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0"/>
  </p:notesMasterIdLst>
  <p:sldIdLst>
    <p:sldId id="256" r:id="rId2"/>
    <p:sldId id="257" r:id="rId3"/>
    <p:sldId id="258" r:id="rId4"/>
    <p:sldId id="259" r:id="rId5"/>
    <p:sldId id="260" r:id="rId6"/>
    <p:sldId id="261" r:id="rId7"/>
    <p:sldId id="262" r:id="rId8"/>
    <p:sldId id="264" r:id="rId9"/>
    <p:sldId id="321" r:id="rId10"/>
    <p:sldId id="308" r:id="rId11"/>
    <p:sldId id="320"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9" r:id="rId48"/>
    <p:sldId id="310" r:id="rId49"/>
    <p:sldId id="303" r:id="rId50"/>
    <p:sldId id="311" r:id="rId51"/>
    <p:sldId id="312" r:id="rId52"/>
    <p:sldId id="314" r:id="rId53"/>
    <p:sldId id="315" r:id="rId54"/>
    <p:sldId id="316" r:id="rId55"/>
    <p:sldId id="318" r:id="rId56"/>
    <p:sldId id="317" r:id="rId57"/>
    <p:sldId id="306" r:id="rId58"/>
    <p:sldId id="305" r:id="rId59"/>
  </p:sldIdLst>
  <p:sldSz cx="18288000" cy="10287000"/>
  <p:notesSz cx="6858000" cy="9144000"/>
  <p:embeddedFontLst>
    <p:embeddedFont>
      <p:font typeface="Tabarra Sans" panose="020B0604020202020204" charset="0"/>
      <p:regular r:id="rId61"/>
    </p:embeddedFont>
    <p:embeddedFont>
      <p:font typeface="Pragmatica" panose="020B0604020202020204" charset="0"/>
      <p:regular r:id="rId62"/>
    </p:embeddedFont>
    <p:embeddedFont>
      <p:font typeface="Montserrat Bold" panose="020B0604020202020204" charset="0"/>
      <p:regular r:id="rId63"/>
    </p:embeddedFont>
    <p:embeddedFont>
      <p:font typeface="Canva Sans Bold" panose="020B0604020202020204" charset="0"/>
      <p:regular r:id="rId64"/>
    </p:embeddedFont>
    <p:embeddedFont>
      <p:font typeface="DM Sans Bold Italics" panose="020B0604020202020204" charset="0"/>
      <p:regular r:id="rId65"/>
    </p:embeddedFont>
    <p:embeddedFont>
      <p:font typeface="Calibri (MS)" panose="020B0604020202020204" charset="0"/>
      <p:regular r:id="rId66"/>
    </p:embeddedFont>
    <p:embeddedFont>
      <p:font typeface="Arimo" panose="020B0604020202020204" charset="0"/>
      <p:regular r:id="rId67"/>
    </p:embeddedFont>
    <p:embeddedFont>
      <p:font typeface="Open Sans Bold" panose="020B0604020202020204" charset="0"/>
      <p:regular r:id="rId68"/>
    </p:embeddedFont>
    <p:embeddedFont>
      <p:font typeface="Tabarra Sans Bold" panose="020B0604020202020204" charset="0"/>
      <p:regular r:id="rId69"/>
    </p:embeddedFont>
    <p:embeddedFont>
      <p:font typeface="Arimo Bold" panose="020B0604020202020204" charset="0"/>
      <p:regular r:id="rId70"/>
    </p:embeddedFont>
    <p:embeddedFont>
      <p:font typeface="DM Sans Bold" panose="020B0604020202020204" charset="0"/>
      <p:regular r:id="rId71"/>
    </p:embeddedFont>
    <p:embeddedFont>
      <p:font typeface="Montserrat" panose="020B0604020202020204" charset="0"/>
      <p:regular r:id="rId72"/>
    </p:embeddedFont>
    <p:embeddedFont>
      <p:font typeface="Raleway Bold" panose="020B0604020202020204" charset="0"/>
      <p:regular r:id="rId73"/>
    </p:embeddedFont>
    <p:embeddedFont>
      <p:font typeface="Pragmatica Bold" panose="020B0604020202020204" charset="0"/>
      <p:regular r:id="rId74"/>
    </p:embeddedFont>
    <p:embeddedFont>
      <p:font typeface="Montserrat Ultra-Bold" panose="020B0604020202020204" charset="0"/>
      <p:regular r:id="rId75"/>
    </p:embeddedFont>
    <p:embeddedFont>
      <p:font typeface="Canva Sans" panose="020B0604020202020204" charset="0"/>
      <p:regular r:id="rId76"/>
    </p:embeddedFont>
    <p:embeddedFont>
      <p:font typeface="Calibri" panose="020F0502020204030204" pitchFamily="34" charset="0"/>
      <p:regular r:id="rId77"/>
      <p:bold r:id="rId78"/>
      <p:italic r:id="rId79"/>
      <p:boldItalic r:id="rId80"/>
    </p:embeddedFont>
    <p:embeddedFont>
      <p:font typeface="Pragmatica Bold Italics" panose="020B0604020202020204" charset="0"/>
      <p:regular r:id="rId81"/>
    </p:embeddedFont>
    <p:embeddedFont>
      <p:font typeface="DM Sans" panose="020B0604020202020204" charset="0"/>
      <p:regular r:id="rId82"/>
    </p:embeddedFont>
    <p:embeddedFont>
      <p:font typeface="High Tower Text" panose="02040502050506030303" pitchFamily="18" charset="0"/>
      <p:regular r:id="rId83"/>
      <p:italic r:id="rId8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56" autoAdjust="0"/>
    <p:restoredTop sz="94622" autoAdjust="0"/>
  </p:normalViewPr>
  <p:slideViewPr>
    <p:cSldViewPr>
      <p:cViewPr varScale="1">
        <p:scale>
          <a:sx n="43" d="100"/>
          <a:sy n="43" d="100"/>
        </p:scale>
        <p:origin x="70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3.fntdata"/><Relationship Id="rId68" Type="http://schemas.openxmlformats.org/officeDocument/2006/relationships/font" Target="fonts/font8.fntdata"/><Relationship Id="rId76" Type="http://schemas.openxmlformats.org/officeDocument/2006/relationships/font" Target="fonts/font16.fntdata"/><Relationship Id="rId84" Type="http://schemas.openxmlformats.org/officeDocument/2006/relationships/font" Target="fonts/font24.fntdata"/><Relationship Id="rId7" Type="http://schemas.openxmlformats.org/officeDocument/2006/relationships/slide" Target="slides/slide6.xml"/><Relationship Id="rId71"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6.fntdata"/><Relationship Id="rId74" Type="http://schemas.openxmlformats.org/officeDocument/2006/relationships/font" Target="fonts/font14.fntdata"/><Relationship Id="rId79" Type="http://schemas.openxmlformats.org/officeDocument/2006/relationships/font" Target="fonts/font19.fntdata"/><Relationship Id="rId87"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fntdata"/><Relationship Id="rId82" Type="http://schemas.openxmlformats.org/officeDocument/2006/relationships/font" Target="fonts/font22.fntdata"/><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4.fntdata"/><Relationship Id="rId69" Type="http://schemas.openxmlformats.org/officeDocument/2006/relationships/font" Target="fonts/font9.fntdata"/><Relationship Id="rId77"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2.fntdata"/><Relationship Id="rId80" Type="http://schemas.openxmlformats.org/officeDocument/2006/relationships/font" Target="fonts/font20.fntdata"/><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font" Target="fonts/font23.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 Id="rId86"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21DF4D-D4BD-4A01-A9DA-0EF8D8169474}" type="doc">
      <dgm:prSet loTypeId="urn:microsoft.com/office/officeart/2005/8/layout/process2" loCatId="process" qsTypeId="urn:microsoft.com/office/officeart/2005/8/quickstyle/simple1" qsCatId="simple" csTypeId="urn:microsoft.com/office/officeart/2005/8/colors/accent1_2" csCatId="accent1" phldr="0"/>
      <dgm:spPr/>
    </dgm:pt>
    <dgm:pt modelId="{93DEC902-4818-42D9-AA48-BCB5F1A43F4B}" type="pres">
      <dgm:prSet presAssocID="{EA21DF4D-D4BD-4A01-A9DA-0EF8D8169474}" presName="linearFlow" presStyleCnt="0">
        <dgm:presLayoutVars>
          <dgm:resizeHandles val="exact"/>
        </dgm:presLayoutVars>
      </dgm:prSet>
      <dgm:spPr/>
    </dgm:pt>
  </dgm:ptLst>
  <dgm:cxnLst>
    <dgm:cxn modelId="{604D5D14-8193-4447-8711-C0B13850A180}" type="presOf" srcId="{EA21DF4D-D4BD-4A01-A9DA-0EF8D8169474}" destId="{93DEC902-4818-42D9-AA48-BCB5F1A43F4B}" srcOrd="0" destOrd="0" presId="urn:microsoft.com/office/officeart/2005/8/layout/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0.svg>
</file>

<file path=ppt/media/image100.png>
</file>

<file path=ppt/media/image101.png>
</file>

<file path=ppt/media/image102.png>
</file>

<file path=ppt/media/image103.png>
</file>

<file path=ppt/media/image104.png>
</file>

<file path=ppt/media/image105.jpeg>
</file>

<file path=ppt/media/image106.png>
</file>

<file path=ppt/media/image107.png>
</file>

<file path=ppt/media/image108.jpeg>
</file>

<file path=ppt/media/image109.png>
</file>

<file path=ppt/media/image11.png>
</file>

<file path=ppt/media/image110.jpe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svg>
</file>

<file path=ppt/media/image120.png>
</file>

<file path=ppt/media/image121.png>
</file>

<file path=ppt/media/image122.png>
</file>

<file path=ppt/media/image122.svg>
</file>

<file path=ppt/media/image123.png>
</file>

<file path=ppt/media/image124.png>
</file>

<file path=ppt/media/image125.png>
</file>

<file path=ppt/media/image126.png>
</file>

<file path=ppt/media/image126.svg>
</file>

<file path=ppt/media/image127.png>
</file>

<file path=ppt/media/image128.png>
</file>

<file path=ppt/media/image129.png>
</file>

<file path=ppt/media/image13.png>
</file>

<file path=ppt/media/image130.png>
</file>

<file path=ppt/media/image130.svg>
</file>

<file path=ppt/media/image131.png>
</file>

<file path=ppt/media/image132.png>
</file>

<file path=ppt/media/image132.svg>
</file>

<file path=ppt/media/image133.png>
</file>

<file path=ppt/media/image134.png>
</file>

<file path=ppt/media/image134.svg>
</file>

<file path=ppt/media/image135.png>
</file>

<file path=ppt/media/image136.jpeg>
</file>

<file path=ppt/media/image136.svg>
</file>

<file path=ppt/media/image137.jpeg>
</file>

<file path=ppt/media/image138.jpeg>
</file>

<file path=ppt/media/image138.svg>
</file>

<file path=ppt/media/image139.png>
</file>

<file path=ppt/media/image14.png>
</file>

<file path=ppt/media/image14.svg>
</file>

<file path=ppt/media/image140.png>
</file>

<file path=ppt/media/image140.svg>
</file>

<file path=ppt/media/image141.jpeg>
</file>

<file path=ppt/media/image142.jpeg>
</file>

<file path=ppt/media/image142.svg>
</file>

<file path=ppt/media/image143.jpeg>
</file>

<file path=ppt/media/image144.png>
</file>

<file path=ppt/media/image145.png>
</file>

<file path=ppt/media/image146.png>
</file>

<file path=ppt/media/image147.png>
</file>

<file path=ppt/media/image147.svg>
</file>

<file path=ppt/media/image148.png>
</file>

<file path=ppt/media/image149.png>
</file>

<file path=ppt/media/image149.svg>
</file>

<file path=ppt/media/image15.png>
</file>

<file path=ppt/media/image150.png>
</file>

<file path=ppt/media/image151.png>
</file>

<file path=ppt/media/image151.svg>
</file>

<file path=ppt/media/image152.jpeg>
</file>

<file path=ppt/media/image153.jpeg>
</file>

<file path=ppt/media/image154.jpeg>
</file>

<file path=ppt/media/image155.png>
</file>

<file path=ppt/media/image156.jpeg>
</file>

<file path=ppt/media/image157.png>
</file>

<file path=ppt/media/image158.png>
</file>

<file path=ppt/media/image158.svg>
</file>

<file path=ppt/media/image159.png>
</file>

<file path=ppt/media/image16.png>
</file>

<file path=ppt/media/image16.svg>
</file>

<file path=ppt/media/image160.png>
</file>

<file path=ppt/media/image160.sv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69.svg>
</file>

<file path=ppt/media/image17.png>
</file>

<file path=ppt/media/image170.png>
</file>

<file path=ppt/media/image171.png>
</file>

<file path=ppt/media/image171.svg>
</file>

<file path=ppt/media/image173.svg>
</file>

<file path=ppt/media/image177.svg>
</file>

<file path=ppt/media/image179.svg>
</file>

<file path=ppt/media/image18.png>
</file>

<file path=ppt/media/image18.svg>
</file>

<file path=ppt/media/image181.svg>
</file>

<file path=ppt/media/image183.svg>
</file>

<file path=ppt/media/image185.svg>
</file>

<file path=ppt/media/image187.svg>
</file>

<file path=ppt/media/image189.svg>
</file>

<file path=ppt/media/image19.png>
</file>

<file path=ppt/media/image191.svg>
</file>

<file path=ppt/media/image195.svg>
</file>

<file path=ppt/media/image197.svg>
</file>

<file path=ppt/media/image199.svg>
</file>

<file path=ppt/media/image2.png>
</file>

<file path=ppt/media/image2.svg>
</file>

<file path=ppt/media/image20.png>
</file>

<file path=ppt/media/image20.svg>
</file>

<file path=ppt/media/image201.svg>
</file>

<file path=ppt/media/image204.svg>
</file>

<file path=ppt/media/image206.svg>
</file>

<file path=ppt/media/image208.svg>
</file>

<file path=ppt/media/image21.jpeg>
</file>

<file path=ppt/media/image21.svg>
</file>

<file path=ppt/media/image210.svg>
</file>

<file path=ppt/media/image212.svg>
</file>

<file path=ppt/media/image214.svg>
</file>

<file path=ppt/media/image217.svg>
</file>

<file path=ppt/media/image219.svg>
</file>

<file path=ppt/media/image22.jpeg>
</file>

<file path=ppt/media/image22.svg>
</file>

<file path=ppt/media/image222.svg>
</file>

<file path=ppt/media/image226.svg>
</file>

<file path=ppt/media/image228.svg>
</file>

<file path=ppt/media/image23.png>
</file>

<file path=ppt/media/image230.svg>
</file>

<file path=ppt/media/image232.svg>
</file>

<file path=ppt/media/image234.svg>
</file>

<file path=ppt/media/image236.svg>
</file>

<file path=ppt/media/image238.svg>
</file>

<file path=ppt/media/image24.png>
</file>

<file path=ppt/media/image24.svg>
</file>

<file path=ppt/media/image240.svg>
</file>

<file path=ppt/media/image242.svg>
</file>

<file path=ppt/media/image244.svg>
</file>

<file path=ppt/media/image246.svg>
</file>

<file path=ppt/media/image248.svg>
</file>

<file path=ppt/media/image25.png>
</file>

<file path=ppt/media/image250.svg>
</file>

<file path=ppt/media/image252.svg>
</file>

<file path=ppt/media/image254.svg>
</file>

<file path=ppt/media/image256.svg>
</file>

<file path=ppt/media/image258.svg>
</file>

<file path=ppt/media/image26.png>
</file>

<file path=ppt/media/image26.svg>
</file>

<file path=ppt/media/image260.svg>
</file>

<file path=ppt/media/image262.svg>
</file>

<file path=ppt/media/image264.svg>
</file>

<file path=ppt/media/image266.svg>
</file>

<file path=ppt/media/image27.png>
</file>

<file path=ppt/media/image270.svg>
</file>

<file path=ppt/media/image275.svg>
</file>

<file path=ppt/media/image277.svg>
</file>

<file path=ppt/media/image28.png>
</file>

<file path=ppt/media/image28.svg>
</file>

<file path=ppt/media/image282.svg>
</file>

<file path=ppt/media/image284.svg>
</file>

<file path=ppt/media/image286.svg>
</file>

<file path=ppt/media/image288.svg>
</file>

<file path=ppt/media/image29.png>
</file>

<file path=ppt/media/image293.svg>
</file>

<file path=ppt/media/image298.svg>
</file>

<file path=ppt/media/image3.png>
</file>

<file path=ppt/media/image30.png>
</file>

<file path=ppt/media/image30.svg>
</file>

<file path=ppt/media/image301.svg>
</file>

<file path=ppt/media/image303.svg>
</file>

<file path=ppt/media/image305.svg>
</file>

<file path=ppt/media/image307.svg>
</file>

<file path=ppt/media/image309.svg>
</file>

<file path=ppt/media/image31.png>
</file>

<file path=ppt/media/image32.png>
</file>

<file path=ppt/media/image32.svg>
</file>

<file path=ppt/media/image328.svg>
</file>

<file path=ppt/media/image33.png>
</file>

<file path=ppt/media/image34.png>
</file>

<file path=ppt/media/image34.svg>
</file>

<file path=ppt/media/image35.png>
</file>

<file path=ppt/media/image36.png>
</file>

<file path=ppt/media/image36.svg>
</file>

<file path=ppt/media/image37.png>
</file>

<file path=ppt/media/image38.png>
</file>

<file path=ppt/media/image38.svg>
</file>

<file path=ppt/media/image39.jpeg>
</file>

<file path=ppt/media/image4.jpeg>
</file>

<file path=ppt/media/image4.svg>
</file>

<file path=ppt/media/image40.png>
</file>

<file path=ppt/media/image41.jpeg>
</file>

<file path=ppt/media/image42.jpeg>
</file>

<file path=ppt/media/image43.jpeg>
</file>

<file path=ppt/media/image43.svg>
</file>

<file path=ppt/media/image44.png>
</file>

<file path=ppt/media/image45.png>
</file>

<file path=ppt/media/image45.svg>
</file>

<file path=ppt/media/image46.png>
</file>

<file path=ppt/media/image47.png>
</file>

<file path=ppt/media/image47.svg>
</file>

<file path=ppt/media/image48.png>
</file>

<file path=ppt/media/image49.png>
</file>

<file path=ppt/media/image49.svg>
</file>

<file path=ppt/media/image5.png>
</file>

<file path=ppt/media/image50.png>
</file>

<file path=ppt/media/image51.png>
</file>

<file path=ppt/media/image51.svg>
</file>

<file path=ppt/media/image52.png>
</file>

<file path=ppt/media/image53.png>
</file>

<file path=ppt/media/image53.svg>
</file>

<file path=ppt/media/image54.png>
</file>

<file path=ppt/media/image55.png>
</file>

<file path=ppt/media/image55.svg>
</file>

<file path=ppt/media/image56.png>
</file>

<file path=ppt/media/image57.png>
</file>

<file path=ppt/media/image57.svg>
</file>

<file path=ppt/media/image58.png>
</file>

<file path=ppt/media/image59.png>
</file>

<file path=ppt/media/image59.svg>
</file>

<file path=ppt/media/image6.png>
</file>

<file path=ppt/media/image6.svg>
</file>

<file path=ppt/media/image60.png>
</file>

<file path=ppt/media/image60.svg>
</file>

<file path=ppt/media/image61.png>
</file>

<file path=ppt/media/image61.svg>
</file>

<file path=ppt/media/image62.jpeg>
</file>

<file path=ppt/media/image63.jpeg>
</file>

<file path=ppt/media/image63.svg>
</file>

<file path=ppt/media/image64.jpeg>
</file>

<file path=ppt/media/image65.png>
</file>

<file path=ppt/media/image66.png>
</file>

<file path=ppt/media/image66.svg>
</file>

<file path=ppt/media/image67.png>
</file>

<file path=ppt/media/image68.png>
</file>

<file path=ppt/media/image68.svg>
</file>

<file path=ppt/media/image69.png>
</file>

<file path=ppt/media/image7.png>
</file>

<file path=ppt/media/image70.png>
</file>

<file path=ppt/media/image70.svg>
</file>

<file path=ppt/media/image71.jpeg>
</file>

<file path=ppt/media/image72.png>
</file>

<file path=ppt/media/image73.png>
</file>

<file path=ppt/media/image73.svg>
</file>

<file path=ppt/media/image74.png>
</file>

<file path=ppt/media/image75.jpeg>
</file>

<file path=ppt/media/image76.png>
</file>

<file path=ppt/media/image77.png>
</file>

<file path=ppt/media/image78.png>
</file>

<file path=ppt/media/image78.svg>
</file>

<file path=ppt/media/image79.jpeg>
</file>

<file path=ppt/media/image8.png>
</file>

<file path=ppt/media/image8.svg>
</file>

<file path=ppt/media/image80.png>
</file>

<file path=ppt/media/image80.svg>
</file>

<file path=ppt/media/image81.jpeg>
</file>

<file path=ppt/media/image81.svg>
</file>

<file path=ppt/media/image82.png>
</file>

<file path=ppt/media/image82.svg>
</file>

<file path=ppt/media/image83.png>
</file>

<file path=ppt/media/image84.png>
</file>

<file path=ppt/media/image84.sv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09.04.2025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1.7.2013</a:t>
            </a:r>
          </a:p>
          <a:p>
            <a:endParaRPr lang="en-US"/>
          </a:p>
          <a:p>
            <a:r>
              <a:rPr lang="en-US"/>
              <a:t>6</a:t>
            </a:r>
          </a:p>
          <a:p>
            <a:endParaRPr lang="en-US"/>
          </a:p>
          <a:p>
            <a:r>
              <a:rPr lang="en-US"/>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71B2431-D351-4C6E-A3CF-9DFAC0E3E050}" type="slidenum">
              <a:rPr lang="cs-CZ" smtClean="0"/>
              <a:t>48</a:t>
            </a:fld>
            <a:endParaRPr lang="cs-CZ"/>
          </a:p>
        </p:txBody>
      </p:sp>
    </p:spTree>
    <p:extLst>
      <p:ext uri="{BB962C8B-B14F-4D97-AF65-F5344CB8AC3E}">
        <p14:creationId xmlns:p14="http://schemas.microsoft.com/office/powerpoint/2010/main" val="557330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87A9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36.sv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21.svg"/><Relationship Id="rId7" Type="http://schemas.openxmlformats.org/officeDocument/2006/relationships/image" Target="../media/image60.svg"/><Relationship Id="rId2" Type="http://schemas.openxmlformats.org/officeDocument/2006/relationships/image" Target="../media/image57.png"/><Relationship Id="rId1" Type="http://schemas.openxmlformats.org/officeDocument/2006/relationships/slideLayout" Target="../slideLayouts/slideLayout7.xml"/><Relationship Id="rId6" Type="http://schemas.openxmlformats.org/officeDocument/2006/relationships/image" Target="../media/image59.png"/><Relationship Id="rId11" Type="http://schemas.openxmlformats.org/officeDocument/2006/relationships/image" Target="../media/image38.svg"/><Relationship Id="rId5" Type="http://schemas.openxmlformats.org/officeDocument/2006/relationships/image" Target="../media/image4.svg"/><Relationship Id="rId10" Type="http://schemas.openxmlformats.org/officeDocument/2006/relationships/image" Target="../media/image1.png"/><Relationship Id="rId4" Type="http://schemas.openxmlformats.org/officeDocument/2006/relationships/image" Target="../media/image58.png"/><Relationship Id="rId9" Type="http://schemas.openxmlformats.org/officeDocument/2006/relationships/image" Target="../media/image81.svg"/></Relationships>
</file>

<file path=ppt/slides/_rels/slide12.xml.rels><?xml version="1.0" encoding="UTF-8" standalone="yes"?>
<Relationships xmlns="http://schemas.openxmlformats.org/package/2006/relationships"><Relationship Id="rId8" Type="http://schemas.openxmlformats.org/officeDocument/2006/relationships/image" Target="../media/image63.jpeg"/><Relationship Id="rId3" Type="http://schemas.openxmlformats.org/officeDocument/2006/relationships/image" Target="../media/image38.svg"/><Relationship Id="rId7" Type="http://schemas.openxmlformats.org/officeDocument/2006/relationships/image" Target="../media/image62.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42.svg"/><Relationship Id="rId5" Type="http://schemas.openxmlformats.org/officeDocument/2006/relationships/image" Target="../media/image61.png"/><Relationship Id="rId4" Type="http://schemas.openxmlformats.org/officeDocument/2006/relationships/image" Target="../media/image3.png"/><Relationship Id="rId9" Type="http://schemas.openxmlformats.org/officeDocument/2006/relationships/image" Target="../media/image64.jpeg"/></Relationships>
</file>

<file path=ppt/slides/_rels/slide13.xml.rels><?xml version="1.0" encoding="UTF-8" standalone="yes"?>
<Relationships xmlns="http://schemas.openxmlformats.org/package/2006/relationships"><Relationship Id="rId8" Type="http://schemas.openxmlformats.org/officeDocument/2006/relationships/image" Target="../media/image147.svg"/><Relationship Id="rId13" Type="http://schemas.openxmlformats.org/officeDocument/2006/relationships/image" Target="../media/image151.svg"/><Relationship Id="rId3" Type="http://schemas.openxmlformats.org/officeDocument/2006/relationships/image" Target="../media/image38.svg"/><Relationship Id="rId7" Type="http://schemas.openxmlformats.org/officeDocument/2006/relationships/image" Target="../media/image65.png"/><Relationship Id="rId12" Type="http://schemas.openxmlformats.org/officeDocument/2006/relationships/image" Target="../media/image6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63.jpeg"/><Relationship Id="rId5" Type="http://schemas.openxmlformats.org/officeDocument/2006/relationships/image" Target="../media/image5.png"/><Relationship Id="rId10" Type="http://schemas.openxmlformats.org/officeDocument/2006/relationships/image" Target="../media/image149.svg"/><Relationship Id="rId4" Type="http://schemas.openxmlformats.org/officeDocument/2006/relationships/image" Target="../media/image3.png"/><Relationship Id="rId9" Type="http://schemas.openxmlformats.org/officeDocument/2006/relationships/image" Target="../media/image66.png"/></Relationships>
</file>

<file path=ppt/slides/_rels/slide14.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38.svg"/><Relationship Id="rId7" Type="http://schemas.openxmlformats.org/officeDocument/2006/relationships/image" Target="../media/image6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10" Type="http://schemas.openxmlformats.org/officeDocument/2006/relationships/image" Target="../media/image71.jpeg"/><Relationship Id="rId4" Type="http://schemas.openxmlformats.org/officeDocument/2006/relationships/image" Target="../media/image3.png"/><Relationship Id="rId9" Type="http://schemas.openxmlformats.org/officeDocument/2006/relationships/image" Target="../media/image70.png"/></Relationships>
</file>

<file path=ppt/slides/_rels/slide15.xml.rels><?xml version="1.0" encoding="UTF-8" standalone="yes"?>
<Relationships xmlns="http://schemas.openxmlformats.org/package/2006/relationships"><Relationship Id="rId8" Type="http://schemas.openxmlformats.org/officeDocument/2006/relationships/image" Target="../media/image63.jpeg"/><Relationship Id="rId3" Type="http://schemas.openxmlformats.org/officeDocument/2006/relationships/image" Target="../media/image38.svg"/><Relationship Id="rId7" Type="http://schemas.openxmlformats.org/officeDocument/2006/relationships/image" Target="../media/image7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4" Type="http://schemas.openxmlformats.org/officeDocument/2006/relationships/image" Target="../media/image3.png"/><Relationship Id="rId9" Type="http://schemas.openxmlformats.org/officeDocument/2006/relationships/image" Target="../media/image64.jpeg"/></Relationships>
</file>

<file path=ppt/slides/_rels/slide16.xml.rels><?xml version="1.0" encoding="UTF-8" standalone="yes"?>
<Relationships xmlns="http://schemas.openxmlformats.org/package/2006/relationships"><Relationship Id="rId8" Type="http://schemas.openxmlformats.org/officeDocument/2006/relationships/image" Target="../media/image158.svg"/><Relationship Id="rId13" Type="http://schemas.openxmlformats.org/officeDocument/2006/relationships/image" Target="../media/image151.svg"/><Relationship Id="rId3" Type="http://schemas.openxmlformats.org/officeDocument/2006/relationships/image" Target="../media/image38.svg"/><Relationship Id="rId7" Type="http://schemas.openxmlformats.org/officeDocument/2006/relationships/image" Target="../media/image73.png"/><Relationship Id="rId12" Type="http://schemas.openxmlformats.org/officeDocument/2006/relationships/image" Target="../media/image6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75.jpeg"/><Relationship Id="rId5" Type="http://schemas.openxmlformats.org/officeDocument/2006/relationships/image" Target="../media/image5.png"/><Relationship Id="rId10" Type="http://schemas.openxmlformats.org/officeDocument/2006/relationships/image" Target="../media/image160.svg"/><Relationship Id="rId4" Type="http://schemas.openxmlformats.org/officeDocument/2006/relationships/image" Target="../media/image3.png"/><Relationship Id="rId9" Type="http://schemas.openxmlformats.org/officeDocument/2006/relationships/image" Target="../media/image74.png"/></Relationships>
</file>

<file path=ppt/slides/_rels/slide17.xml.rels><?xml version="1.0" encoding="UTF-8" standalone="yes"?>
<Relationships xmlns="http://schemas.openxmlformats.org/package/2006/relationships"><Relationship Id="rId8" Type="http://schemas.openxmlformats.org/officeDocument/2006/relationships/image" Target="../media/image77.png"/><Relationship Id="rId3" Type="http://schemas.openxmlformats.org/officeDocument/2006/relationships/image" Target="../media/image38.svg"/><Relationship Id="rId7" Type="http://schemas.openxmlformats.org/officeDocument/2006/relationships/image" Target="../media/image7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10" Type="http://schemas.openxmlformats.org/officeDocument/2006/relationships/image" Target="../media/image79.jpeg"/><Relationship Id="rId4" Type="http://schemas.openxmlformats.org/officeDocument/2006/relationships/image" Target="../media/image3.png"/><Relationship Id="rId9" Type="http://schemas.openxmlformats.org/officeDocument/2006/relationships/image" Target="../media/image78.png"/></Relationships>
</file>

<file path=ppt/slides/_rels/slide18.xml.rels><?xml version="1.0" encoding="UTF-8" standalone="yes"?>
<Relationships xmlns="http://schemas.openxmlformats.org/package/2006/relationships"><Relationship Id="rId8" Type="http://schemas.openxmlformats.org/officeDocument/2006/relationships/image" Target="../media/image81.jpeg"/><Relationship Id="rId3" Type="http://schemas.openxmlformats.org/officeDocument/2006/relationships/image" Target="../media/image38.svg"/><Relationship Id="rId7" Type="http://schemas.openxmlformats.org/officeDocument/2006/relationships/image" Target="../media/image8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4" Type="http://schemas.openxmlformats.org/officeDocument/2006/relationships/image" Target="../media/image3.png"/><Relationship Id="rId9" Type="http://schemas.openxmlformats.org/officeDocument/2006/relationships/image" Target="../media/image64.jpeg"/></Relationships>
</file>

<file path=ppt/slides/_rels/slide19.xml.rels><?xml version="1.0" encoding="UTF-8" standalone="yes"?>
<Relationships xmlns="http://schemas.openxmlformats.org/package/2006/relationships"><Relationship Id="rId8" Type="http://schemas.openxmlformats.org/officeDocument/2006/relationships/image" Target="../media/image171.svg"/><Relationship Id="rId13" Type="http://schemas.openxmlformats.org/officeDocument/2006/relationships/image" Target="../media/image86.png"/><Relationship Id="rId18" Type="http://schemas.openxmlformats.org/officeDocument/2006/relationships/image" Target="../media/image181.svg"/><Relationship Id="rId3" Type="http://schemas.openxmlformats.org/officeDocument/2006/relationships/image" Target="../media/image169.svg"/><Relationship Id="rId21" Type="http://schemas.openxmlformats.org/officeDocument/2006/relationships/image" Target="../media/image90.png"/><Relationship Id="rId7" Type="http://schemas.openxmlformats.org/officeDocument/2006/relationships/image" Target="../media/image83.png"/><Relationship Id="rId12" Type="http://schemas.openxmlformats.org/officeDocument/2006/relationships/image" Target="../media/image175.svg"/><Relationship Id="rId17" Type="http://schemas.openxmlformats.org/officeDocument/2006/relationships/image" Target="../media/image88.png"/><Relationship Id="rId2" Type="http://schemas.openxmlformats.org/officeDocument/2006/relationships/image" Target="../media/image82.png"/><Relationship Id="rId16" Type="http://schemas.openxmlformats.org/officeDocument/2006/relationships/image" Target="../media/image179.svg"/><Relationship Id="rId20" Type="http://schemas.openxmlformats.org/officeDocument/2006/relationships/image" Target="../media/image183.svg"/><Relationship Id="rId1" Type="http://schemas.openxmlformats.org/officeDocument/2006/relationships/slideLayout" Target="../slideLayouts/slideLayout7.xml"/><Relationship Id="rId6" Type="http://schemas.openxmlformats.org/officeDocument/2006/relationships/image" Target="../media/image49.svg"/><Relationship Id="rId11" Type="http://schemas.openxmlformats.org/officeDocument/2006/relationships/image" Target="../media/image85.png"/><Relationship Id="rId24" Type="http://schemas.openxmlformats.org/officeDocument/2006/relationships/image" Target="../media/image187.svg"/><Relationship Id="rId5" Type="http://schemas.openxmlformats.org/officeDocument/2006/relationships/image" Target="../media/image27.png"/><Relationship Id="rId15" Type="http://schemas.openxmlformats.org/officeDocument/2006/relationships/image" Target="../media/image87.png"/><Relationship Id="rId23" Type="http://schemas.openxmlformats.org/officeDocument/2006/relationships/image" Target="../media/image91.png"/><Relationship Id="rId10" Type="http://schemas.openxmlformats.org/officeDocument/2006/relationships/image" Target="../media/image173.svg"/><Relationship Id="rId19" Type="http://schemas.openxmlformats.org/officeDocument/2006/relationships/image" Target="../media/image89.png"/><Relationship Id="rId4" Type="http://schemas.openxmlformats.org/officeDocument/2006/relationships/image" Target="../media/image3.png"/><Relationship Id="rId9" Type="http://schemas.openxmlformats.org/officeDocument/2006/relationships/image" Target="../media/image84.png"/><Relationship Id="rId14" Type="http://schemas.openxmlformats.org/officeDocument/2006/relationships/image" Target="../media/image177.svg"/><Relationship Id="rId22" Type="http://schemas.openxmlformats.org/officeDocument/2006/relationships/image" Target="../media/image185.svg"/></Relationships>
</file>

<file path=ppt/slides/_rels/slide2.xml.rels><?xml version="1.0" encoding="UTF-8" standalone="yes"?>
<Relationships xmlns="http://schemas.openxmlformats.org/package/2006/relationships"><Relationship Id="rId8" Type="http://schemas.openxmlformats.org/officeDocument/2006/relationships/image" Target="../media/image10.svg"/><Relationship Id="rId39" Type="http://schemas.openxmlformats.org/officeDocument/2006/relationships/image" Target="../media/image13.png"/><Relationship Id="rId18" Type="http://schemas.openxmlformats.org/officeDocument/2006/relationships/image" Target="../media/image20.svg"/><Relationship Id="rId26" Type="http://schemas.openxmlformats.org/officeDocument/2006/relationships/image" Target="../media/image28.svg"/><Relationship Id="rId3" Type="http://schemas.openxmlformats.org/officeDocument/2006/relationships/image" Target="../media/image6.svg"/><Relationship Id="rId34" Type="http://schemas.openxmlformats.org/officeDocument/2006/relationships/image" Target="../media/image8.png"/><Relationship Id="rId42" Type="http://schemas.openxmlformats.org/officeDocument/2006/relationships/image" Target="../media/image16.png"/><Relationship Id="rId33" Type="http://schemas.openxmlformats.org/officeDocument/2006/relationships/image" Target="../media/image7.png"/><Relationship Id="rId12" Type="http://schemas.openxmlformats.org/officeDocument/2006/relationships/image" Target="../media/image14.svg"/><Relationship Id="rId38" Type="http://schemas.openxmlformats.org/officeDocument/2006/relationships/image" Target="../media/image12.png"/><Relationship Id="rId2" Type="http://schemas.openxmlformats.org/officeDocument/2006/relationships/image" Target="../media/image5.png"/><Relationship Id="rId16" Type="http://schemas.openxmlformats.org/officeDocument/2006/relationships/image" Target="../media/image18.svg"/><Relationship Id="rId20" Type="http://schemas.openxmlformats.org/officeDocument/2006/relationships/image" Target="../media/image22.svg"/><Relationship Id="rId41" Type="http://schemas.openxmlformats.org/officeDocument/2006/relationships/image" Target="../media/image15.png"/><Relationship Id="rId1" Type="http://schemas.openxmlformats.org/officeDocument/2006/relationships/slideLayout" Target="../slideLayouts/slideLayout7.xml"/><Relationship Id="rId32" Type="http://schemas.openxmlformats.org/officeDocument/2006/relationships/image" Target="../media/image34.svg"/><Relationship Id="rId6" Type="http://schemas.openxmlformats.org/officeDocument/2006/relationships/image" Target="../media/image8.svg"/><Relationship Id="rId37" Type="http://schemas.openxmlformats.org/officeDocument/2006/relationships/image" Target="../media/image11.png"/><Relationship Id="rId40" Type="http://schemas.openxmlformats.org/officeDocument/2006/relationships/image" Target="../media/image14.png"/><Relationship Id="rId24" Type="http://schemas.openxmlformats.org/officeDocument/2006/relationships/image" Target="../media/image26.svg"/><Relationship Id="rId45" Type="http://schemas.openxmlformats.org/officeDocument/2006/relationships/image" Target="../media/image19.png"/><Relationship Id="rId5" Type="http://schemas.openxmlformats.org/officeDocument/2006/relationships/image" Target="../media/image6.png"/><Relationship Id="rId36" Type="http://schemas.openxmlformats.org/officeDocument/2006/relationships/image" Target="../media/image10.png"/><Relationship Id="rId28" Type="http://schemas.openxmlformats.org/officeDocument/2006/relationships/image" Target="../media/image30.svg"/><Relationship Id="rId10" Type="http://schemas.openxmlformats.org/officeDocument/2006/relationships/image" Target="../media/image12.svg"/><Relationship Id="rId44" Type="http://schemas.openxmlformats.org/officeDocument/2006/relationships/image" Target="../media/image18.png"/><Relationship Id="rId4" Type="http://schemas.openxmlformats.org/officeDocument/2006/relationships/image" Target="../media/image3.png"/><Relationship Id="rId35" Type="http://schemas.openxmlformats.org/officeDocument/2006/relationships/image" Target="../media/image9.png"/><Relationship Id="rId14" Type="http://schemas.openxmlformats.org/officeDocument/2006/relationships/image" Target="../media/image16.svg"/><Relationship Id="rId22" Type="http://schemas.openxmlformats.org/officeDocument/2006/relationships/image" Target="../media/image24.svg"/><Relationship Id="rId43" Type="http://schemas.openxmlformats.org/officeDocument/2006/relationships/image" Target="../media/image17.png"/><Relationship Id="rId30" Type="http://schemas.openxmlformats.org/officeDocument/2006/relationships/image" Target="../media/image32.svg"/></Relationships>
</file>

<file path=ppt/slides/_rels/slide2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36.sv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8" Type="http://schemas.openxmlformats.org/officeDocument/2006/relationships/image" Target="../media/image189.svg"/><Relationship Id="rId18" Type="http://schemas.openxmlformats.org/officeDocument/2006/relationships/image" Target="../media/image199.svg"/><Relationship Id="rId3" Type="http://schemas.openxmlformats.org/officeDocument/2006/relationships/image" Target="../media/image38.svg"/><Relationship Id="rId7" Type="http://schemas.openxmlformats.org/officeDocument/2006/relationships/image" Target="../media/image92.png"/><Relationship Id="rId17" Type="http://schemas.openxmlformats.org/officeDocument/2006/relationships/image" Target="../media/image95.png"/><Relationship Id="rId2" Type="http://schemas.openxmlformats.org/officeDocument/2006/relationships/image" Target="../media/image1.png"/><Relationship Id="rId16" Type="http://schemas.openxmlformats.org/officeDocument/2006/relationships/image" Target="../media/image197.svg"/><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94.png"/><Relationship Id="rId5" Type="http://schemas.openxmlformats.org/officeDocument/2006/relationships/image" Target="../media/image5.png"/><Relationship Id="rId10" Type="http://schemas.openxmlformats.org/officeDocument/2006/relationships/image" Target="../media/image191.svg"/><Relationship Id="rId19" Type="http://schemas.openxmlformats.org/officeDocument/2006/relationships/image" Target="../media/image96.png"/><Relationship Id="rId4" Type="http://schemas.openxmlformats.org/officeDocument/2006/relationships/image" Target="../media/image3.png"/><Relationship Id="rId9" Type="http://schemas.openxmlformats.org/officeDocument/2006/relationships/image" Target="../media/image93.png"/><Relationship Id="rId14" Type="http://schemas.openxmlformats.org/officeDocument/2006/relationships/image" Target="../media/image195.svg"/></Relationships>
</file>

<file path=ppt/slides/_rels/slide2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36.sv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8" Type="http://schemas.openxmlformats.org/officeDocument/2006/relationships/image" Target="../media/image201.svg"/><Relationship Id="rId13" Type="http://schemas.openxmlformats.org/officeDocument/2006/relationships/image" Target="../media/image206.svg"/><Relationship Id="rId3" Type="http://schemas.openxmlformats.org/officeDocument/2006/relationships/image" Target="../media/image38.svg"/><Relationship Id="rId7" Type="http://schemas.openxmlformats.org/officeDocument/2006/relationships/image" Target="../media/image97.png"/><Relationship Id="rId12" Type="http://schemas.openxmlformats.org/officeDocument/2006/relationships/image" Target="../media/image10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204.svg"/><Relationship Id="rId5" Type="http://schemas.openxmlformats.org/officeDocument/2006/relationships/image" Target="../media/image5.png"/><Relationship Id="rId10" Type="http://schemas.openxmlformats.org/officeDocument/2006/relationships/image" Target="../media/image99.png"/><Relationship Id="rId4" Type="http://schemas.openxmlformats.org/officeDocument/2006/relationships/image" Target="../media/image3.png"/><Relationship Id="rId9" Type="http://schemas.openxmlformats.org/officeDocument/2006/relationships/image" Target="../media/image98.png"/></Relationships>
</file>

<file path=ppt/slides/_rels/slide24.xml.rels><?xml version="1.0" encoding="UTF-8" standalone="yes"?>
<Relationships xmlns="http://schemas.openxmlformats.org/package/2006/relationships"><Relationship Id="rId18" Type="http://schemas.openxmlformats.org/officeDocument/2006/relationships/image" Target="../media/image103.png"/><Relationship Id="rId8" Type="http://schemas.openxmlformats.org/officeDocument/2006/relationships/image" Target="../media/image212.svg"/><Relationship Id="rId13" Type="http://schemas.openxmlformats.org/officeDocument/2006/relationships/image" Target="../media/image217.svg"/><Relationship Id="rId3" Type="http://schemas.openxmlformats.org/officeDocument/2006/relationships/image" Target="../media/image1.png"/><Relationship Id="rId21" Type="http://schemas.openxmlformats.org/officeDocument/2006/relationships/image" Target="../media/image106.png"/><Relationship Id="rId17" Type="http://schemas.openxmlformats.org/officeDocument/2006/relationships/image" Target="../media/image102.png"/><Relationship Id="rId2" Type="http://schemas.openxmlformats.org/officeDocument/2006/relationships/image" Target="../media/image3.png"/><Relationship Id="rId16" Type="http://schemas.openxmlformats.org/officeDocument/2006/relationships/image" Target="../media/image101.png"/><Relationship Id="rId20" Type="http://schemas.openxmlformats.org/officeDocument/2006/relationships/image" Target="../media/image105.jpeg"/><Relationship Id="rId1" Type="http://schemas.openxmlformats.org/officeDocument/2006/relationships/slideLayout" Target="../slideLayouts/slideLayout7.xml"/><Relationship Id="rId6" Type="http://schemas.openxmlformats.org/officeDocument/2006/relationships/image" Target="../media/image210.svg"/><Relationship Id="rId15" Type="http://schemas.openxmlformats.org/officeDocument/2006/relationships/image" Target="../media/image38.svg"/><Relationship Id="rId23" Type="http://schemas.openxmlformats.org/officeDocument/2006/relationships/image" Target="../media/image219.svg"/><Relationship Id="rId19" Type="http://schemas.openxmlformats.org/officeDocument/2006/relationships/image" Target="../media/image104.png"/><Relationship Id="rId10" Type="http://schemas.openxmlformats.org/officeDocument/2006/relationships/image" Target="../media/image214.svg"/><Relationship Id="rId4" Type="http://schemas.openxmlformats.org/officeDocument/2006/relationships/image" Target="../media/image208.svg"/><Relationship Id="rId22" Type="http://schemas.openxmlformats.org/officeDocument/2006/relationships/image" Target="../media/image107.png"/></Relationships>
</file>

<file path=ppt/slides/_rels/slide25.xml.rels><?xml version="1.0" encoding="UTF-8" standalone="yes"?>
<Relationships xmlns="http://schemas.openxmlformats.org/package/2006/relationships"><Relationship Id="rId8" Type="http://schemas.openxmlformats.org/officeDocument/2006/relationships/image" Target="../media/image104.png"/><Relationship Id="rId13" Type="http://schemas.openxmlformats.org/officeDocument/2006/relationships/image" Target="../media/image107.png"/><Relationship Id="rId18" Type="http://schemas.openxmlformats.org/officeDocument/2006/relationships/image" Target="../media/image38.svg"/><Relationship Id="rId7" Type="http://schemas.openxmlformats.org/officeDocument/2006/relationships/image" Target="../media/image101.png"/><Relationship Id="rId12" Type="http://schemas.openxmlformats.org/officeDocument/2006/relationships/image" Target="../media/image108.jpeg"/><Relationship Id="rId17" Type="http://schemas.openxmlformats.org/officeDocument/2006/relationships/image" Target="../media/image1.png"/><Relationship Id="rId2" Type="http://schemas.openxmlformats.org/officeDocument/2006/relationships/image" Target="../media/image103.png"/><Relationship Id="rId16"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12.svg"/><Relationship Id="rId11" Type="http://schemas.openxmlformats.org/officeDocument/2006/relationships/image" Target="../media/image217.svg"/><Relationship Id="rId15" Type="http://schemas.openxmlformats.org/officeDocument/2006/relationships/image" Target="../media/image219.svg"/><Relationship Id="rId10" Type="http://schemas.openxmlformats.org/officeDocument/2006/relationships/image" Target="../media/image106.png"/><Relationship Id="rId4" Type="http://schemas.openxmlformats.org/officeDocument/2006/relationships/image" Target="../media/image208.svg"/><Relationship Id="rId9" Type="http://schemas.openxmlformats.org/officeDocument/2006/relationships/image" Target="../media/image214.svg"/></Relationships>
</file>

<file path=ppt/slides/_rels/slide26.xml.rels><?xml version="1.0" encoding="UTF-8" standalone="yes"?>
<Relationships xmlns="http://schemas.openxmlformats.org/package/2006/relationships"><Relationship Id="rId8" Type="http://schemas.openxmlformats.org/officeDocument/2006/relationships/image" Target="../media/image214.svg"/><Relationship Id="rId18" Type="http://schemas.openxmlformats.org/officeDocument/2006/relationships/image" Target="../media/image106.png"/><Relationship Id="rId3" Type="http://schemas.openxmlformats.org/officeDocument/2006/relationships/image" Target="../media/image1.png"/><Relationship Id="rId21" Type="http://schemas.openxmlformats.org/officeDocument/2006/relationships/image" Target="../media/image219.svg"/><Relationship Id="rId17" Type="http://schemas.openxmlformats.org/officeDocument/2006/relationships/image" Target="../media/image104.png"/><Relationship Id="rId12" Type="http://schemas.openxmlformats.org/officeDocument/2006/relationships/image" Target="../media/image222.svg"/><Relationship Id="rId2" Type="http://schemas.openxmlformats.org/officeDocument/2006/relationships/image" Target="../media/image3.png"/><Relationship Id="rId16" Type="http://schemas.openxmlformats.org/officeDocument/2006/relationships/image" Target="../media/image103.png"/><Relationship Id="rId20" Type="http://schemas.openxmlformats.org/officeDocument/2006/relationships/image" Target="../media/image107.png"/><Relationship Id="rId1" Type="http://schemas.openxmlformats.org/officeDocument/2006/relationships/slideLayout" Target="../slideLayouts/slideLayout7.xml"/><Relationship Id="rId6" Type="http://schemas.openxmlformats.org/officeDocument/2006/relationships/image" Target="../media/image212.svg"/><Relationship Id="rId15" Type="http://schemas.openxmlformats.org/officeDocument/2006/relationships/image" Target="../media/image101.png"/><Relationship Id="rId10" Type="http://schemas.openxmlformats.org/officeDocument/2006/relationships/image" Target="../media/image217.svg"/><Relationship Id="rId19" Type="http://schemas.openxmlformats.org/officeDocument/2006/relationships/image" Target="../media/image109.png"/><Relationship Id="rId14" Type="http://schemas.openxmlformats.org/officeDocument/2006/relationships/image" Target="../media/image38.svg"/><Relationship Id="rId4" Type="http://schemas.openxmlformats.org/officeDocument/2006/relationships/image" Target="../media/image208.svg"/></Relationships>
</file>

<file path=ppt/slides/_rels/slide27.xml.rels><?xml version="1.0" encoding="UTF-8" standalone="yes"?>
<Relationships xmlns="http://schemas.openxmlformats.org/package/2006/relationships"><Relationship Id="rId13" Type="http://schemas.openxmlformats.org/officeDocument/2006/relationships/image" Target="../media/image38.svg"/><Relationship Id="rId8" Type="http://schemas.openxmlformats.org/officeDocument/2006/relationships/image" Target="../media/image214.svg"/><Relationship Id="rId18" Type="http://schemas.openxmlformats.org/officeDocument/2006/relationships/image" Target="../media/image110.jpeg"/><Relationship Id="rId3" Type="http://schemas.openxmlformats.org/officeDocument/2006/relationships/image" Target="../media/image1.png"/><Relationship Id="rId17" Type="http://schemas.openxmlformats.org/officeDocument/2006/relationships/image" Target="../media/image106.png"/><Relationship Id="rId2" Type="http://schemas.openxmlformats.org/officeDocument/2006/relationships/image" Target="../media/image3.png"/><Relationship Id="rId16" Type="http://schemas.openxmlformats.org/officeDocument/2006/relationships/image" Target="../media/image104.png"/><Relationship Id="rId20" Type="http://schemas.openxmlformats.org/officeDocument/2006/relationships/image" Target="../media/image219.svg"/><Relationship Id="rId1" Type="http://schemas.openxmlformats.org/officeDocument/2006/relationships/slideLayout" Target="../slideLayouts/slideLayout7.xml"/><Relationship Id="rId6" Type="http://schemas.openxmlformats.org/officeDocument/2006/relationships/image" Target="../media/image212.svg"/><Relationship Id="rId15" Type="http://schemas.openxmlformats.org/officeDocument/2006/relationships/image" Target="../media/image103.png"/><Relationship Id="rId10" Type="http://schemas.openxmlformats.org/officeDocument/2006/relationships/image" Target="../media/image217.svg"/><Relationship Id="rId19" Type="http://schemas.openxmlformats.org/officeDocument/2006/relationships/image" Target="../media/image107.png"/><Relationship Id="rId14" Type="http://schemas.openxmlformats.org/officeDocument/2006/relationships/image" Target="../media/image101.png"/><Relationship Id="rId4" Type="http://schemas.openxmlformats.org/officeDocument/2006/relationships/image" Target="../media/image208.svg"/></Relationships>
</file>

<file path=ppt/slides/_rels/slide28.xml.rels><?xml version="1.0" encoding="UTF-8" standalone="yes"?>
<Relationships xmlns="http://schemas.openxmlformats.org/package/2006/relationships"><Relationship Id="rId8" Type="http://schemas.openxmlformats.org/officeDocument/2006/relationships/image" Target="../media/image38.svg"/><Relationship Id="rId3" Type="http://schemas.openxmlformats.org/officeDocument/2006/relationships/image" Target="../media/image2.svg"/><Relationship Id="rId7"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9.svg"/><Relationship Id="rId4" Type="http://schemas.openxmlformats.org/officeDocument/2006/relationships/image" Target="../media/image27.png"/><Relationship Id="rId9" Type="http://schemas.openxmlformats.org/officeDocument/2006/relationships/image" Target="../media/image111.png"/></Relationships>
</file>

<file path=ppt/slides/_rels/slide29.xml.rels><?xml version="1.0" encoding="UTF-8" standalone="yes"?>
<Relationships xmlns="http://schemas.openxmlformats.org/package/2006/relationships"><Relationship Id="rId8" Type="http://schemas.openxmlformats.org/officeDocument/2006/relationships/image" Target="../media/image228.svg"/><Relationship Id="rId13" Type="http://schemas.openxmlformats.org/officeDocument/2006/relationships/image" Target="../media/image116.png"/><Relationship Id="rId18" Type="http://schemas.openxmlformats.org/officeDocument/2006/relationships/image" Target="../media/image238.svg"/><Relationship Id="rId3" Type="http://schemas.openxmlformats.org/officeDocument/2006/relationships/image" Target="../media/image38.svg"/><Relationship Id="rId7" Type="http://schemas.openxmlformats.org/officeDocument/2006/relationships/image" Target="../media/image113.png"/><Relationship Id="rId12" Type="http://schemas.openxmlformats.org/officeDocument/2006/relationships/image" Target="../media/image232.svg"/><Relationship Id="rId17" Type="http://schemas.openxmlformats.org/officeDocument/2006/relationships/image" Target="../media/image118.png"/><Relationship Id="rId2" Type="http://schemas.openxmlformats.org/officeDocument/2006/relationships/image" Target="../media/image1.png"/><Relationship Id="rId16" Type="http://schemas.openxmlformats.org/officeDocument/2006/relationships/image" Target="../media/image236.svg"/><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image" Target="../media/image115.png"/><Relationship Id="rId5" Type="http://schemas.openxmlformats.org/officeDocument/2006/relationships/image" Target="../media/image226.svg"/><Relationship Id="rId15" Type="http://schemas.openxmlformats.org/officeDocument/2006/relationships/image" Target="../media/image117.png"/><Relationship Id="rId10" Type="http://schemas.openxmlformats.org/officeDocument/2006/relationships/image" Target="../media/image230.svg"/><Relationship Id="rId4" Type="http://schemas.openxmlformats.org/officeDocument/2006/relationships/image" Target="../media/image112.png"/><Relationship Id="rId9" Type="http://schemas.openxmlformats.org/officeDocument/2006/relationships/image" Target="../media/image114.png"/><Relationship Id="rId14" Type="http://schemas.openxmlformats.org/officeDocument/2006/relationships/image" Target="../media/image234.sv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36.svg"/><Relationship Id="rId4" Type="http://schemas.openxmlformats.org/officeDocument/2006/relationships/image" Target="../media/image20.png"/></Relationships>
</file>

<file path=ppt/slides/_rels/slide3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36.sv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8" Type="http://schemas.openxmlformats.org/officeDocument/2006/relationships/image" Target="../media/image219.svg"/><Relationship Id="rId3" Type="http://schemas.openxmlformats.org/officeDocument/2006/relationships/image" Target="../media/image38.svg"/><Relationship Id="rId7" Type="http://schemas.openxmlformats.org/officeDocument/2006/relationships/image" Target="../media/image10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10" Type="http://schemas.openxmlformats.org/officeDocument/2006/relationships/image" Target="../media/image240.svg"/><Relationship Id="rId4" Type="http://schemas.openxmlformats.org/officeDocument/2006/relationships/image" Target="../media/image3.png"/><Relationship Id="rId9" Type="http://schemas.openxmlformats.org/officeDocument/2006/relationships/image" Target="../media/image119.png"/></Relationships>
</file>

<file path=ppt/slides/_rels/slide32.xml.rels><?xml version="1.0" encoding="UTF-8" standalone="yes"?>
<Relationships xmlns="http://schemas.openxmlformats.org/package/2006/relationships"><Relationship Id="rId8" Type="http://schemas.openxmlformats.org/officeDocument/2006/relationships/image" Target="../media/image242.svg"/><Relationship Id="rId13" Type="http://schemas.openxmlformats.org/officeDocument/2006/relationships/image" Target="../media/image123.png"/><Relationship Id="rId3" Type="http://schemas.openxmlformats.org/officeDocument/2006/relationships/image" Target="../media/image38.svg"/><Relationship Id="rId7" Type="http://schemas.openxmlformats.org/officeDocument/2006/relationships/image" Target="../media/image120.png"/><Relationship Id="rId12" Type="http://schemas.openxmlformats.org/officeDocument/2006/relationships/image" Target="../media/image246.svg"/><Relationship Id="rId2" Type="http://schemas.openxmlformats.org/officeDocument/2006/relationships/image" Target="../media/image1.png"/><Relationship Id="rId16" Type="http://schemas.openxmlformats.org/officeDocument/2006/relationships/image" Target="../media/image250.svg"/><Relationship Id="rId1" Type="http://schemas.openxmlformats.org/officeDocument/2006/relationships/slideLayout" Target="../slideLayouts/slideLayout7.xml"/><Relationship Id="rId6" Type="http://schemas.openxmlformats.org/officeDocument/2006/relationships/image" Target="../media/image49.svg"/><Relationship Id="rId11" Type="http://schemas.openxmlformats.org/officeDocument/2006/relationships/image" Target="../media/image122.png"/><Relationship Id="rId5" Type="http://schemas.openxmlformats.org/officeDocument/2006/relationships/image" Target="../media/image27.png"/><Relationship Id="rId15" Type="http://schemas.openxmlformats.org/officeDocument/2006/relationships/image" Target="../media/image124.png"/><Relationship Id="rId10" Type="http://schemas.openxmlformats.org/officeDocument/2006/relationships/image" Target="../media/image244.svg"/><Relationship Id="rId4" Type="http://schemas.openxmlformats.org/officeDocument/2006/relationships/image" Target="../media/image3.png"/><Relationship Id="rId9" Type="http://schemas.openxmlformats.org/officeDocument/2006/relationships/image" Target="../media/image121.png"/><Relationship Id="rId14" Type="http://schemas.openxmlformats.org/officeDocument/2006/relationships/image" Target="../media/image248.svg"/></Relationships>
</file>

<file path=ppt/slides/_rels/slide33.xml.rels><?xml version="1.0" encoding="UTF-8" standalone="yes"?>
<Relationships xmlns="http://schemas.openxmlformats.org/package/2006/relationships"><Relationship Id="rId8" Type="http://schemas.openxmlformats.org/officeDocument/2006/relationships/image" Target="../media/image252.svg"/><Relationship Id="rId13" Type="http://schemas.openxmlformats.org/officeDocument/2006/relationships/image" Target="../media/image128.png"/><Relationship Id="rId18" Type="http://schemas.openxmlformats.org/officeDocument/2006/relationships/image" Target="../media/image262.svg"/><Relationship Id="rId3" Type="http://schemas.openxmlformats.org/officeDocument/2006/relationships/image" Target="../media/image38.svg"/><Relationship Id="rId7" Type="http://schemas.openxmlformats.org/officeDocument/2006/relationships/image" Target="../media/image125.png"/><Relationship Id="rId12" Type="http://schemas.openxmlformats.org/officeDocument/2006/relationships/image" Target="../media/image256.svg"/><Relationship Id="rId17" Type="http://schemas.openxmlformats.org/officeDocument/2006/relationships/image" Target="../media/image130.png"/><Relationship Id="rId2" Type="http://schemas.openxmlformats.org/officeDocument/2006/relationships/image" Target="../media/image1.png"/><Relationship Id="rId16" Type="http://schemas.openxmlformats.org/officeDocument/2006/relationships/image" Target="../media/image260.svg"/><Relationship Id="rId20" Type="http://schemas.openxmlformats.org/officeDocument/2006/relationships/image" Target="../media/image264.svg"/><Relationship Id="rId1" Type="http://schemas.openxmlformats.org/officeDocument/2006/relationships/slideLayout" Target="../slideLayouts/slideLayout7.xml"/><Relationship Id="rId6" Type="http://schemas.openxmlformats.org/officeDocument/2006/relationships/image" Target="../media/image142.svg"/><Relationship Id="rId11" Type="http://schemas.openxmlformats.org/officeDocument/2006/relationships/image" Target="../media/image127.png"/><Relationship Id="rId5" Type="http://schemas.openxmlformats.org/officeDocument/2006/relationships/image" Target="../media/image61.png"/><Relationship Id="rId15" Type="http://schemas.openxmlformats.org/officeDocument/2006/relationships/image" Target="../media/image129.png"/><Relationship Id="rId10" Type="http://schemas.openxmlformats.org/officeDocument/2006/relationships/image" Target="../media/image254.svg"/><Relationship Id="rId19" Type="http://schemas.openxmlformats.org/officeDocument/2006/relationships/image" Target="../media/image131.png"/><Relationship Id="rId4" Type="http://schemas.openxmlformats.org/officeDocument/2006/relationships/image" Target="../media/image3.png"/><Relationship Id="rId9" Type="http://schemas.openxmlformats.org/officeDocument/2006/relationships/image" Target="../media/image126.png"/><Relationship Id="rId14" Type="http://schemas.openxmlformats.org/officeDocument/2006/relationships/image" Target="../media/image258.svg"/></Relationships>
</file>

<file path=ppt/slides/_rels/slide34.xml.rels><?xml version="1.0" encoding="UTF-8" standalone="yes"?>
<Relationships xmlns="http://schemas.openxmlformats.org/package/2006/relationships"><Relationship Id="rId8" Type="http://schemas.openxmlformats.org/officeDocument/2006/relationships/image" Target="../media/image252.svg"/><Relationship Id="rId13" Type="http://schemas.openxmlformats.org/officeDocument/2006/relationships/image" Target="../media/image127.png"/><Relationship Id="rId18" Type="http://schemas.openxmlformats.org/officeDocument/2006/relationships/image" Target="../media/image260.svg"/><Relationship Id="rId3" Type="http://schemas.openxmlformats.org/officeDocument/2006/relationships/image" Target="../media/image38.svg"/><Relationship Id="rId7" Type="http://schemas.openxmlformats.org/officeDocument/2006/relationships/image" Target="../media/image125.png"/><Relationship Id="rId12" Type="http://schemas.openxmlformats.org/officeDocument/2006/relationships/image" Target="../media/image254.svg"/><Relationship Id="rId17" Type="http://schemas.openxmlformats.org/officeDocument/2006/relationships/image" Target="../media/image129.png"/><Relationship Id="rId2" Type="http://schemas.openxmlformats.org/officeDocument/2006/relationships/image" Target="../media/image1.png"/><Relationship Id="rId16" Type="http://schemas.openxmlformats.org/officeDocument/2006/relationships/image" Target="../media/image258.svg"/><Relationship Id="rId20" Type="http://schemas.openxmlformats.org/officeDocument/2006/relationships/image" Target="../media/image262.svg"/><Relationship Id="rId1" Type="http://schemas.openxmlformats.org/officeDocument/2006/relationships/slideLayout" Target="../slideLayouts/slideLayout7.xml"/><Relationship Id="rId6" Type="http://schemas.openxmlformats.org/officeDocument/2006/relationships/image" Target="../media/image142.svg"/><Relationship Id="rId11" Type="http://schemas.openxmlformats.org/officeDocument/2006/relationships/image" Target="../media/image126.png"/><Relationship Id="rId5" Type="http://schemas.openxmlformats.org/officeDocument/2006/relationships/image" Target="../media/image61.png"/><Relationship Id="rId15" Type="http://schemas.openxmlformats.org/officeDocument/2006/relationships/image" Target="../media/image128.png"/><Relationship Id="rId10" Type="http://schemas.openxmlformats.org/officeDocument/2006/relationships/image" Target="../media/image266.svg"/><Relationship Id="rId19" Type="http://schemas.openxmlformats.org/officeDocument/2006/relationships/image" Target="../media/image130.png"/><Relationship Id="rId4" Type="http://schemas.openxmlformats.org/officeDocument/2006/relationships/image" Target="../media/image3.png"/><Relationship Id="rId9" Type="http://schemas.openxmlformats.org/officeDocument/2006/relationships/image" Target="../media/image132.png"/><Relationship Id="rId14" Type="http://schemas.openxmlformats.org/officeDocument/2006/relationships/image" Target="../media/image256.svg"/></Relationships>
</file>

<file path=ppt/slides/_rels/slide35.xml.rels><?xml version="1.0" encoding="UTF-8" standalone="yes"?>
<Relationships xmlns="http://schemas.openxmlformats.org/package/2006/relationships"><Relationship Id="rId8" Type="http://schemas.openxmlformats.org/officeDocument/2006/relationships/image" Target="../media/image252.svg"/><Relationship Id="rId13" Type="http://schemas.openxmlformats.org/officeDocument/2006/relationships/image" Target="../media/image127.png"/><Relationship Id="rId18" Type="http://schemas.openxmlformats.org/officeDocument/2006/relationships/image" Target="../media/image260.svg"/><Relationship Id="rId3" Type="http://schemas.openxmlformats.org/officeDocument/2006/relationships/image" Target="../media/image38.svg"/><Relationship Id="rId7" Type="http://schemas.openxmlformats.org/officeDocument/2006/relationships/image" Target="../media/image125.png"/><Relationship Id="rId12" Type="http://schemas.openxmlformats.org/officeDocument/2006/relationships/image" Target="../media/image254.svg"/><Relationship Id="rId17" Type="http://schemas.openxmlformats.org/officeDocument/2006/relationships/image" Target="../media/image129.png"/><Relationship Id="rId2" Type="http://schemas.openxmlformats.org/officeDocument/2006/relationships/image" Target="../media/image1.png"/><Relationship Id="rId16" Type="http://schemas.openxmlformats.org/officeDocument/2006/relationships/image" Target="../media/image258.svg"/><Relationship Id="rId20" Type="http://schemas.openxmlformats.org/officeDocument/2006/relationships/image" Target="../media/image262.svg"/><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126.png"/><Relationship Id="rId5" Type="http://schemas.openxmlformats.org/officeDocument/2006/relationships/image" Target="../media/image5.png"/><Relationship Id="rId15" Type="http://schemas.openxmlformats.org/officeDocument/2006/relationships/image" Target="../media/image128.png"/><Relationship Id="rId10" Type="http://schemas.openxmlformats.org/officeDocument/2006/relationships/image" Target="../media/image266.svg"/><Relationship Id="rId19" Type="http://schemas.openxmlformats.org/officeDocument/2006/relationships/image" Target="../media/image130.png"/><Relationship Id="rId4" Type="http://schemas.openxmlformats.org/officeDocument/2006/relationships/image" Target="../media/image3.png"/><Relationship Id="rId9" Type="http://schemas.openxmlformats.org/officeDocument/2006/relationships/image" Target="../media/image132.png"/><Relationship Id="rId14" Type="http://schemas.openxmlformats.org/officeDocument/2006/relationships/image" Target="../media/image256.svg"/></Relationships>
</file>

<file path=ppt/slides/_rels/slide36.xml.rels><?xml version="1.0" encoding="UTF-8" standalone="yes"?>
<Relationships xmlns="http://schemas.openxmlformats.org/package/2006/relationships"><Relationship Id="rId8" Type="http://schemas.openxmlformats.org/officeDocument/2006/relationships/image" Target="../media/image252.svg"/><Relationship Id="rId13" Type="http://schemas.openxmlformats.org/officeDocument/2006/relationships/image" Target="../media/image127.png"/><Relationship Id="rId18" Type="http://schemas.openxmlformats.org/officeDocument/2006/relationships/image" Target="../media/image260.svg"/><Relationship Id="rId3" Type="http://schemas.openxmlformats.org/officeDocument/2006/relationships/image" Target="../media/image38.svg"/><Relationship Id="rId7" Type="http://schemas.openxmlformats.org/officeDocument/2006/relationships/image" Target="../media/image125.png"/><Relationship Id="rId12" Type="http://schemas.openxmlformats.org/officeDocument/2006/relationships/image" Target="../media/image254.svg"/><Relationship Id="rId17" Type="http://schemas.openxmlformats.org/officeDocument/2006/relationships/image" Target="../media/image129.png"/><Relationship Id="rId2" Type="http://schemas.openxmlformats.org/officeDocument/2006/relationships/image" Target="../media/image1.png"/><Relationship Id="rId16" Type="http://schemas.openxmlformats.org/officeDocument/2006/relationships/image" Target="../media/image258.svg"/><Relationship Id="rId20" Type="http://schemas.openxmlformats.org/officeDocument/2006/relationships/image" Target="../media/image262.svg"/><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126.png"/><Relationship Id="rId5" Type="http://schemas.openxmlformats.org/officeDocument/2006/relationships/image" Target="../media/image5.png"/><Relationship Id="rId15" Type="http://schemas.openxmlformats.org/officeDocument/2006/relationships/image" Target="../media/image128.png"/><Relationship Id="rId10" Type="http://schemas.openxmlformats.org/officeDocument/2006/relationships/image" Target="../media/image266.svg"/><Relationship Id="rId19" Type="http://schemas.openxmlformats.org/officeDocument/2006/relationships/image" Target="../media/image130.png"/><Relationship Id="rId4" Type="http://schemas.openxmlformats.org/officeDocument/2006/relationships/image" Target="../media/image3.png"/><Relationship Id="rId9" Type="http://schemas.openxmlformats.org/officeDocument/2006/relationships/image" Target="../media/image132.png"/><Relationship Id="rId14" Type="http://schemas.openxmlformats.org/officeDocument/2006/relationships/image" Target="../media/image256.svg"/></Relationships>
</file>

<file path=ppt/slides/_rels/slide3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36.svg"/><Relationship Id="rId4" Type="http://schemas.openxmlformats.org/officeDocument/2006/relationships/image" Target="../media/image20.png"/></Relationships>
</file>

<file path=ppt/slides/_rels/slide38.xml.rels><?xml version="1.0" encoding="UTF-8" standalone="yes"?>
<Relationships xmlns="http://schemas.openxmlformats.org/package/2006/relationships"><Relationship Id="rId8" Type="http://schemas.openxmlformats.org/officeDocument/2006/relationships/image" Target="../media/image134.png"/><Relationship Id="rId3" Type="http://schemas.openxmlformats.org/officeDocument/2006/relationships/image" Target="../media/image38.svg"/><Relationship Id="rId7" Type="http://schemas.openxmlformats.org/officeDocument/2006/relationships/image" Target="../media/image13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8" Type="http://schemas.openxmlformats.org/officeDocument/2006/relationships/image" Target="../media/image137.jpeg"/><Relationship Id="rId13" Type="http://schemas.openxmlformats.org/officeDocument/2006/relationships/image" Target="../media/image277.svg"/><Relationship Id="rId3" Type="http://schemas.openxmlformats.org/officeDocument/2006/relationships/image" Target="../media/image270.svg"/><Relationship Id="rId7" Type="http://schemas.openxmlformats.org/officeDocument/2006/relationships/image" Target="../media/image49.svg"/><Relationship Id="rId12" Type="http://schemas.openxmlformats.org/officeDocument/2006/relationships/image" Target="../media/image140.png"/><Relationship Id="rId2" Type="http://schemas.openxmlformats.org/officeDocument/2006/relationships/image" Target="../media/image135.png"/><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275.svg"/><Relationship Id="rId5" Type="http://schemas.openxmlformats.org/officeDocument/2006/relationships/image" Target="../media/image136.jpeg"/><Relationship Id="rId10" Type="http://schemas.openxmlformats.org/officeDocument/2006/relationships/image" Target="../media/image139.png"/><Relationship Id="rId4" Type="http://schemas.openxmlformats.org/officeDocument/2006/relationships/image" Target="../media/image3.png"/><Relationship Id="rId9" Type="http://schemas.openxmlformats.org/officeDocument/2006/relationships/image" Target="../media/image138.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38.svg"/></Relationships>
</file>

<file path=ppt/slides/_rels/slide40.xml.rels><?xml version="1.0" encoding="UTF-8" standalone="yes"?>
<Relationships xmlns="http://schemas.openxmlformats.org/package/2006/relationships"><Relationship Id="rId8" Type="http://schemas.openxmlformats.org/officeDocument/2006/relationships/image" Target="../media/image144.png"/><Relationship Id="rId13" Type="http://schemas.openxmlformats.org/officeDocument/2006/relationships/image" Target="../media/image286.svg"/><Relationship Id="rId3" Type="http://schemas.openxmlformats.org/officeDocument/2006/relationships/image" Target="../media/image141.jpeg"/><Relationship Id="rId7" Type="http://schemas.openxmlformats.org/officeDocument/2006/relationships/image" Target="../media/image49.svg"/><Relationship Id="rId12" Type="http://schemas.openxmlformats.org/officeDocument/2006/relationships/image" Target="../media/image14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284.svg"/><Relationship Id="rId5" Type="http://schemas.openxmlformats.org/officeDocument/2006/relationships/image" Target="../media/image143.jpeg"/><Relationship Id="rId15" Type="http://schemas.openxmlformats.org/officeDocument/2006/relationships/image" Target="../media/image288.svg"/><Relationship Id="rId10" Type="http://schemas.openxmlformats.org/officeDocument/2006/relationships/image" Target="../media/image145.png"/><Relationship Id="rId4" Type="http://schemas.openxmlformats.org/officeDocument/2006/relationships/image" Target="../media/image142.jpeg"/><Relationship Id="rId9" Type="http://schemas.openxmlformats.org/officeDocument/2006/relationships/image" Target="../media/image282.svg"/><Relationship Id="rId14" Type="http://schemas.openxmlformats.org/officeDocument/2006/relationships/image" Target="../media/image147.png"/></Relationships>
</file>

<file path=ppt/slides/_rels/slide41.xml.rels><?xml version="1.0" encoding="UTF-8" standalone="yes"?>
<Relationships xmlns="http://schemas.openxmlformats.org/package/2006/relationships"><Relationship Id="rId8" Type="http://schemas.openxmlformats.org/officeDocument/2006/relationships/image" Target="../media/image145.png"/><Relationship Id="rId3" Type="http://schemas.openxmlformats.org/officeDocument/2006/relationships/image" Target="../media/image27.png"/><Relationship Id="rId7" Type="http://schemas.openxmlformats.org/officeDocument/2006/relationships/image" Target="../media/image150.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49.png"/><Relationship Id="rId5" Type="http://schemas.openxmlformats.org/officeDocument/2006/relationships/image" Target="../media/image148.png"/><Relationship Id="rId4" Type="http://schemas.openxmlformats.org/officeDocument/2006/relationships/image" Target="../media/image49.svg"/><Relationship Id="rId9" Type="http://schemas.openxmlformats.org/officeDocument/2006/relationships/image" Target="../media/image284.svg"/></Relationships>
</file>

<file path=ppt/slides/_rels/slide42.xml.rels><?xml version="1.0" encoding="UTF-8" standalone="yes"?>
<Relationships xmlns="http://schemas.openxmlformats.org/package/2006/relationships"><Relationship Id="rId8" Type="http://schemas.openxmlformats.org/officeDocument/2006/relationships/image" Target="../media/image153.jpeg"/><Relationship Id="rId3" Type="http://schemas.openxmlformats.org/officeDocument/2006/relationships/image" Target="../media/image293.svg"/><Relationship Id="rId7" Type="http://schemas.openxmlformats.org/officeDocument/2006/relationships/image" Target="../media/image152.jpeg"/><Relationship Id="rId2" Type="http://schemas.openxmlformats.org/officeDocument/2006/relationships/image" Target="../media/image151.png"/><Relationship Id="rId1" Type="http://schemas.openxmlformats.org/officeDocument/2006/relationships/slideLayout" Target="../slideLayouts/slideLayout7.xml"/><Relationship Id="rId6" Type="http://schemas.openxmlformats.org/officeDocument/2006/relationships/image" Target="../media/image49.svg"/><Relationship Id="rId11" Type="http://schemas.openxmlformats.org/officeDocument/2006/relationships/image" Target="../media/image298.svg"/><Relationship Id="rId5" Type="http://schemas.openxmlformats.org/officeDocument/2006/relationships/image" Target="../media/image27.png"/><Relationship Id="rId10" Type="http://schemas.openxmlformats.org/officeDocument/2006/relationships/image" Target="../media/image155.png"/><Relationship Id="rId4" Type="http://schemas.openxmlformats.org/officeDocument/2006/relationships/image" Target="../media/image3.png"/><Relationship Id="rId9" Type="http://schemas.openxmlformats.org/officeDocument/2006/relationships/image" Target="../media/image154.jpeg"/></Relationships>
</file>

<file path=ppt/slides/_rels/slide43.xml.rels><?xml version="1.0" encoding="UTF-8" standalone="yes"?>
<Relationships xmlns="http://schemas.openxmlformats.org/package/2006/relationships"><Relationship Id="rId8" Type="http://schemas.openxmlformats.org/officeDocument/2006/relationships/image" Target="../media/image49.svg"/><Relationship Id="rId3" Type="http://schemas.openxmlformats.org/officeDocument/2006/relationships/slideLayout" Target="../slideLayouts/slideLayout7.xml"/><Relationship Id="rId7" Type="http://schemas.openxmlformats.org/officeDocument/2006/relationships/image" Target="../media/image2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84.svg"/><Relationship Id="rId4" Type="http://schemas.openxmlformats.org/officeDocument/2006/relationships/image" Target="../media/image145.png"/><Relationship Id="rId9" Type="http://schemas.openxmlformats.org/officeDocument/2006/relationships/image" Target="../media/image156.jpeg"/></Relationships>
</file>

<file path=ppt/slides/_rels/slide4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36.svg"/><Relationship Id="rId4" Type="http://schemas.openxmlformats.org/officeDocument/2006/relationships/image" Target="../media/image20.png"/></Relationships>
</file>

<file path=ppt/slides/_rels/slide45.xml.rels><?xml version="1.0" encoding="UTF-8" standalone="yes"?>
<Relationships xmlns="http://schemas.openxmlformats.org/package/2006/relationships"><Relationship Id="rId8" Type="http://schemas.openxmlformats.org/officeDocument/2006/relationships/image" Target="../media/image303.svg"/><Relationship Id="rId13" Type="http://schemas.openxmlformats.org/officeDocument/2006/relationships/image" Target="../media/image161.png"/><Relationship Id="rId3" Type="http://schemas.openxmlformats.org/officeDocument/2006/relationships/image" Target="../media/image27.png"/><Relationship Id="rId7" Type="http://schemas.openxmlformats.org/officeDocument/2006/relationships/image" Target="../media/image158.png"/><Relationship Id="rId12" Type="http://schemas.openxmlformats.org/officeDocument/2006/relationships/image" Target="../media/image307.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01.svg"/><Relationship Id="rId11" Type="http://schemas.openxmlformats.org/officeDocument/2006/relationships/image" Target="../media/image160.png"/><Relationship Id="rId5" Type="http://schemas.openxmlformats.org/officeDocument/2006/relationships/image" Target="../media/image157.png"/><Relationship Id="rId10" Type="http://schemas.openxmlformats.org/officeDocument/2006/relationships/image" Target="../media/image305.svg"/><Relationship Id="rId4" Type="http://schemas.openxmlformats.org/officeDocument/2006/relationships/image" Target="../media/image49.svg"/><Relationship Id="rId9" Type="http://schemas.openxmlformats.org/officeDocument/2006/relationships/image" Target="../media/image159.png"/><Relationship Id="rId14" Type="http://schemas.openxmlformats.org/officeDocument/2006/relationships/image" Target="../media/image309.svg"/></Relationships>
</file>

<file path=ppt/slides/_rels/slide46.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162.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01.svg"/><Relationship Id="rId5" Type="http://schemas.openxmlformats.org/officeDocument/2006/relationships/image" Target="../media/image157.png"/><Relationship Id="rId4" Type="http://schemas.openxmlformats.org/officeDocument/2006/relationships/image" Target="../media/image49.svg"/></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163.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01.svg"/><Relationship Id="rId5" Type="http://schemas.openxmlformats.org/officeDocument/2006/relationships/image" Target="../media/image157.png"/><Relationship Id="rId4" Type="http://schemas.openxmlformats.org/officeDocument/2006/relationships/image" Target="../media/image49.svg"/></Relationships>
</file>

<file path=ppt/slides/_rels/slide48.xml.rels><?xml version="1.0" encoding="UTF-8" standalone="yes"?>
<Relationships xmlns="http://schemas.openxmlformats.org/package/2006/relationships"><Relationship Id="rId8" Type="http://schemas.openxmlformats.org/officeDocument/2006/relationships/image" Target="../media/image164.png"/><Relationship Id="rId3" Type="http://schemas.openxmlformats.org/officeDocument/2006/relationships/image" Target="../media/image3.png"/><Relationship Id="rId7" Type="http://schemas.openxmlformats.org/officeDocument/2006/relationships/image" Target="../media/image301.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57.png"/><Relationship Id="rId5" Type="http://schemas.openxmlformats.org/officeDocument/2006/relationships/image" Target="../media/image49.svg"/><Relationship Id="rId4" Type="http://schemas.openxmlformats.org/officeDocument/2006/relationships/image" Target="../media/image27.png"/></Relationships>
</file>

<file path=ppt/slides/_rels/slide4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36.sv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3.svg"/><Relationship Id="rId7" Type="http://schemas.openxmlformats.org/officeDocument/2006/relationships/image" Target="../media/image26.png"/><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image" Target="../media/image45.svg"/><Relationship Id="rId5" Type="http://schemas.openxmlformats.org/officeDocument/2006/relationships/image" Target="../media/image25.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165.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01.svg"/><Relationship Id="rId5" Type="http://schemas.openxmlformats.org/officeDocument/2006/relationships/image" Target="../media/image157.png"/><Relationship Id="rId4" Type="http://schemas.openxmlformats.org/officeDocument/2006/relationships/image" Target="../media/image49.svg"/></Relationships>
</file>

<file path=ppt/slides/_rels/slide51.xml.rels><?xml version="1.0" encoding="UTF-8" standalone="yes"?>
<Relationships xmlns="http://schemas.openxmlformats.org/package/2006/relationships"><Relationship Id="rId8" Type="http://schemas.openxmlformats.org/officeDocument/2006/relationships/diagramData" Target="../diagrams/data1.xml"/><Relationship Id="rId3" Type="http://schemas.openxmlformats.org/officeDocument/2006/relationships/image" Target="../media/image27.png"/><Relationship Id="rId7" Type="http://schemas.openxmlformats.org/officeDocument/2006/relationships/image" Target="../media/image166.png"/><Relationship Id="rId12"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01.svg"/><Relationship Id="rId11" Type="http://schemas.openxmlformats.org/officeDocument/2006/relationships/diagramColors" Target="../diagrams/colors1.xml"/><Relationship Id="rId5" Type="http://schemas.openxmlformats.org/officeDocument/2006/relationships/image" Target="../media/image157.png"/><Relationship Id="rId10" Type="http://schemas.openxmlformats.org/officeDocument/2006/relationships/diagramQuickStyle" Target="../diagrams/quickStyle1.xml"/><Relationship Id="rId4" Type="http://schemas.openxmlformats.org/officeDocument/2006/relationships/image" Target="../media/image49.svg"/><Relationship Id="rId9" Type="http://schemas.openxmlformats.org/officeDocument/2006/relationships/diagramLayout" Target="../diagrams/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167.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01.svg"/><Relationship Id="rId5" Type="http://schemas.openxmlformats.org/officeDocument/2006/relationships/image" Target="../media/image157.png"/><Relationship Id="rId4" Type="http://schemas.openxmlformats.org/officeDocument/2006/relationships/image" Target="../media/image49.svg"/></Relationships>
</file>

<file path=ppt/slides/_rels/slide53.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168.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01.svg"/><Relationship Id="rId5" Type="http://schemas.openxmlformats.org/officeDocument/2006/relationships/image" Target="../media/image157.png"/><Relationship Id="rId4" Type="http://schemas.openxmlformats.org/officeDocument/2006/relationships/image" Target="../media/image49.svg"/></Relationships>
</file>

<file path=ppt/slides/_rels/slide54.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169.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01.svg"/><Relationship Id="rId5" Type="http://schemas.openxmlformats.org/officeDocument/2006/relationships/image" Target="../media/image157.png"/><Relationship Id="rId4" Type="http://schemas.openxmlformats.org/officeDocument/2006/relationships/image" Target="../media/image49.svg"/></Relationships>
</file>

<file path=ppt/slides/_rels/slide55.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170.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01.svg"/><Relationship Id="rId5" Type="http://schemas.openxmlformats.org/officeDocument/2006/relationships/image" Target="../media/image157.png"/><Relationship Id="rId4" Type="http://schemas.openxmlformats.org/officeDocument/2006/relationships/image" Target="../media/image49.svg"/></Relationships>
</file>

<file path=ppt/slides/_rels/slide5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36.svg"/><Relationship Id="rId4" Type="http://schemas.openxmlformats.org/officeDocument/2006/relationships/image" Target="../media/image20.png"/></Relationships>
</file>

<file path=ppt/slides/_rels/slide57.xml.rels><?xml version="1.0" encoding="UTF-8" standalone="yes"?>
<Relationships xmlns="http://schemas.openxmlformats.org/package/2006/relationships"><Relationship Id="rId8" Type="http://schemas.openxmlformats.org/officeDocument/2006/relationships/image" Target="../media/image157.png"/><Relationship Id="rId7" Type="http://schemas.openxmlformats.org/officeDocument/2006/relationships/image" Target="../media/image328.svg"/><Relationship Id="rId2" Type="http://schemas.openxmlformats.org/officeDocument/2006/relationships/image" Target="../media/image171.png"/><Relationship Id="rId1" Type="http://schemas.openxmlformats.org/officeDocument/2006/relationships/slideLayout" Target="../slideLayouts/slideLayout7.xml"/><Relationship Id="rId6" Type="http://schemas.openxmlformats.org/officeDocument/2006/relationships/image" Target="../media/image301.sv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51.svg"/><Relationship Id="rId13" Type="http://schemas.openxmlformats.org/officeDocument/2006/relationships/image" Target="../media/image31.png"/><Relationship Id="rId18" Type="http://schemas.openxmlformats.org/officeDocument/2006/relationships/image" Target="../media/image61.svg"/><Relationship Id="rId26" Type="http://schemas.openxmlformats.org/officeDocument/2006/relationships/image" Target="../media/image68.svg"/><Relationship Id="rId3" Type="http://schemas.openxmlformats.org/officeDocument/2006/relationships/image" Target="../media/image1.png"/><Relationship Id="rId21" Type="http://schemas.openxmlformats.org/officeDocument/2006/relationships/image" Target="../media/image63.svg"/><Relationship Id="rId34" Type="http://schemas.openxmlformats.org/officeDocument/2006/relationships/image" Target="../media/image43.jpeg"/><Relationship Id="rId7" Type="http://schemas.openxmlformats.org/officeDocument/2006/relationships/image" Target="../media/image28.png"/><Relationship Id="rId12" Type="http://schemas.openxmlformats.org/officeDocument/2006/relationships/image" Target="../media/image55.svg"/><Relationship Id="rId17" Type="http://schemas.openxmlformats.org/officeDocument/2006/relationships/image" Target="../media/image33.png"/><Relationship Id="rId25" Type="http://schemas.openxmlformats.org/officeDocument/2006/relationships/image" Target="../media/image37.png"/><Relationship Id="rId33" Type="http://schemas.openxmlformats.org/officeDocument/2006/relationships/image" Target="../media/image42.jpeg"/><Relationship Id="rId2" Type="http://schemas.openxmlformats.org/officeDocument/2006/relationships/notesSlide" Target="../notesSlides/notesSlide1.xml"/><Relationship Id="rId16" Type="http://schemas.openxmlformats.org/officeDocument/2006/relationships/image" Target="../media/image59.svg"/><Relationship Id="rId20" Type="http://schemas.openxmlformats.org/officeDocument/2006/relationships/image" Target="../media/image34.png"/><Relationship Id="rId29" Type="http://schemas.openxmlformats.org/officeDocument/2006/relationships/image" Target="../media/image39.jpeg"/><Relationship Id="rId1" Type="http://schemas.openxmlformats.org/officeDocument/2006/relationships/slideLayout" Target="../slideLayouts/slideLayout7.xml"/><Relationship Id="rId6" Type="http://schemas.openxmlformats.org/officeDocument/2006/relationships/image" Target="../media/image49.svg"/><Relationship Id="rId11" Type="http://schemas.openxmlformats.org/officeDocument/2006/relationships/image" Target="../media/image30.png"/><Relationship Id="rId24" Type="http://schemas.openxmlformats.org/officeDocument/2006/relationships/image" Target="../media/image66.svg"/><Relationship Id="rId32" Type="http://schemas.openxmlformats.org/officeDocument/2006/relationships/image" Target="../media/image41.jpeg"/><Relationship Id="rId5" Type="http://schemas.openxmlformats.org/officeDocument/2006/relationships/image" Target="../media/image27.png"/><Relationship Id="rId15" Type="http://schemas.openxmlformats.org/officeDocument/2006/relationships/image" Target="../media/image32.png"/><Relationship Id="rId23" Type="http://schemas.openxmlformats.org/officeDocument/2006/relationships/image" Target="../media/image36.png"/><Relationship Id="rId28" Type="http://schemas.openxmlformats.org/officeDocument/2006/relationships/image" Target="../media/image70.svg"/><Relationship Id="rId10" Type="http://schemas.openxmlformats.org/officeDocument/2006/relationships/image" Target="../media/image53.svg"/><Relationship Id="rId19" Type="http://schemas.openxmlformats.org/officeDocument/2006/relationships/image" Target="../media/image3.png"/><Relationship Id="rId31" Type="http://schemas.openxmlformats.org/officeDocument/2006/relationships/image" Target="../media/image73.svg"/><Relationship Id="rId4" Type="http://schemas.openxmlformats.org/officeDocument/2006/relationships/image" Target="../media/image38.svg"/><Relationship Id="rId9" Type="http://schemas.openxmlformats.org/officeDocument/2006/relationships/image" Target="../media/image29.png"/><Relationship Id="rId14" Type="http://schemas.openxmlformats.org/officeDocument/2006/relationships/image" Target="../media/image57.svg"/><Relationship Id="rId22" Type="http://schemas.openxmlformats.org/officeDocument/2006/relationships/image" Target="../media/image35.png"/><Relationship Id="rId27" Type="http://schemas.openxmlformats.org/officeDocument/2006/relationships/image" Target="../media/image38.png"/><Relationship Id="rId30" Type="http://schemas.openxmlformats.org/officeDocument/2006/relationships/image" Target="../media/image40.png"/></Relationships>
</file>

<file path=ppt/slides/_rels/slide7.xml.rels><?xml version="1.0" encoding="UTF-8" standalone="yes"?>
<Relationships xmlns="http://schemas.openxmlformats.org/package/2006/relationships"><Relationship Id="rId8" Type="http://schemas.openxmlformats.org/officeDocument/2006/relationships/image" Target="../media/image80.svg"/><Relationship Id="rId3" Type="http://schemas.openxmlformats.org/officeDocument/2006/relationships/image" Target="../media/image6.svg"/><Relationship Id="rId7" Type="http://schemas.openxmlformats.org/officeDocument/2006/relationships/image" Target="../media/image45.png"/><Relationship Id="rId12" Type="http://schemas.openxmlformats.org/officeDocument/2006/relationships/image" Target="../media/image84.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78.svg"/><Relationship Id="rId11" Type="http://schemas.openxmlformats.org/officeDocument/2006/relationships/image" Target="../media/image47.png"/><Relationship Id="rId5" Type="http://schemas.openxmlformats.org/officeDocument/2006/relationships/image" Target="../media/image44.png"/><Relationship Id="rId10" Type="http://schemas.openxmlformats.org/officeDocument/2006/relationships/image" Target="../media/image82.svg"/><Relationship Id="rId4" Type="http://schemas.openxmlformats.org/officeDocument/2006/relationships/image" Target="../media/image3.png"/><Relationship Id="rId9" Type="http://schemas.openxmlformats.org/officeDocument/2006/relationships/image" Target="../media/image46.png"/></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42" Type="http://schemas.openxmlformats.org/officeDocument/2006/relationships/image" Target="../media/image122.svg"/><Relationship Id="rId55" Type="http://schemas.openxmlformats.org/officeDocument/2006/relationships/image" Target="../media/image50.png"/><Relationship Id="rId50" Type="http://schemas.openxmlformats.org/officeDocument/2006/relationships/image" Target="../media/image130.svg"/><Relationship Id="rId63" Type="http://schemas.openxmlformats.org/officeDocument/2006/relationships/image" Target="../media/image138.svg"/><Relationship Id="rId46" Type="http://schemas.openxmlformats.org/officeDocument/2006/relationships/image" Target="../media/image126.svg"/><Relationship Id="rId59" Type="http://schemas.openxmlformats.org/officeDocument/2006/relationships/image" Target="../media/image136.svg"/><Relationship Id="rId2" Type="http://schemas.openxmlformats.org/officeDocument/2006/relationships/image" Target="../media/image5.png"/><Relationship Id="rId54" Type="http://schemas.openxmlformats.org/officeDocument/2006/relationships/image" Target="../media/image134.svg"/><Relationship Id="rId62" Type="http://schemas.openxmlformats.org/officeDocument/2006/relationships/image" Target="../media/image55.png"/><Relationship Id="rId1" Type="http://schemas.openxmlformats.org/officeDocument/2006/relationships/slideLayout" Target="../slideLayouts/slideLayout7.xml"/><Relationship Id="rId58" Type="http://schemas.openxmlformats.org/officeDocument/2006/relationships/image" Target="../media/image53.png"/><Relationship Id="rId5" Type="http://schemas.openxmlformats.org/officeDocument/2006/relationships/image" Target="../media/image48.png"/><Relationship Id="rId57" Type="http://schemas.openxmlformats.org/officeDocument/2006/relationships/image" Target="../media/image52.png"/><Relationship Id="rId61" Type="http://schemas.openxmlformats.org/officeDocument/2006/relationships/image" Target="../media/image140.svg"/><Relationship Id="rId52" Type="http://schemas.openxmlformats.org/officeDocument/2006/relationships/image" Target="../media/image132.svg"/><Relationship Id="rId60" Type="http://schemas.openxmlformats.org/officeDocument/2006/relationships/image" Target="../media/image54.png"/><Relationship Id="rId4" Type="http://schemas.openxmlformats.org/officeDocument/2006/relationships/image" Target="../media/image3.png"/><Relationship Id="rId43" Type="http://schemas.openxmlformats.org/officeDocument/2006/relationships/image" Target="../media/image49.png"/><Relationship Id="rId56" Type="http://schemas.openxmlformats.org/officeDocument/2006/relationships/image" Target="../media/image51.png"/></Relationships>
</file>

<file path=ppt/slides/_rels/slide9.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208957" y="-1011147"/>
            <a:ext cx="2647750" cy="2647750"/>
          </a:xfrm>
          <a:custGeom>
            <a:avLst/>
            <a:gdLst/>
            <a:ahLst/>
            <a:cxnLst/>
            <a:rect l="l" t="t" r="r" b="b"/>
            <a:pathLst>
              <a:path w="2647750" h="2647750">
                <a:moveTo>
                  <a:pt x="0" y="0"/>
                </a:moveTo>
                <a:lnTo>
                  <a:pt x="2647750" y="0"/>
                </a:lnTo>
                <a:lnTo>
                  <a:pt x="2647750" y="2647750"/>
                </a:lnTo>
                <a:lnTo>
                  <a:pt x="0" y="264775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3" name="Freeform 3"/>
          <p:cNvSpPr/>
          <p:nvPr/>
        </p:nvSpPr>
        <p:spPr>
          <a:xfrm>
            <a:off x="-295175" y="8630507"/>
            <a:ext cx="2647750" cy="2647750"/>
          </a:xfrm>
          <a:custGeom>
            <a:avLst/>
            <a:gdLst/>
            <a:ahLst/>
            <a:cxnLst/>
            <a:rect l="l" t="t" r="r" b="b"/>
            <a:pathLst>
              <a:path w="2647750" h="2647750">
                <a:moveTo>
                  <a:pt x="0" y="0"/>
                </a:moveTo>
                <a:lnTo>
                  <a:pt x="2647750" y="0"/>
                </a:lnTo>
                <a:lnTo>
                  <a:pt x="2647750" y="2647750"/>
                </a:lnTo>
                <a:lnTo>
                  <a:pt x="0" y="264775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grpSp>
        <p:nvGrpSpPr>
          <p:cNvPr id="6" name="Group 6"/>
          <p:cNvGrpSpPr/>
          <p:nvPr/>
        </p:nvGrpSpPr>
        <p:grpSpPr>
          <a:xfrm>
            <a:off x="1179166" y="5014493"/>
            <a:ext cx="7912025" cy="3497432"/>
            <a:chOff x="-105128" y="-435729"/>
            <a:chExt cx="10549366" cy="4663242"/>
          </a:xfrm>
        </p:grpSpPr>
        <p:sp>
          <p:nvSpPr>
            <p:cNvPr id="7" name="Freeform 7"/>
            <p:cNvSpPr/>
            <p:nvPr/>
          </p:nvSpPr>
          <p:spPr>
            <a:xfrm>
              <a:off x="0" y="0"/>
              <a:ext cx="10444238" cy="4227513"/>
            </a:xfrm>
            <a:custGeom>
              <a:avLst/>
              <a:gdLst/>
              <a:ahLst/>
              <a:cxnLst/>
              <a:rect l="l" t="t" r="r" b="b"/>
              <a:pathLst>
                <a:path w="10444238" h="4227513">
                  <a:moveTo>
                    <a:pt x="0" y="0"/>
                  </a:moveTo>
                  <a:lnTo>
                    <a:pt x="10444238" y="0"/>
                  </a:lnTo>
                  <a:lnTo>
                    <a:pt x="10444238" y="4227513"/>
                  </a:lnTo>
                  <a:lnTo>
                    <a:pt x="0" y="4227513"/>
                  </a:lnTo>
                  <a:close/>
                </a:path>
              </a:pathLst>
            </a:custGeom>
            <a:solidFill>
              <a:srgbClr val="000000">
                <a:alpha val="0"/>
              </a:srgbClr>
            </a:solidFill>
          </p:spPr>
        </p:sp>
        <p:sp>
          <p:nvSpPr>
            <p:cNvPr id="8" name="TextBox 8"/>
            <p:cNvSpPr txBox="1"/>
            <p:nvPr/>
          </p:nvSpPr>
          <p:spPr>
            <a:xfrm>
              <a:off x="-105128" y="-435729"/>
              <a:ext cx="10444237" cy="4351338"/>
            </a:xfrm>
            <a:prstGeom prst="rect">
              <a:avLst/>
            </a:prstGeom>
          </p:spPr>
          <p:txBody>
            <a:bodyPr lIns="0" tIns="0" rIns="0" bIns="0" rtlCol="0" anchor="t"/>
            <a:lstStyle/>
            <a:p>
              <a:pPr algn="ctr">
                <a:lnSpc>
                  <a:spcPts val="4809"/>
                </a:lnSpc>
              </a:pPr>
              <a:r>
                <a:rPr lang="en-US" sz="3200" b="1" dirty="0" err="1">
                  <a:solidFill>
                    <a:srgbClr val="000000"/>
                  </a:solidFill>
                  <a:latin typeface="Arimo Bold"/>
                  <a:ea typeface="Arimo Bold"/>
                  <a:cs typeface="Arimo Bold"/>
                  <a:sym typeface="Arimo Bold"/>
                </a:rPr>
                <a:t>Doaa</a:t>
              </a:r>
              <a:r>
                <a:rPr lang="en-US" sz="3200" b="1" dirty="0">
                  <a:solidFill>
                    <a:srgbClr val="000000"/>
                  </a:solidFill>
                  <a:latin typeface="Arimo Bold"/>
                  <a:ea typeface="Arimo Bold"/>
                  <a:cs typeface="Arimo Bold"/>
                  <a:sym typeface="Arimo Bold"/>
                </a:rPr>
                <a:t> </a:t>
              </a:r>
              <a:r>
                <a:rPr lang="en-US" sz="3200" b="1" dirty="0" err="1">
                  <a:solidFill>
                    <a:srgbClr val="000000"/>
                  </a:solidFill>
                  <a:latin typeface="Arimo Bold"/>
                  <a:ea typeface="Arimo Bold"/>
                  <a:cs typeface="Arimo Bold"/>
                  <a:sym typeface="Arimo Bold"/>
                </a:rPr>
                <a:t>Fathi</a:t>
              </a:r>
              <a:r>
                <a:rPr lang="en-US" sz="3200" b="1" dirty="0">
                  <a:solidFill>
                    <a:srgbClr val="000000"/>
                  </a:solidFill>
                  <a:latin typeface="Arimo Bold"/>
                  <a:ea typeface="Arimo Bold"/>
                  <a:cs typeface="Arimo Bold"/>
                  <a:sym typeface="Arimo Bold"/>
                </a:rPr>
                <a:t> </a:t>
              </a:r>
              <a:r>
                <a:rPr lang="en-US" sz="3200" b="1" dirty="0" err="1">
                  <a:solidFill>
                    <a:srgbClr val="000000"/>
                  </a:solidFill>
                  <a:latin typeface="Arimo Bold"/>
                  <a:ea typeface="Arimo Bold"/>
                  <a:cs typeface="Arimo Bold"/>
                  <a:sym typeface="Arimo Bold"/>
                </a:rPr>
                <a:t>AbdelAziz</a:t>
              </a:r>
              <a:endParaRPr lang="en-US" sz="3200" b="1" dirty="0">
                <a:solidFill>
                  <a:srgbClr val="000000"/>
                </a:solidFill>
                <a:latin typeface="Arimo Bold"/>
                <a:ea typeface="Arimo Bold"/>
                <a:cs typeface="Arimo Bold"/>
                <a:sym typeface="Arimo Bold"/>
              </a:endParaRPr>
            </a:p>
            <a:p>
              <a:pPr algn="ctr">
                <a:lnSpc>
                  <a:spcPts val="4809"/>
                </a:lnSpc>
              </a:pPr>
              <a:r>
                <a:rPr lang="en-US" sz="3200" b="1" dirty="0" err="1">
                  <a:solidFill>
                    <a:srgbClr val="000000"/>
                  </a:solidFill>
                  <a:latin typeface="Arimo Bold"/>
                  <a:ea typeface="Arimo Bold"/>
                  <a:cs typeface="Arimo Bold"/>
                  <a:sym typeface="Arimo Bold"/>
                </a:rPr>
                <a:t>Heba</a:t>
              </a:r>
              <a:r>
                <a:rPr lang="en-US" sz="3200" b="1" dirty="0">
                  <a:solidFill>
                    <a:srgbClr val="000000"/>
                  </a:solidFill>
                  <a:latin typeface="Arimo Bold"/>
                  <a:ea typeface="Arimo Bold"/>
                  <a:cs typeface="Arimo Bold"/>
                  <a:sym typeface="Arimo Bold"/>
                </a:rPr>
                <a:t> Ahmed Hassan</a:t>
              </a:r>
            </a:p>
            <a:p>
              <a:pPr algn="ctr">
                <a:lnSpc>
                  <a:spcPts val="4809"/>
                </a:lnSpc>
              </a:pPr>
              <a:r>
                <a:rPr lang="en-US" sz="3200" b="1" dirty="0" err="1">
                  <a:solidFill>
                    <a:srgbClr val="000000"/>
                  </a:solidFill>
                  <a:latin typeface="Arimo Bold"/>
                  <a:ea typeface="Arimo Bold"/>
                  <a:cs typeface="Arimo Bold"/>
                  <a:sym typeface="Arimo Bold"/>
                </a:rPr>
                <a:t>Yassmin</a:t>
              </a:r>
              <a:r>
                <a:rPr lang="en-US" sz="3200" b="1" dirty="0">
                  <a:solidFill>
                    <a:srgbClr val="000000"/>
                  </a:solidFill>
                  <a:latin typeface="Arimo Bold"/>
                  <a:ea typeface="Arimo Bold"/>
                  <a:cs typeface="Arimo Bold"/>
                  <a:sym typeface="Arimo Bold"/>
                </a:rPr>
                <a:t> </a:t>
              </a:r>
              <a:r>
                <a:rPr lang="en-US" sz="3200" b="1" dirty="0" err="1">
                  <a:solidFill>
                    <a:srgbClr val="000000"/>
                  </a:solidFill>
                  <a:latin typeface="Arimo Bold"/>
                  <a:ea typeface="Arimo Bold"/>
                  <a:cs typeface="Arimo Bold"/>
                  <a:sym typeface="Arimo Bold"/>
                </a:rPr>
                <a:t>AbdEl-Maboud</a:t>
              </a:r>
              <a:r>
                <a:rPr lang="en-US" sz="3200" b="1" dirty="0">
                  <a:solidFill>
                    <a:srgbClr val="000000"/>
                  </a:solidFill>
                  <a:latin typeface="Arimo Bold"/>
                  <a:ea typeface="Arimo Bold"/>
                  <a:cs typeface="Arimo Bold"/>
                  <a:sym typeface="Arimo Bold"/>
                </a:rPr>
                <a:t> </a:t>
              </a:r>
              <a:r>
                <a:rPr lang="en-US" sz="3200" b="1" dirty="0" err="1">
                  <a:solidFill>
                    <a:srgbClr val="000000"/>
                  </a:solidFill>
                  <a:latin typeface="Arimo Bold"/>
                  <a:ea typeface="Arimo Bold"/>
                  <a:cs typeface="Arimo Bold"/>
                  <a:sym typeface="Arimo Bold"/>
                </a:rPr>
                <a:t>Nassar</a:t>
              </a:r>
              <a:endParaRPr lang="en-US" sz="3200" b="1" dirty="0">
                <a:solidFill>
                  <a:srgbClr val="000000"/>
                </a:solidFill>
                <a:latin typeface="Arimo Bold"/>
                <a:ea typeface="Arimo Bold"/>
                <a:cs typeface="Arimo Bold"/>
                <a:sym typeface="Arimo Bold"/>
              </a:endParaRPr>
            </a:p>
            <a:p>
              <a:pPr algn="ctr">
                <a:lnSpc>
                  <a:spcPts val="4809"/>
                </a:lnSpc>
              </a:pPr>
              <a:r>
                <a:rPr lang="en-US" sz="3200" b="1" dirty="0" err="1">
                  <a:solidFill>
                    <a:srgbClr val="000000"/>
                  </a:solidFill>
                  <a:latin typeface="Arimo Bold"/>
                  <a:ea typeface="Arimo Bold"/>
                  <a:cs typeface="Arimo Bold"/>
                  <a:sym typeface="Arimo Bold"/>
                </a:rPr>
                <a:t>Fatma</a:t>
              </a:r>
              <a:r>
                <a:rPr lang="en-US" sz="3200" b="1" dirty="0">
                  <a:solidFill>
                    <a:srgbClr val="000000"/>
                  </a:solidFill>
                  <a:latin typeface="Arimo Bold"/>
                  <a:ea typeface="Arimo Bold"/>
                  <a:cs typeface="Arimo Bold"/>
                  <a:sym typeface="Arimo Bold"/>
                </a:rPr>
                <a:t> Mohamed </a:t>
              </a:r>
              <a:r>
                <a:rPr lang="en-US" sz="3200" b="1" dirty="0" err="1">
                  <a:solidFill>
                    <a:srgbClr val="000000"/>
                  </a:solidFill>
                  <a:latin typeface="Arimo Bold"/>
                  <a:ea typeface="Arimo Bold"/>
                  <a:cs typeface="Arimo Bold"/>
                  <a:sym typeface="Arimo Bold"/>
                </a:rPr>
                <a:t>ElKerdawy</a:t>
              </a:r>
              <a:endParaRPr lang="en-US" sz="3200" b="1" dirty="0">
                <a:solidFill>
                  <a:srgbClr val="000000"/>
                </a:solidFill>
                <a:latin typeface="Arimo Bold"/>
                <a:ea typeface="Arimo Bold"/>
                <a:cs typeface="Arimo Bold"/>
                <a:sym typeface="Arimo Bold"/>
              </a:endParaRPr>
            </a:p>
            <a:p>
              <a:pPr algn="ctr">
                <a:lnSpc>
                  <a:spcPts val="4809"/>
                </a:lnSpc>
              </a:pPr>
              <a:r>
                <a:rPr lang="en-US" sz="3200" b="1" dirty="0" err="1">
                  <a:solidFill>
                    <a:srgbClr val="000000"/>
                  </a:solidFill>
                  <a:latin typeface="Arimo Bold"/>
                  <a:ea typeface="Arimo Bold"/>
                  <a:cs typeface="Arimo Bold"/>
                  <a:sym typeface="Arimo Bold"/>
                </a:rPr>
                <a:t>Shaimaa</a:t>
              </a:r>
              <a:r>
                <a:rPr lang="en-US" sz="3200" b="1" dirty="0">
                  <a:solidFill>
                    <a:srgbClr val="000000"/>
                  </a:solidFill>
                  <a:latin typeface="Arimo Bold"/>
                  <a:ea typeface="Arimo Bold"/>
                  <a:cs typeface="Arimo Bold"/>
                  <a:sym typeface="Arimo Bold"/>
                </a:rPr>
                <a:t> Aly Ahmed</a:t>
              </a:r>
            </a:p>
          </p:txBody>
        </p:sp>
      </p:grpSp>
      <p:grpSp>
        <p:nvGrpSpPr>
          <p:cNvPr id="9" name="Group 9"/>
          <p:cNvGrpSpPr/>
          <p:nvPr/>
        </p:nvGrpSpPr>
        <p:grpSpPr>
          <a:xfrm>
            <a:off x="995246" y="3571924"/>
            <a:ext cx="8279865" cy="1655066"/>
            <a:chOff x="-105128" y="-772382"/>
            <a:chExt cx="11039820" cy="2206756"/>
          </a:xfrm>
        </p:grpSpPr>
        <p:sp>
          <p:nvSpPr>
            <p:cNvPr id="10" name="Freeform 10"/>
            <p:cNvSpPr/>
            <p:nvPr/>
          </p:nvSpPr>
          <p:spPr>
            <a:xfrm>
              <a:off x="0" y="0"/>
              <a:ext cx="10934692" cy="1434374"/>
            </a:xfrm>
            <a:custGeom>
              <a:avLst/>
              <a:gdLst/>
              <a:ahLst/>
              <a:cxnLst/>
              <a:rect l="l" t="t" r="r" b="b"/>
              <a:pathLst>
                <a:path w="10934692" h="1434374">
                  <a:moveTo>
                    <a:pt x="0" y="0"/>
                  </a:moveTo>
                  <a:lnTo>
                    <a:pt x="10934692" y="0"/>
                  </a:lnTo>
                  <a:lnTo>
                    <a:pt x="10934692" y="1434374"/>
                  </a:lnTo>
                  <a:lnTo>
                    <a:pt x="0" y="1434374"/>
                  </a:lnTo>
                  <a:close/>
                </a:path>
              </a:pathLst>
            </a:custGeom>
            <a:solidFill>
              <a:srgbClr val="000000">
                <a:alpha val="0"/>
              </a:srgbClr>
            </a:solidFill>
          </p:spPr>
        </p:sp>
        <p:sp>
          <p:nvSpPr>
            <p:cNvPr id="11" name="TextBox 11"/>
            <p:cNvSpPr txBox="1"/>
            <p:nvPr/>
          </p:nvSpPr>
          <p:spPr>
            <a:xfrm>
              <a:off x="-105128" y="-772382"/>
              <a:ext cx="10934692" cy="1462949"/>
            </a:xfrm>
            <a:prstGeom prst="rect">
              <a:avLst/>
            </a:prstGeom>
          </p:spPr>
          <p:txBody>
            <a:bodyPr lIns="0" tIns="0" rIns="0" bIns="0" rtlCol="0" anchor="t"/>
            <a:lstStyle/>
            <a:p>
              <a:pPr algn="ctr">
                <a:lnSpc>
                  <a:spcPts val="6359"/>
                </a:lnSpc>
              </a:pPr>
              <a:r>
                <a:rPr lang="en-US" sz="5299" b="1" dirty="0">
                  <a:solidFill>
                    <a:srgbClr val="000000"/>
                  </a:solidFill>
                  <a:latin typeface="Arimo Bold"/>
                  <a:ea typeface="Arimo Bold"/>
                  <a:cs typeface="Arimo Bold"/>
                  <a:sym typeface="Arimo Bold"/>
                </a:rPr>
                <a:t>Team Members</a:t>
              </a:r>
            </a:p>
          </p:txBody>
        </p:sp>
      </p:grpSp>
      <p:grpSp>
        <p:nvGrpSpPr>
          <p:cNvPr id="12" name="Group 12"/>
          <p:cNvGrpSpPr/>
          <p:nvPr/>
        </p:nvGrpSpPr>
        <p:grpSpPr>
          <a:xfrm>
            <a:off x="949601" y="1193911"/>
            <a:ext cx="9980876" cy="2238055"/>
            <a:chOff x="-448160" y="-580730"/>
            <a:chExt cx="13307835" cy="2984072"/>
          </a:xfrm>
        </p:grpSpPr>
        <p:sp>
          <p:nvSpPr>
            <p:cNvPr id="13" name="Freeform 13"/>
            <p:cNvSpPr/>
            <p:nvPr/>
          </p:nvSpPr>
          <p:spPr>
            <a:xfrm>
              <a:off x="0" y="0"/>
              <a:ext cx="12859675" cy="2403342"/>
            </a:xfrm>
            <a:custGeom>
              <a:avLst/>
              <a:gdLst/>
              <a:ahLst/>
              <a:cxnLst/>
              <a:rect l="l" t="t" r="r" b="b"/>
              <a:pathLst>
                <a:path w="12859675" h="2403342">
                  <a:moveTo>
                    <a:pt x="0" y="0"/>
                  </a:moveTo>
                  <a:lnTo>
                    <a:pt x="12859675" y="0"/>
                  </a:lnTo>
                  <a:lnTo>
                    <a:pt x="12859675" y="2403342"/>
                  </a:lnTo>
                  <a:lnTo>
                    <a:pt x="0" y="2403342"/>
                  </a:lnTo>
                  <a:close/>
                </a:path>
              </a:pathLst>
            </a:custGeom>
            <a:solidFill>
              <a:srgbClr val="000000">
                <a:alpha val="0"/>
              </a:srgbClr>
            </a:solidFill>
          </p:spPr>
        </p:sp>
        <p:sp>
          <p:nvSpPr>
            <p:cNvPr id="14" name="TextBox 14"/>
            <p:cNvSpPr txBox="1"/>
            <p:nvPr/>
          </p:nvSpPr>
          <p:spPr>
            <a:xfrm>
              <a:off x="-448160" y="-580730"/>
              <a:ext cx="12859675" cy="2412867"/>
            </a:xfrm>
            <a:prstGeom prst="rect">
              <a:avLst/>
            </a:prstGeom>
          </p:spPr>
          <p:txBody>
            <a:bodyPr lIns="0" tIns="0" rIns="0" bIns="0" rtlCol="0" anchor="t"/>
            <a:lstStyle/>
            <a:p>
              <a:pPr algn="ctr">
                <a:lnSpc>
                  <a:spcPts val="6958"/>
                </a:lnSpc>
              </a:pPr>
              <a:r>
                <a:rPr lang="en-US" sz="5798" dirty="0">
                  <a:solidFill>
                    <a:srgbClr val="000000"/>
                  </a:solidFill>
                  <a:latin typeface="Canva Sans"/>
                  <a:ea typeface="Canva Sans"/>
                  <a:cs typeface="Canva Sans"/>
                  <a:sym typeface="Canva Sans"/>
                </a:rPr>
                <a:t>Digital Marketing Specialist Graduation Project</a:t>
              </a:r>
            </a:p>
          </p:txBody>
        </p:sp>
      </p:grpSp>
      <p:grpSp>
        <p:nvGrpSpPr>
          <p:cNvPr id="15" name="Group 15"/>
          <p:cNvGrpSpPr/>
          <p:nvPr/>
        </p:nvGrpSpPr>
        <p:grpSpPr>
          <a:xfrm>
            <a:off x="9672839" y="7742823"/>
            <a:ext cx="7804608" cy="1323124"/>
            <a:chOff x="-750836" y="-33337"/>
            <a:chExt cx="10406144" cy="1764166"/>
          </a:xfrm>
        </p:grpSpPr>
        <p:sp>
          <p:nvSpPr>
            <p:cNvPr id="16" name="Freeform 16"/>
            <p:cNvSpPr/>
            <p:nvPr/>
          </p:nvSpPr>
          <p:spPr>
            <a:xfrm>
              <a:off x="0" y="0"/>
              <a:ext cx="9655308" cy="1697491"/>
            </a:xfrm>
            <a:custGeom>
              <a:avLst/>
              <a:gdLst/>
              <a:ahLst/>
              <a:cxnLst/>
              <a:rect l="l" t="t" r="r" b="b"/>
              <a:pathLst>
                <a:path w="9655308" h="1697491">
                  <a:moveTo>
                    <a:pt x="0" y="0"/>
                  </a:moveTo>
                  <a:lnTo>
                    <a:pt x="9655308" y="0"/>
                  </a:lnTo>
                  <a:lnTo>
                    <a:pt x="9655308" y="1697491"/>
                  </a:lnTo>
                  <a:lnTo>
                    <a:pt x="0" y="1697491"/>
                  </a:lnTo>
                  <a:close/>
                </a:path>
              </a:pathLst>
            </a:custGeom>
            <a:solidFill>
              <a:srgbClr val="000000">
                <a:alpha val="0"/>
              </a:srgbClr>
            </a:solidFill>
          </p:spPr>
        </p:sp>
        <p:sp>
          <p:nvSpPr>
            <p:cNvPr id="17" name="TextBox 17"/>
            <p:cNvSpPr txBox="1"/>
            <p:nvPr/>
          </p:nvSpPr>
          <p:spPr>
            <a:xfrm>
              <a:off x="-750836" y="-33337"/>
              <a:ext cx="9655308" cy="1764166"/>
            </a:xfrm>
            <a:prstGeom prst="rect">
              <a:avLst/>
            </a:prstGeom>
          </p:spPr>
          <p:txBody>
            <a:bodyPr lIns="0" tIns="0" rIns="0" bIns="0" rtlCol="0" anchor="t"/>
            <a:lstStyle/>
            <a:p>
              <a:pPr algn="ctr">
                <a:lnSpc>
                  <a:spcPts val="5055"/>
                </a:lnSpc>
              </a:pPr>
              <a:r>
                <a:rPr lang="en-US" sz="3609" b="1" spc="214" dirty="0">
                  <a:solidFill>
                    <a:srgbClr val="000000"/>
                  </a:solidFill>
                  <a:latin typeface="Open Sans Bold"/>
                  <a:ea typeface="Open Sans Bold"/>
                  <a:cs typeface="Open Sans Bold"/>
                  <a:sym typeface="Open Sans Bold"/>
                </a:rPr>
                <a:t>GROUP INSTRUCTOR</a:t>
              </a:r>
            </a:p>
            <a:p>
              <a:pPr algn="ctr">
                <a:lnSpc>
                  <a:spcPts val="4215"/>
                </a:lnSpc>
              </a:pPr>
              <a:r>
                <a:rPr lang="en-US" sz="3009" b="1" spc="178" dirty="0">
                  <a:solidFill>
                    <a:srgbClr val="000000"/>
                  </a:solidFill>
                  <a:latin typeface="Open Sans Bold"/>
                  <a:ea typeface="Open Sans Bold"/>
                  <a:cs typeface="Open Sans Bold"/>
                  <a:sym typeface="Open Sans Bold"/>
                </a:rPr>
                <a:t>ENG. </a:t>
              </a:r>
              <a:r>
                <a:rPr lang="en-US" sz="3009" b="1" spc="178" dirty="0" smtClean="0">
                  <a:solidFill>
                    <a:srgbClr val="000000"/>
                  </a:solidFill>
                  <a:latin typeface="Open Sans Bold"/>
                  <a:ea typeface="Open Sans Bold"/>
                  <a:cs typeface="Open Sans Bold"/>
                  <a:sym typeface="Open Sans Bold"/>
                </a:rPr>
                <a:t>SAFY ELDIN </a:t>
              </a:r>
              <a:r>
                <a:rPr lang="en-US" sz="3009" b="1" spc="178" dirty="0">
                  <a:solidFill>
                    <a:srgbClr val="000000"/>
                  </a:solidFill>
                  <a:latin typeface="Open Sans Bold"/>
                  <a:ea typeface="Open Sans Bold"/>
                  <a:cs typeface="Open Sans Bold"/>
                  <a:sym typeface="Open Sans Bold"/>
                </a:rPr>
                <a:t>AHMED</a:t>
              </a:r>
            </a:p>
          </p:txBody>
        </p:sp>
      </p:grpSp>
      <p:grpSp>
        <p:nvGrpSpPr>
          <p:cNvPr id="18" name="Group 18"/>
          <p:cNvGrpSpPr/>
          <p:nvPr/>
        </p:nvGrpSpPr>
        <p:grpSpPr>
          <a:xfrm>
            <a:off x="10709134" y="2197631"/>
            <a:ext cx="4978030" cy="5304245"/>
            <a:chOff x="0" y="0"/>
            <a:chExt cx="6637373" cy="7072327"/>
          </a:xfrm>
          <a:effectLst>
            <a:outerShdw blurRad="76200" dir="18900000" sy="23000" kx="-1200000" algn="bl" rotWithShape="0">
              <a:prstClr val="black">
                <a:alpha val="20000"/>
              </a:prstClr>
            </a:outerShdw>
          </a:effectLst>
        </p:grpSpPr>
        <p:sp>
          <p:nvSpPr>
            <p:cNvPr id="19" name="Freeform 19"/>
            <p:cNvSpPr/>
            <p:nvPr/>
          </p:nvSpPr>
          <p:spPr>
            <a:xfrm>
              <a:off x="0" y="0"/>
              <a:ext cx="6637401" cy="7072376"/>
            </a:xfrm>
            <a:custGeom>
              <a:avLst/>
              <a:gdLst/>
              <a:ahLst/>
              <a:cxnLst/>
              <a:rect l="l" t="t" r="r" b="b"/>
              <a:pathLst>
                <a:path w="6637401" h="7072376">
                  <a:moveTo>
                    <a:pt x="0" y="0"/>
                  </a:moveTo>
                  <a:lnTo>
                    <a:pt x="6637401" y="0"/>
                  </a:lnTo>
                  <a:lnTo>
                    <a:pt x="6637401" y="7072376"/>
                  </a:lnTo>
                  <a:lnTo>
                    <a:pt x="0" y="7072376"/>
                  </a:lnTo>
                  <a:lnTo>
                    <a:pt x="0" y="0"/>
                  </a:lnTo>
                  <a:close/>
                </a:path>
              </a:pathLst>
            </a:custGeom>
            <a:blipFill>
              <a:blip r:embed="rId5"/>
              <a:stretch>
                <a:fillRect t="-12566" b="-12565"/>
              </a:stretch>
            </a:blipFill>
            <a:scene3d>
              <a:camera prst="orthographicFront"/>
              <a:lightRig rig="threePt" dir="t"/>
            </a:scene3d>
            <a:sp3d>
              <a:bevelT w="381000"/>
            </a:sp3d>
          </p:spPr>
        </p:sp>
      </p:grpSp>
      <p:grpSp>
        <p:nvGrpSpPr>
          <p:cNvPr id="20" name="Group 20"/>
          <p:cNvGrpSpPr/>
          <p:nvPr/>
        </p:nvGrpSpPr>
        <p:grpSpPr>
          <a:xfrm>
            <a:off x="6553200" y="6356350"/>
            <a:ext cx="2133600" cy="365125"/>
            <a:chOff x="0" y="0"/>
            <a:chExt cx="2844800" cy="486833"/>
          </a:xfrm>
        </p:grpSpPr>
        <p:sp>
          <p:nvSpPr>
            <p:cNvPr id="21" name="Freeform 2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22" name="TextBox 2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a:t>
              </a: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sp>
        <p:nvSpPr>
          <p:cNvPr id="3" name="Freeform 3"/>
          <p:cNvSpPr/>
          <p:nvPr/>
        </p:nvSpPr>
        <p:spPr>
          <a:xfrm>
            <a:off x="3258257" y="2700916"/>
            <a:ext cx="11771487" cy="4885167"/>
          </a:xfrm>
          <a:custGeom>
            <a:avLst/>
            <a:gdLst/>
            <a:ahLst/>
            <a:cxnLst/>
            <a:rect l="l" t="t" r="r" b="b"/>
            <a:pathLst>
              <a:path w="11771487" h="4885167">
                <a:moveTo>
                  <a:pt x="0" y="0"/>
                </a:moveTo>
                <a:lnTo>
                  <a:pt x="11771487" y="0"/>
                </a:lnTo>
                <a:lnTo>
                  <a:pt x="11771487" y="4885167"/>
                </a:lnTo>
                <a:lnTo>
                  <a:pt x="0" y="4885167"/>
                </a:lnTo>
                <a:lnTo>
                  <a:pt x="0" y="0"/>
                </a:lnTo>
                <a:close/>
              </a:path>
            </a:pathLst>
          </a:custGeom>
          <a:blipFill>
            <a:blip r:embed="rId4">
              <a:extLst>
                <a:ext uri="{96DAC541-7B7A-43D3-8B79-37D633B846F1}">
                  <asvg:svgBlip xmlns="" xmlns:asvg="http://schemas.microsoft.com/office/drawing/2016/SVG/main" r:embed="rId5"/>
                </a:ext>
              </a:extLst>
            </a:blip>
            <a:stretch>
              <a:fillRect t="-103" b="-103"/>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grpSp>
        <p:nvGrpSpPr>
          <p:cNvPr id="6" name="Group 6"/>
          <p:cNvGrpSpPr/>
          <p:nvPr/>
        </p:nvGrpSpPr>
        <p:grpSpPr>
          <a:xfrm>
            <a:off x="3962400" y="4555348"/>
            <a:ext cx="9641069" cy="1223962"/>
            <a:chOff x="0" y="0"/>
            <a:chExt cx="12854759" cy="1631950"/>
          </a:xfrm>
        </p:grpSpPr>
        <p:sp>
          <p:nvSpPr>
            <p:cNvPr id="7" name="Freeform 7"/>
            <p:cNvSpPr/>
            <p:nvPr/>
          </p:nvSpPr>
          <p:spPr>
            <a:xfrm>
              <a:off x="0" y="0"/>
              <a:ext cx="12854759" cy="1631950"/>
            </a:xfrm>
            <a:custGeom>
              <a:avLst/>
              <a:gdLst/>
              <a:ahLst/>
              <a:cxnLst/>
              <a:rect l="l" t="t" r="r" b="b"/>
              <a:pathLst>
                <a:path w="12854759" h="1631950">
                  <a:moveTo>
                    <a:pt x="0" y="0"/>
                  </a:moveTo>
                  <a:lnTo>
                    <a:pt x="12854759" y="0"/>
                  </a:lnTo>
                  <a:lnTo>
                    <a:pt x="12854759" y="1631950"/>
                  </a:lnTo>
                  <a:lnTo>
                    <a:pt x="0" y="1631950"/>
                  </a:lnTo>
                  <a:close/>
                </a:path>
              </a:pathLst>
            </a:custGeom>
            <a:solidFill>
              <a:srgbClr val="000000">
                <a:alpha val="0"/>
              </a:srgbClr>
            </a:solidFill>
          </p:spPr>
        </p:sp>
        <p:sp>
          <p:nvSpPr>
            <p:cNvPr id="8" name="TextBox 8"/>
            <p:cNvSpPr txBox="1"/>
            <p:nvPr/>
          </p:nvSpPr>
          <p:spPr>
            <a:xfrm>
              <a:off x="0" y="9525"/>
              <a:ext cx="12854759" cy="1622425"/>
            </a:xfrm>
            <a:prstGeom prst="rect">
              <a:avLst/>
            </a:prstGeom>
          </p:spPr>
          <p:txBody>
            <a:bodyPr lIns="0" tIns="0" rIns="0" bIns="0" rtlCol="0" anchor="t"/>
            <a:lstStyle/>
            <a:p>
              <a:pPr algn="ctr">
                <a:lnSpc>
                  <a:spcPts val="9599"/>
                </a:lnSpc>
              </a:pPr>
              <a:r>
                <a:rPr lang="en-US" sz="7998" b="1">
                  <a:solidFill>
                    <a:srgbClr val="000000"/>
                  </a:solidFill>
                  <a:latin typeface="Canva Sans Bold"/>
                  <a:ea typeface="Canva Sans Bold"/>
                  <a:cs typeface="Canva Sans Bold"/>
                  <a:sym typeface="Canva Sans Bold"/>
                </a:rPr>
                <a:t>Situation Analysis</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9</a:t>
              </a:r>
            </a:p>
          </p:txBody>
        </p:sp>
      </p:grpSp>
    </p:spTree>
    <p:extLst>
      <p:ext uri="{BB962C8B-B14F-4D97-AF65-F5344CB8AC3E}">
        <p14:creationId xmlns:p14="http://schemas.microsoft.com/office/powerpoint/2010/main" val="32656911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51"/>
          <p:cNvGrpSpPr/>
          <p:nvPr/>
        </p:nvGrpSpPr>
        <p:grpSpPr>
          <a:xfrm>
            <a:off x="762000" y="1409699"/>
            <a:ext cx="16764000" cy="8496525"/>
            <a:chOff x="762000" y="399363"/>
            <a:chExt cx="16611599" cy="9506862"/>
          </a:xfrm>
        </p:grpSpPr>
        <p:grpSp>
          <p:nvGrpSpPr>
            <p:cNvPr id="2" name="Group 2"/>
            <p:cNvGrpSpPr/>
            <p:nvPr/>
          </p:nvGrpSpPr>
          <p:grpSpPr>
            <a:xfrm>
              <a:off x="762000" y="399363"/>
              <a:ext cx="8018315" cy="4333009"/>
              <a:chOff x="0" y="0"/>
              <a:chExt cx="1579076" cy="1141204"/>
            </a:xfrm>
          </p:grpSpPr>
          <p:sp>
            <p:nvSpPr>
              <p:cNvPr id="3" name="Freeform 3"/>
              <p:cNvSpPr/>
              <p:nvPr/>
            </p:nvSpPr>
            <p:spPr>
              <a:xfrm>
                <a:off x="0" y="0"/>
                <a:ext cx="1579076" cy="1141204"/>
              </a:xfrm>
              <a:custGeom>
                <a:avLst/>
                <a:gdLst/>
                <a:ahLst/>
                <a:cxnLst/>
                <a:rect l="l" t="t" r="r" b="b"/>
                <a:pathLst>
                  <a:path w="1579076" h="1141204">
                    <a:moveTo>
                      <a:pt x="65371" y="0"/>
                    </a:moveTo>
                    <a:lnTo>
                      <a:pt x="1513705" y="0"/>
                    </a:lnTo>
                    <a:cubicBezTo>
                      <a:pt x="1531043" y="0"/>
                      <a:pt x="1547670" y="6887"/>
                      <a:pt x="1559929" y="19147"/>
                    </a:cubicBezTo>
                    <a:cubicBezTo>
                      <a:pt x="1572189" y="31406"/>
                      <a:pt x="1579076" y="48033"/>
                      <a:pt x="1579076" y="65371"/>
                    </a:cubicBezTo>
                    <a:lnTo>
                      <a:pt x="1579076" y="1075833"/>
                    </a:lnTo>
                    <a:cubicBezTo>
                      <a:pt x="1579076" y="1111937"/>
                      <a:pt x="1549809" y="1141204"/>
                      <a:pt x="1513705" y="1141204"/>
                    </a:cubicBezTo>
                    <a:lnTo>
                      <a:pt x="65371" y="1141204"/>
                    </a:lnTo>
                    <a:cubicBezTo>
                      <a:pt x="48033" y="1141204"/>
                      <a:pt x="31406" y="1134317"/>
                      <a:pt x="19147" y="1122057"/>
                    </a:cubicBezTo>
                    <a:cubicBezTo>
                      <a:pt x="6887" y="1109798"/>
                      <a:pt x="0" y="1093171"/>
                      <a:pt x="0" y="1075833"/>
                    </a:cubicBezTo>
                    <a:lnTo>
                      <a:pt x="0" y="65371"/>
                    </a:lnTo>
                    <a:cubicBezTo>
                      <a:pt x="0" y="48033"/>
                      <a:pt x="6887" y="31406"/>
                      <a:pt x="19147" y="19147"/>
                    </a:cubicBezTo>
                    <a:cubicBezTo>
                      <a:pt x="31406" y="6887"/>
                      <a:pt x="48033" y="0"/>
                      <a:pt x="65371" y="0"/>
                    </a:cubicBezTo>
                    <a:close/>
                  </a:path>
                </a:pathLst>
              </a:custGeom>
              <a:solidFill>
                <a:srgbClr val="FFFFFF"/>
              </a:solidFill>
            </p:spPr>
          </p:sp>
          <p:sp>
            <p:nvSpPr>
              <p:cNvPr id="4" name="TextBox 4"/>
              <p:cNvSpPr txBox="1"/>
              <p:nvPr/>
            </p:nvSpPr>
            <p:spPr>
              <a:xfrm>
                <a:off x="0" y="-28575"/>
                <a:ext cx="1579076" cy="1169779"/>
              </a:xfrm>
              <a:prstGeom prst="rect">
                <a:avLst/>
              </a:prstGeom>
            </p:spPr>
            <p:txBody>
              <a:bodyPr lIns="71438" tIns="71438" rIns="71438" bIns="71438" rtlCol="0" anchor="ctr"/>
              <a:lstStyle/>
              <a:p>
                <a:pPr algn="ctr">
                  <a:lnSpc>
                    <a:spcPts val="2894"/>
                  </a:lnSpc>
                </a:pPr>
                <a:endParaRPr sz="2531"/>
              </a:p>
            </p:txBody>
          </p:sp>
        </p:grpSp>
        <p:grpSp>
          <p:nvGrpSpPr>
            <p:cNvPr id="5" name="Group 5"/>
            <p:cNvGrpSpPr/>
            <p:nvPr/>
          </p:nvGrpSpPr>
          <p:grpSpPr>
            <a:xfrm>
              <a:off x="9548720" y="427483"/>
              <a:ext cx="7824879" cy="4333009"/>
              <a:chOff x="0" y="0"/>
              <a:chExt cx="1579076" cy="1141204"/>
            </a:xfrm>
          </p:grpSpPr>
          <p:sp>
            <p:nvSpPr>
              <p:cNvPr id="6" name="Freeform 6"/>
              <p:cNvSpPr/>
              <p:nvPr/>
            </p:nvSpPr>
            <p:spPr>
              <a:xfrm>
                <a:off x="0" y="0"/>
                <a:ext cx="1579076" cy="1141204"/>
              </a:xfrm>
              <a:custGeom>
                <a:avLst/>
                <a:gdLst/>
                <a:ahLst/>
                <a:cxnLst/>
                <a:rect l="l" t="t" r="r" b="b"/>
                <a:pathLst>
                  <a:path w="1579076" h="1141204">
                    <a:moveTo>
                      <a:pt x="65371" y="0"/>
                    </a:moveTo>
                    <a:lnTo>
                      <a:pt x="1513705" y="0"/>
                    </a:lnTo>
                    <a:cubicBezTo>
                      <a:pt x="1531043" y="0"/>
                      <a:pt x="1547670" y="6887"/>
                      <a:pt x="1559929" y="19147"/>
                    </a:cubicBezTo>
                    <a:cubicBezTo>
                      <a:pt x="1572189" y="31406"/>
                      <a:pt x="1579076" y="48033"/>
                      <a:pt x="1579076" y="65371"/>
                    </a:cubicBezTo>
                    <a:lnTo>
                      <a:pt x="1579076" y="1075833"/>
                    </a:lnTo>
                    <a:cubicBezTo>
                      <a:pt x="1579076" y="1111937"/>
                      <a:pt x="1549809" y="1141204"/>
                      <a:pt x="1513705" y="1141204"/>
                    </a:cubicBezTo>
                    <a:lnTo>
                      <a:pt x="65371" y="1141204"/>
                    </a:lnTo>
                    <a:cubicBezTo>
                      <a:pt x="48033" y="1141204"/>
                      <a:pt x="31406" y="1134317"/>
                      <a:pt x="19147" y="1122057"/>
                    </a:cubicBezTo>
                    <a:cubicBezTo>
                      <a:pt x="6887" y="1109798"/>
                      <a:pt x="0" y="1093171"/>
                      <a:pt x="0" y="1075833"/>
                    </a:cubicBezTo>
                    <a:lnTo>
                      <a:pt x="0" y="65371"/>
                    </a:lnTo>
                    <a:cubicBezTo>
                      <a:pt x="0" y="48033"/>
                      <a:pt x="6887" y="31406"/>
                      <a:pt x="19147" y="19147"/>
                    </a:cubicBezTo>
                    <a:cubicBezTo>
                      <a:pt x="31406" y="6887"/>
                      <a:pt x="48033" y="0"/>
                      <a:pt x="65371" y="0"/>
                    </a:cubicBezTo>
                    <a:close/>
                  </a:path>
                </a:pathLst>
              </a:custGeom>
              <a:solidFill>
                <a:srgbClr val="FFFFFF"/>
              </a:solidFill>
            </p:spPr>
          </p:sp>
          <p:sp>
            <p:nvSpPr>
              <p:cNvPr id="7" name="TextBox 7"/>
              <p:cNvSpPr txBox="1"/>
              <p:nvPr/>
            </p:nvSpPr>
            <p:spPr>
              <a:xfrm>
                <a:off x="0" y="-28575"/>
                <a:ext cx="1579076" cy="1169779"/>
              </a:xfrm>
              <a:prstGeom prst="rect">
                <a:avLst/>
              </a:prstGeom>
            </p:spPr>
            <p:txBody>
              <a:bodyPr lIns="71438" tIns="71438" rIns="71438" bIns="71438" rtlCol="0" anchor="ctr"/>
              <a:lstStyle/>
              <a:p>
                <a:pPr algn="ctr">
                  <a:lnSpc>
                    <a:spcPts val="2894"/>
                  </a:lnSpc>
                </a:pPr>
                <a:endParaRPr sz="2531"/>
              </a:p>
            </p:txBody>
          </p:sp>
        </p:grpSp>
        <p:grpSp>
          <p:nvGrpSpPr>
            <p:cNvPr id="8" name="Group 8"/>
            <p:cNvGrpSpPr/>
            <p:nvPr/>
          </p:nvGrpSpPr>
          <p:grpSpPr>
            <a:xfrm>
              <a:off x="762000" y="5573216"/>
              <a:ext cx="8018315" cy="4333009"/>
              <a:chOff x="0" y="0"/>
              <a:chExt cx="1579076" cy="1141204"/>
            </a:xfrm>
          </p:grpSpPr>
          <p:sp>
            <p:nvSpPr>
              <p:cNvPr id="9" name="Freeform 9"/>
              <p:cNvSpPr/>
              <p:nvPr/>
            </p:nvSpPr>
            <p:spPr>
              <a:xfrm>
                <a:off x="0" y="0"/>
                <a:ext cx="1579076" cy="1141204"/>
              </a:xfrm>
              <a:custGeom>
                <a:avLst/>
                <a:gdLst/>
                <a:ahLst/>
                <a:cxnLst/>
                <a:rect l="l" t="t" r="r" b="b"/>
                <a:pathLst>
                  <a:path w="1579076" h="1141204">
                    <a:moveTo>
                      <a:pt x="65371" y="0"/>
                    </a:moveTo>
                    <a:lnTo>
                      <a:pt x="1513705" y="0"/>
                    </a:lnTo>
                    <a:cubicBezTo>
                      <a:pt x="1531043" y="0"/>
                      <a:pt x="1547670" y="6887"/>
                      <a:pt x="1559929" y="19147"/>
                    </a:cubicBezTo>
                    <a:cubicBezTo>
                      <a:pt x="1572189" y="31406"/>
                      <a:pt x="1579076" y="48033"/>
                      <a:pt x="1579076" y="65371"/>
                    </a:cubicBezTo>
                    <a:lnTo>
                      <a:pt x="1579076" y="1075833"/>
                    </a:lnTo>
                    <a:cubicBezTo>
                      <a:pt x="1579076" y="1111937"/>
                      <a:pt x="1549809" y="1141204"/>
                      <a:pt x="1513705" y="1141204"/>
                    </a:cubicBezTo>
                    <a:lnTo>
                      <a:pt x="65371" y="1141204"/>
                    </a:lnTo>
                    <a:cubicBezTo>
                      <a:pt x="48033" y="1141204"/>
                      <a:pt x="31406" y="1134317"/>
                      <a:pt x="19147" y="1122057"/>
                    </a:cubicBezTo>
                    <a:cubicBezTo>
                      <a:pt x="6887" y="1109798"/>
                      <a:pt x="0" y="1093171"/>
                      <a:pt x="0" y="1075833"/>
                    </a:cubicBezTo>
                    <a:lnTo>
                      <a:pt x="0" y="65371"/>
                    </a:lnTo>
                    <a:cubicBezTo>
                      <a:pt x="0" y="48033"/>
                      <a:pt x="6887" y="31406"/>
                      <a:pt x="19147" y="19147"/>
                    </a:cubicBezTo>
                    <a:cubicBezTo>
                      <a:pt x="31406" y="6887"/>
                      <a:pt x="48033" y="0"/>
                      <a:pt x="65371" y="0"/>
                    </a:cubicBezTo>
                    <a:close/>
                  </a:path>
                </a:pathLst>
              </a:custGeom>
              <a:solidFill>
                <a:srgbClr val="FFFFFF"/>
              </a:solidFill>
            </p:spPr>
          </p:sp>
          <p:sp>
            <p:nvSpPr>
              <p:cNvPr id="10" name="TextBox 10"/>
              <p:cNvSpPr txBox="1"/>
              <p:nvPr/>
            </p:nvSpPr>
            <p:spPr>
              <a:xfrm>
                <a:off x="0" y="-28575"/>
                <a:ext cx="1579076" cy="1169779"/>
              </a:xfrm>
              <a:prstGeom prst="rect">
                <a:avLst/>
              </a:prstGeom>
            </p:spPr>
            <p:txBody>
              <a:bodyPr lIns="71438" tIns="71438" rIns="71438" bIns="71438" rtlCol="0" anchor="ctr"/>
              <a:lstStyle/>
              <a:p>
                <a:pPr algn="ctr">
                  <a:lnSpc>
                    <a:spcPts val="2894"/>
                  </a:lnSpc>
                </a:pPr>
                <a:endParaRPr sz="2531"/>
              </a:p>
            </p:txBody>
          </p:sp>
        </p:grpSp>
        <p:grpSp>
          <p:nvGrpSpPr>
            <p:cNvPr id="11" name="Group 11"/>
            <p:cNvGrpSpPr/>
            <p:nvPr/>
          </p:nvGrpSpPr>
          <p:grpSpPr>
            <a:xfrm>
              <a:off x="9548721" y="5573216"/>
              <a:ext cx="7824878" cy="4333009"/>
              <a:chOff x="0" y="0"/>
              <a:chExt cx="1579076" cy="1141204"/>
            </a:xfrm>
          </p:grpSpPr>
          <p:sp>
            <p:nvSpPr>
              <p:cNvPr id="12" name="Freeform 12"/>
              <p:cNvSpPr/>
              <p:nvPr/>
            </p:nvSpPr>
            <p:spPr>
              <a:xfrm>
                <a:off x="0" y="0"/>
                <a:ext cx="1579076" cy="1141204"/>
              </a:xfrm>
              <a:custGeom>
                <a:avLst/>
                <a:gdLst/>
                <a:ahLst/>
                <a:cxnLst/>
                <a:rect l="l" t="t" r="r" b="b"/>
                <a:pathLst>
                  <a:path w="1579076" h="1141204">
                    <a:moveTo>
                      <a:pt x="65371" y="0"/>
                    </a:moveTo>
                    <a:lnTo>
                      <a:pt x="1513705" y="0"/>
                    </a:lnTo>
                    <a:cubicBezTo>
                      <a:pt x="1531043" y="0"/>
                      <a:pt x="1547670" y="6887"/>
                      <a:pt x="1559929" y="19147"/>
                    </a:cubicBezTo>
                    <a:cubicBezTo>
                      <a:pt x="1572189" y="31406"/>
                      <a:pt x="1579076" y="48033"/>
                      <a:pt x="1579076" y="65371"/>
                    </a:cubicBezTo>
                    <a:lnTo>
                      <a:pt x="1579076" y="1075833"/>
                    </a:lnTo>
                    <a:cubicBezTo>
                      <a:pt x="1579076" y="1111937"/>
                      <a:pt x="1549809" y="1141204"/>
                      <a:pt x="1513705" y="1141204"/>
                    </a:cubicBezTo>
                    <a:lnTo>
                      <a:pt x="65371" y="1141204"/>
                    </a:lnTo>
                    <a:cubicBezTo>
                      <a:pt x="48033" y="1141204"/>
                      <a:pt x="31406" y="1134317"/>
                      <a:pt x="19147" y="1122057"/>
                    </a:cubicBezTo>
                    <a:cubicBezTo>
                      <a:pt x="6887" y="1109798"/>
                      <a:pt x="0" y="1093171"/>
                      <a:pt x="0" y="1075833"/>
                    </a:cubicBezTo>
                    <a:lnTo>
                      <a:pt x="0" y="65371"/>
                    </a:lnTo>
                    <a:cubicBezTo>
                      <a:pt x="0" y="48033"/>
                      <a:pt x="6887" y="31406"/>
                      <a:pt x="19147" y="19147"/>
                    </a:cubicBezTo>
                    <a:cubicBezTo>
                      <a:pt x="31406" y="6887"/>
                      <a:pt x="48033" y="0"/>
                      <a:pt x="65371" y="0"/>
                    </a:cubicBezTo>
                    <a:close/>
                  </a:path>
                </a:pathLst>
              </a:custGeom>
              <a:solidFill>
                <a:srgbClr val="FFFFFF"/>
              </a:solidFill>
            </p:spPr>
          </p:sp>
          <p:sp>
            <p:nvSpPr>
              <p:cNvPr id="13" name="TextBox 13"/>
              <p:cNvSpPr txBox="1"/>
              <p:nvPr/>
            </p:nvSpPr>
            <p:spPr>
              <a:xfrm>
                <a:off x="0" y="-28575"/>
                <a:ext cx="1579076" cy="1169779"/>
              </a:xfrm>
              <a:prstGeom prst="rect">
                <a:avLst/>
              </a:prstGeom>
            </p:spPr>
            <p:txBody>
              <a:bodyPr lIns="71438" tIns="71438" rIns="71438" bIns="71438" rtlCol="0" anchor="ctr"/>
              <a:lstStyle/>
              <a:p>
                <a:pPr algn="ctr">
                  <a:lnSpc>
                    <a:spcPts val="2894"/>
                  </a:lnSpc>
                </a:pPr>
                <a:endParaRPr sz="2531"/>
              </a:p>
            </p:txBody>
          </p:sp>
        </p:grpSp>
        <p:sp>
          <p:nvSpPr>
            <p:cNvPr id="14" name="Freeform 14"/>
            <p:cNvSpPr/>
            <p:nvPr/>
          </p:nvSpPr>
          <p:spPr>
            <a:xfrm rot="5591236">
              <a:off x="16010426" y="769215"/>
              <a:ext cx="960448" cy="1132715"/>
            </a:xfrm>
            <a:custGeom>
              <a:avLst/>
              <a:gdLst/>
              <a:ahLst/>
              <a:cxnLst/>
              <a:rect l="l" t="t" r="r" b="b"/>
              <a:pathLst>
                <a:path w="682985" h="805486">
                  <a:moveTo>
                    <a:pt x="0" y="0"/>
                  </a:moveTo>
                  <a:lnTo>
                    <a:pt x="682985" y="0"/>
                  </a:lnTo>
                  <a:lnTo>
                    <a:pt x="682985" y="805486"/>
                  </a:lnTo>
                  <a:lnTo>
                    <a:pt x="0" y="8054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5" name="Freeform 15"/>
            <p:cNvSpPr/>
            <p:nvPr/>
          </p:nvSpPr>
          <p:spPr>
            <a:xfrm>
              <a:off x="992685" y="5651070"/>
              <a:ext cx="1136140" cy="1208661"/>
            </a:xfrm>
            <a:custGeom>
              <a:avLst/>
              <a:gdLst/>
              <a:ahLst/>
              <a:cxnLst/>
              <a:rect l="l" t="t" r="r" b="b"/>
              <a:pathLst>
                <a:path w="807922" h="859492">
                  <a:moveTo>
                    <a:pt x="0" y="0"/>
                  </a:moveTo>
                  <a:lnTo>
                    <a:pt x="807922" y="0"/>
                  </a:lnTo>
                  <a:lnTo>
                    <a:pt x="807922" y="859492"/>
                  </a:lnTo>
                  <a:lnTo>
                    <a:pt x="0" y="85949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6" name="Freeform 16"/>
            <p:cNvSpPr/>
            <p:nvPr/>
          </p:nvSpPr>
          <p:spPr>
            <a:xfrm>
              <a:off x="988181" y="659147"/>
              <a:ext cx="1041450" cy="1034942"/>
            </a:xfrm>
            <a:custGeom>
              <a:avLst/>
              <a:gdLst/>
              <a:ahLst/>
              <a:cxnLst/>
              <a:rect l="l" t="t" r="r" b="b"/>
              <a:pathLst>
                <a:path w="740587" h="735959">
                  <a:moveTo>
                    <a:pt x="0" y="0"/>
                  </a:moveTo>
                  <a:lnTo>
                    <a:pt x="740587" y="0"/>
                  </a:lnTo>
                  <a:lnTo>
                    <a:pt x="740587" y="735959"/>
                  </a:lnTo>
                  <a:lnTo>
                    <a:pt x="0" y="735959"/>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17" name="Freeform 17"/>
            <p:cNvSpPr/>
            <p:nvPr/>
          </p:nvSpPr>
          <p:spPr>
            <a:xfrm>
              <a:off x="16154320" y="5705869"/>
              <a:ext cx="960448" cy="880010"/>
            </a:xfrm>
            <a:custGeom>
              <a:avLst/>
              <a:gdLst/>
              <a:ahLst/>
              <a:cxnLst/>
              <a:rect l="l" t="t" r="r" b="b"/>
              <a:pathLst>
                <a:path w="682985" h="625785">
                  <a:moveTo>
                    <a:pt x="0" y="0"/>
                  </a:moveTo>
                  <a:lnTo>
                    <a:pt x="682984" y="0"/>
                  </a:lnTo>
                  <a:lnTo>
                    <a:pt x="682984" y="625785"/>
                  </a:lnTo>
                  <a:lnTo>
                    <a:pt x="0" y="62578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grpSp>
          <p:nvGrpSpPr>
            <p:cNvPr id="18" name="Group 18"/>
            <p:cNvGrpSpPr/>
            <p:nvPr/>
          </p:nvGrpSpPr>
          <p:grpSpPr>
            <a:xfrm>
              <a:off x="7578217" y="4245602"/>
              <a:ext cx="2955599" cy="2299494"/>
              <a:chOff x="276981" y="736276"/>
              <a:chExt cx="2557966" cy="2096778"/>
            </a:xfrm>
          </p:grpSpPr>
          <p:sp>
            <p:nvSpPr>
              <p:cNvPr id="21" name="TextBox 21"/>
              <p:cNvSpPr txBox="1"/>
              <p:nvPr/>
            </p:nvSpPr>
            <p:spPr>
              <a:xfrm rot="8100000">
                <a:off x="276981" y="736276"/>
                <a:ext cx="1489653" cy="571064"/>
              </a:xfrm>
              <a:prstGeom prst="rect">
                <a:avLst/>
              </a:prstGeom>
            </p:spPr>
            <p:txBody>
              <a:bodyPr lIns="51123" tIns="51123" rIns="51123" bIns="51123" rtlCol="0" anchor="ctr"/>
              <a:lstStyle/>
              <a:p>
                <a:pPr algn="ctr">
                  <a:lnSpc>
                    <a:spcPts val="2894"/>
                  </a:lnSpc>
                </a:pPr>
                <a:endParaRPr sz="2531"/>
              </a:p>
            </p:txBody>
          </p:sp>
          <p:sp>
            <p:nvSpPr>
              <p:cNvPr id="27" name="TextBox 27"/>
              <p:cNvSpPr txBox="1"/>
              <p:nvPr/>
            </p:nvSpPr>
            <p:spPr>
              <a:xfrm rot="18900000">
                <a:off x="1345294" y="1802696"/>
                <a:ext cx="1489653" cy="571064"/>
              </a:xfrm>
              <a:prstGeom prst="rect">
                <a:avLst/>
              </a:prstGeom>
            </p:spPr>
            <p:txBody>
              <a:bodyPr lIns="51123" tIns="51123" rIns="51123" bIns="51123" rtlCol="0" anchor="ctr"/>
              <a:lstStyle/>
              <a:p>
                <a:pPr algn="ctr">
                  <a:lnSpc>
                    <a:spcPts val="2894"/>
                  </a:lnSpc>
                </a:pPr>
                <a:endParaRPr sz="2531"/>
              </a:p>
            </p:txBody>
          </p:sp>
          <p:sp>
            <p:nvSpPr>
              <p:cNvPr id="30" name="TextBox 30"/>
              <p:cNvSpPr txBox="1"/>
              <p:nvPr/>
            </p:nvSpPr>
            <p:spPr>
              <a:xfrm rot="2700000">
                <a:off x="276981" y="1802696"/>
                <a:ext cx="1489653" cy="571064"/>
              </a:xfrm>
              <a:prstGeom prst="rect">
                <a:avLst/>
              </a:prstGeom>
            </p:spPr>
            <p:txBody>
              <a:bodyPr lIns="51123" tIns="51123" rIns="51123" bIns="51123" rtlCol="0" anchor="ctr"/>
              <a:lstStyle/>
              <a:p>
                <a:pPr algn="ctr">
                  <a:lnSpc>
                    <a:spcPts val="2894"/>
                  </a:lnSpc>
                </a:pPr>
                <a:endParaRPr sz="2531"/>
              </a:p>
            </p:txBody>
          </p:sp>
        </p:grpSp>
        <p:sp>
          <p:nvSpPr>
            <p:cNvPr id="31" name="TextBox 31"/>
            <p:cNvSpPr txBox="1"/>
            <p:nvPr/>
          </p:nvSpPr>
          <p:spPr>
            <a:xfrm>
              <a:off x="2772756" y="865238"/>
              <a:ext cx="3710002" cy="496617"/>
            </a:xfrm>
            <a:prstGeom prst="rect">
              <a:avLst/>
            </a:prstGeom>
          </p:spPr>
          <p:txBody>
            <a:bodyPr wrap="square" lIns="0" tIns="0" rIns="0" bIns="0" rtlCol="0" anchor="t">
              <a:spAutoFit/>
            </a:bodyPr>
            <a:lstStyle/>
            <a:p>
              <a:pPr algn="ctr">
                <a:lnSpc>
                  <a:spcPts val="3424"/>
                </a:lnSpc>
                <a:spcBef>
                  <a:spcPct val="0"/>
                </a:spcBef>
              </a:pPr>
              <a:r>
                <a:rPr lang="en-US" sz="4000" b="1" dirty="0" smtClean="0">
                  <a:solidFill>
                    <a:srgbClr val="000000"/>
                  </a:solidFill>
                  <a:latin typeface="Montserrat Ultra-Bold"/>
                  <a:ea typeface="Montserrat Ultra-Bold"/>
                  <a:cs typeface="Montserrat Ultra-Bold"/>
                  <a:sym typeface="Montserrat Ultra-Bold"/>
                </a:rPr>
                <a:t>STRENGTHS</a:t>
              </a:r>
              <a:endParaRPr lang="en-US" sz="4000" b="1" dirty="0">
                <a:solidFill>
                  <a:srgbClr val="000000"/>
                </a:solidFill>
                <a:latin typeface="Montserrat Ultra-Bold"/>
                <a:ea typeface="Montserrat Ultra-Bold"/>
                <a:cs typeface="Montserrat Ultra-Bold"/>
                <a:sym typeface="Montserrat Ultra-Bold"/>
              </a:endParaRPr>
            </a:p>
          </p:txBody>
        </p:sp>
        <p:sp>
          <p:nvSpPr>
            <p:cNvPr id="32" name="TextBox 32"/>
            <p:cNvSpPr txBox="1"/>
            <p:nvPr/>
          </p:nvSpPr>
          <p:spPr>
            <a:xfrm>
              <a:off x="2408159" y="6107352"/>
              <a:ext cx="4975520" cy="496617"/>
            </a:xfrm>
            <a:prstGeom prst="rect">
              <a:avLst/>
            </a:prstGeom>
          </p:spPr>
          <p:txBody>
            <a:bodyPr wrap="square" lIns="0" tIns="0" rIns="0" bIns="0" rtlCol="0" anchor="t">
              <a:spAutoFit/>
            </a:bodyPr>
            <a:lstStyle/>
            <a:p>
              <a:pPr algn="ctr">
                <a:lnSpc>
                  <a:spcPts val="3424"/>
                </a:lnSpc>
                <a:spcBef>
                  <a:spcPct val="0"/>
                </a:spcBef>
              </a:pPr>
              <a:r>
                <a:rPr lang="en-US" sz="4000" b="1" dirty="0" smtClean="0">
                  <a:solidFill>
                    <a:srgbClr val="000000"/>
                  </a:solidFill>
                  <a:latin typeface="Montserrat Ultra-Bold"/>
                  <a:ea typeface="Montserrat Ultra-Bold"/>
                  <a:cs typeface="Montserrat Ultra-Bold"/>
                  <a:sym typeface="Montserrat Ultra-Bold"/>
                </a:rPr>
                <a:t>OPPORTUNITIES</a:t>
              </a:r>
              <a:endParaRPr lang="en-US" sz="4000" b="1" dirty="0">
                <a:solidFill>
                  <a:srgbClr val="000000"/>
                </a:solidFill>
                <a:latin typeface="Montserrat Ultra-Bold"/>
                <a:ea typeface="Montserrat Ultra-Bold"/>
                <a:cs typeface="Montserrat Ultra-Bold"/>
                <a:sym typeface="Montserrat Ultra-Bold"/>
              </a:endParaRPr>
            </a:p>
          </p:txBody>
        </p:sp>
        <p:sp>
          <p:nvSpPr>
            <p:cNvPr id="33" name="TextBox 33"/>
            <p:cNvSpPr txBox="1"/>
            <p:nvPr/>
          </p:nvSpPr>
          <p:spPr>
            <a:xfrm>
              <a:off x="11199738" y="6141022"/>
              <a:ext cx="4663040" cy="496617"/>
            </a:xfrm>
            <a:prstGeom prst="rect">
              <a:avLst/>
            </a:prstGeom>
          </p:spPr>
          <p:txBody>
            <a:bodyPr wrap="square" lIns="0" tIns="0" rIns="0" bIns="0" rtlCol="0" anchor="t">
              <a:spAutoFit/>
            </a:bodyPr>
            <a:lstStyle/>
            <a:p>
              <a:pPr algn="ctr">
                <a:lnSpc>
                  <a:spcPts val="3424"/>
                </a:lnSpc>
                <a:spcBef>
                  <a:spcPct val="0"/>
                </a:spcBef>
              </a:pPr>
              <a:r>
                <a:rPr lang="en-US" sz="4000" b="1" dirty="0" smtClean="0">
                  <a:solidFill>
                    <a:srgbClr val="000000"/>
                  </a:solidFill>
                  <a:latin typeface="Montserrat Ultra-Bold"/>
                  <a:ea typeface="Montserrat Ultra-Bold"/>
                  <a:cs typeface="Montserrat Ultra-Bold"/>
                  <a:sym typeface="Montserrat Ultra-Bold"/>
                </a:rPr>
                <a:t>THREATS</a:t>
              </a:r>
              <a:endParaRPr lang="en-US" sz="4000" b="1" dirty="0">
                <a:solidFill>
                  <a:srgbClr val="000000"/>
                </a:solidFill>
                <a:latin typeface="Montserrat Ultra-Bold"/>
                <a:ea typeface="Montserrat Ultra-Bold"/>
                <a:cs typeface="Montserrat Ultra-Bold"/>
                <a:sym typeface="Montserrat Ultra-Bold"/>
              </a:endParaRPr>
            </a:p>
          </p:txBody>
        </p:sp>
        <p:sp>
          <p:nvSpPr>
            <p:cNvPr id="34" name="TextBox 34"/>
            <p:cNvSpPr txBox="1"/>
            <p:nvPr/>
          </p:nvSpPr>
          <p:spPr>
            <a:xfrm>
              <a:off x="11515163" y="967251"/>
              <a:ext cx="3710002" cy="496617"/>
            </a:xfrm>
            <a:prstGeom prst="rect">
              <a:avLst/>
            </a:prstGeom>
          </p:spPr>
          <p:txBody>
            <a:bodyPr wrap="square" lIns="0" tIns="0" rIns="0" bIns="0" rtlCol="0" anchor="t">
              <a:spAutoFit/>
            </a:bodyPr>
            <a:lstStyle/>
            <a:p>
              <a:pPr algn="ctr">
                <a:lnSpc>
                  <a:spcPts val="3424"/>
                </a:lnSpc>
                <a:spcBef>
                  <a:spcPct val="0"/>
                </a:spcBef>
              </a:pPr>
              <a:r>
                <a:rPr lang="en-US" sz="4000" b="1" dirty="0" smtClean="0">
                  <a:solidFill>
                    <a:srgbClr val="000000"/>
                  </a:solidFill>
                  <a:latin typeface="Montserrat Ultra-Bold"/>
                  <a:ea typeface="Montserrat Ultra-Bold"/>
                  <a:cs typeface="Montserrat Ultra-Bold"/>
                  <a:sym typeface="Montserrat Ultra-Bold"/>
                </a:rPr>
                <a:t>WEAKNESS</a:t>
              </a:r>
              <a:endParaRPr lang="en-US" sz="4000" b="1" dirty="0">
                <a:solidFill>
                  <a:srgbClr val="000000"/>
                </a:solidFill>
                <a:latin typeface="Montserrat Ultra-Bold"/>
                <a:ea typeface="Montserrat Ultra-Bold"/>
                <a:cs typeface="Montserrat Ultra-Bold"/>
                <a:sym typeface="Montserrat Ultra-Bold"/>
              </a:endParaRPr>
            </a:p>
          </p:txBody>
        </p:sp>
        <p:sp>
          <p:nvSpPr>
            <p:cNvPr id="36" name="TextBox 36"/>
            <p:cNvSpPr txBox="1"/>
            <p:nvPr/>
          </p:nvSpPr>
          <p:spPr>
            <a:xfrm>
              <a:off x="9270619" y="5166190"/>
              <a:ext cx="720754" cy="942870"/>
            </a:xfrm>
            <a:prstGeom prst="rect">
              <a:avLst/>
            </a:prstGeom>
          </p:spPr>
          <p:txBody>
            <a:bodyPr lIns="0" tIns="0" rIns="0" bIns="0" rtlCol="0" anchor="t">
              <a:spAutoFit/>
            </a:bodyPr>
            <a:lstStyle/>
            <a:p>
              <a:pPr algn="ctr">
                <a:lnSpc>
                  <a:spcPts val="7199"/>
                </a:lnSpc>
                <a:spcBef>
                  <a:spcPct val="0"/>
                </a:spcBef>
              </a:pPr>
              <a:endParaRPr lang="en-US" sz="5141" b="1" dirty="0">
                <a:solidFill>
                  <a:srgbClr val="FFFFFF"/>
                </a:solidFill>
                <a:latin typeface="Montserrat Ultra-Bold"/>
                <a:ea typeface="Montserrat Ultra-Bold"/>
                <a:cs typeface="Montserrat Ultra-Bold"/>
                <a:sym typeface="Montserrat Ultra-Bold"/>
              </a:endParaRPr>
            </a:p>
          </p:txBody>
        </p:sp>
        <p:sp>
          <p:nvSpPr>
            <p:cNvPr id="38" name="TextBox 38"/>
            <p:cNvSpPr txBox="1"/>
            <p:nvPr/>
          </p:nvSpPr>
          <p:spPr>
            <a:xfrm>
              <a:off x="9316495" y="4222019"/>
              <a:ext cx="629002" cy="824635"/>
            </a:xfrm>
            <a:prstGeom prst="rect">
              <a:avLst/>
            </a:prstGeom>
          </p:spPr>
          <p:txBody>
            <a:bodyPr lIns="0" tIns="0" rIns="0" bIns="0" rtlCol="0" anchor="t">
              <a:spAutoFit/>
            </a:bodyPr>
            <a:lstStyle/>
            <a:p>
              <a:pPr algn="ctr">
                <a:lnSpc>
                  <a:spcPts val="6282"/>
                </a:lnSpc>
                <a:spcBef>
                  <a:spcPct val="0"/>
                </a:spcBef>
              </a:pPr>
              <a:endParaRPr lang="en-US" sz="4488" b="1" dirty="0">
                <a:solidFill>
                  <a:srgbClr val="FFFFFF"/>
                </a:solidFill>
                <a:latin typeface="Montserrat Ultra-Bold"/>
                <a:ea typeface="Montserrat Ultra-Bold"/>
                <a:cs typeface="Montserrat Ultra-Bold"/>
                <a:sym typeface="Montserrat Ultra-Bold"/>
              </a:endParaRPr>
            </a:p>
          </p:txBody>
        </p:sp>
        <p:sp>
          <p:nvSpPr>
            <p:cNvPr id="39" name="TextBox 39"/>
            <p:cNvSpPr txBox="1"/>
            <p:nvPr/>
          </p:nvSpPr>
          <p:spPr>
            <a:xfrm>
              <a:off x="1371601" y="1634422"/>
              <a:ext cx="6694300" cy="1958228"/>
            </a:xfrm>
            <a:prstGeom prst="rect">
              <a:avLst/>
            </a:prstGeom>
          </p:spPr>
          <p:txBody>
            <a:bodyPr wrap="square" lIns="0" tIns="0" rIns="0" bIns="0" rtlCol="0" anchor="t">
              <a:spAutoFit/>
            </a:bodyPr>
            <a:lstStyle/>
            <a:p>
              <a:pPr marL="682423" lvl="3" indent="-170606" algn="just">
                <a:lnSpc>
                  <a:spcPts val="3874"/>
                </a:lnSpc>
                <a:buFont typeface="Arial"/>
                <a:buChar char="￭"/>
              </a:pPr>
              <a:r>
                <a:rPr lang="en-US" sz="2499" spc="-7" dirty="0">
                  <a:solidFill>
                    <a:srgbClr val="000000"/>
                  </a:solidFill>
                  <a:latin typeface="Canva Sans"/>
                  <a:ea typeface="Canva Sans"/>
                  <a:cs typeface="Canva Sans"/>
                  <a:sym typeface="Canva Sans"/>
                </a:rPr>
                <a:t>Trusted dentist with over 30 years of experience.</a:t>
              </a:r>
            </a:p>
            <a:p>
              <a:pPr marL="682423" lvl="3" indent="-170606" algn="just">
                <a:lnSpc>
                  <a:spcPts val="3874"/>
                </a:lnSpc>
                <a:buFont typeface="Arial"/>
                <a:buChar char="￭"/>
              </a:pPr>
              <a:r>
                <a:rPr lang="en-US" sz="2499" spc="-7" dirty="0">
                  <a:solidFill>
                    <a:srgbClr val="000000"/>
                  </a:solidFill>
                  <a:latin typeface="Canva Sans"/>
                  <a:ea typeface="Canva Sans"/>
                  <a:cs typeface="Canva Sans"/>
                  <a:sym typeface="Canva Sans"/>
                </a:rPr>
                <a:t>Strong patient rapport and a wide range of high-quality services. </a:t>
              </a:r>
            </a:p>
          </p:txBody>
        </p:sp>
        <p:sp>
          <p:nvSpPr>
            <p:cNvPr id="40" name="TextBox 40"/>
            <p:cNvSpPr txBox="1"/>
            <p:nvPr/>
          </p:nvSpPr>
          <p:spPr>
            <a:xfrm>
              <a:off x="778333" y="6917318"/>
              <a:ext cx="7287568" cy="2000548"/>
            </a:xfrm>
            <a:prstGeom prst="rect">
              <a:avLst/>
            </a:prstGeom>
          </p:spPr>
          <p:txBody>
            <a:bodyPr wrap="square" lIns="0" tIns="0" rIns="0" bIns="0" rtlCol="0" anchor="t">
              <a:spAutoFit/>
            </a:bodyPr>
            <a:lstStyle/>
            <a:p>
              <a:pPr marL="682423" lvl="3" indent="-170606" algn="just">
                <a:lnSpc>
                  <a:spcPts val="3874"/>
                </a:lnSpc>
                <a:buFont typeface="Arial"/>
                <a:buChar char="￭"/>
              </a:pPr>
              <a:r>
                <a:rPr lang="en-US" sz="2499" spc="-7" dirty="0">
                  <a:solidFill>
                    <a:srgbClr val="000000"/>
                  </a:solidFill>
                  <a:latin typeface="Canva Sans"/>
                  <a:ea typeface="Canva Sans"/>
                  <a:cs typeface="Canva Sans"/>
                  <a:sym typeface="Canva Sans"/>
                </a:rPr>
                <a:t>Digital marketing will build strong online presence to attract more patients</a:t>
              </a:r>
            </a:p>
            <a:p>
              <a:pPr marL="682423" lvl="3" indent="-170606" algn="just">
                <a:lnSpc>
                  <a:spcPts val="3874"/>
                </a:lnSpc>
                <a:buFont typeface="Arial"/>
                <a:buChar char="￭"/>
              </a:pPr>
              <a:r>
                <a:rPr lang="en-US" sz="2499" spc="-7" dirty="0">
                  <a:solidFill>
                    <a:srgbClr val="000000"/>
                  </a:solidFill>
                  <a:latin typeface="Canva Sans"/>
                  <a:ea typeface="Canva Sans"/>
                  <a:cs typeface="Canva Sans"/>
                  <a:sym typeface="Canva Sans"/>
                </a:rPr>
                <a:t>Retargeting patients by refreshing the presence on social media </a:t>
              </a:r>
            </a:p>
          </p:txBody>
        </p:sp>
        <p:sp>
          <p:nvSpPr>
            <p:cNvPr id="41" name="TextBox 41"/>
            <p:cNvSpPr txBox="1"/>
            <p:nvPr/>
          </p:nvSpPr>
          <p:spPr>
            <a:xfrm>
              <a:off x="10260506" y="1699065"/>
              <a:ext cx="6655894" cy="1756891"/>
            </a:xfrm>
            <a:prstGeom prst="rect">
              <a:avLst/>
            </a:prstGeom>
          </p:spPr>
          <p:txBody>
            <a:bodyPr wrap="square" lIns="0" tIns="0" rIns="0" bIns="0" rtlCol="0" anchor="t">
              <a:spAutoFit/>
            </a:bodyPr>
            <a:lstStyle/>
            <a:p>
              <a:pPr marL="682423" lvl="3" indent="-170606" algn="just">
                <a:lnSpc>
                  <a:spcPts val="3874"/>
                </a:lnSpc>
                <a:buFont typeface="Arial"/>
                <a:buChar char="￭"/>
              </a:pPr>
              <a:r>
                <a:rPr lang="en-US" sz="2499" spc="-7" dirty="0">
                  <a:solidFill>
                    <a:srgbClr val="000000"/>
                  </a:solidFill>
                  <a:latin typeface="Canva Sans"/>
                  <a:ea typeface="Canva Sans"/>
                  <a:cs typeface="Canva Sans"/>
                  <a:sym typeface="Canva Sans"/>
                </a:rPr>
                <a:t>Limited marketing effort</a:t>
              </a:r>
            </a:p>
            <a:p>
              <a:pPr marL="682423" lvl="3" indent="-170606" algn="just">
                <a:lnSpc>
                  <a:spcPts val="3874"/>
                </a:lnSpc>
                <a:buFont typeface="Arial"/>
                <a:buChar char="￭"/>
              </a:pPr>
              <a:r>
                <a:rPr lang="en-US" sz="2499" spc="-7" dirty="0">
                  <a:solidFill>
                    <a:srgbClr val="000000"/>
                  </a:solidFill>
                  <a:latin typeface="Canva Sans"/>
                  <a:ea typeface="Canva Sans"/>
                  <a:cs typeface="Canva Sans"/>
                  <a:sym typeface="Canva Sans"/>
                </a:rPr>
                <a:t>Gaps in patients feedback</a:t>
              </a:r>
            </a:p>
            <a:p>
              <a:pPr marL="682423" lvl="3" indent="-170606" algn="just">
                <a:lnSpc>
                  <a:spcPts val="3874"/>
                </a:lnSpc>
                <a:buFont typeface="Arial"/>
                <a:buChar char="￭"/>
              </a:pPr>
              <a:r>
                <a:rPr lang="en-US" sz="2499" spc="-7" dirty="0">
                  <a:solidFill>
                    <a:srgbClr val="000000"/>
                  </a:solidFill>
                  <a:latin typeface="Canva Sans"/>
                  <a:ea typeface="Canva Sans"/>
                  <a:cs typeface="Canva Sans"/>
                  <a:sym typeface="Canva Sans"/>
                </a:rPr>
                <a:t>Never make life posts or videos</a:t>
              </a:r>
            </a:p>
            <a:p>
              <a:pPr algn="ctr">
                <a:lnSpc>
                  <a:spcPts val="2003"/>
                </a:lnSpc>
                <a:spcBef>
                  <a:spcPct val="0"/>
                </a:spcBef>
              </a:pPr>
              <a:r>
                <a:rPr lang="en-US" sz="1430" dirty="0" smtClean="0">
                  <a:solidFill>
                    <a:srgbClr val="000000"/>
                  </a:solidFill>
                  <a:latin typeface="Montserrat"/>
                  <a:ea typeface="Montserrat"/>
                  <a:cs typeface="Montserrat"/>
                  <a:sym typeface="Montserrat"/>
                </a:rPr>
                <a:t>.</a:t>
              </a:r>
              <a:endParaRPr lang="en-US" sz="1430" dirty="0">
                <a:solidFill>
                  <a:srgbClr val="000000"/>
                </a:solidFill>
                <a:latin typeface="Montserrat"/>
                <a:ea typeface="Montserrat"/>
                <a:cs typeface="Montserrat"/>
                <a:sym typeface="Montserrat"/>
              </a:endParaRPr>
            </a:p>
          </p:txBody>
        </p:sp>
        <p:sp>
          <p:nvSpPr>
            <p:cNvPr id="42" name="TextBox 42"/>
            <p:cNvSpPr txBox="1"/>
            <p:nvPr/>
          </p:nvSpPr>
          <p:spPr>
            <a:xfrm>
              <a:off x="10214778" y="6791173"/>
              <a:ext cx="6655894" cy="2500685"/>
            </a:xfrm>
            <a:prstGeom prst="rect">
              <a:avLst/>
            </a:prstGeom>
          </p:spPr>
          <p:txBody>
            <a:bodyPr wrap="square" lIns="0" tIns="0" rIns="0" bIns="0" rtlCol="0" anchor="t">
              <a:spAutoFit/>
            </a:bodyPr>
            <a:lstStyle/>
            <a:p>
              <a:pPr marL="682423" lvl="3" indent="-170606" algn="just">
                <a:lnSpc>
                  <a:spcPts val="3874"/>
                </a:lnSpc>
                <a:buFont typeface="Arial"/>
                <a:buChar char="￭"/>
              </a:pPr>
              <a:r>
                <a:rPr lang="en-US" sz="2499" spc="-7" dirty="0">
                  <a:solidFill>
                    <a:srgbClr val="000000"/>
                  </a:solidFill>
                  <a:latin typeface="Canva Sans"/>
                  <a:ea typeface="Canva Sans"/>
                  <a:cs typeface="Canva Sans"/>
                  <a:sym typeface="Canva Sans"/>
                </a:rPr>
                <a:t>High competition from clinics with lower prices or higher technology or promotion</a:t>
              </a:r>
            </a:p>
            <a:p>
              <a:pPr marL="682423" lvl="3" indent="-170606" algn="just">
                <a:lnSpc>
                  <a:spcPts val="3874"/>
                </a:lnSpc>
                <a:buFont typeface="Arial"/>
                <a:buChar char="￭"/>
              </a:pPr>
              <a:r>
                <a:rPr lang="en-US" sz="2499" spc="-7" dirty="0">
                  <a:solidFill>
                    <a:srgbClr val="000000"/>
                  </a:solidFill>
                  <a:latin typeface="Canva Sans"/>
                  <a:ea typeface="Canva Sans"/>
                  <a:cs typeface="Canva Sans"/>
                  <a:sym typeface="Canva Sans"/>
                </a:rPr>
                <a:t>Patients in medium-level areas </a:t>
              </a:r>
              <a:r>
                <a:rPr lang="en-US" sz="2499" spc="-7" dirty="0" err="1">
                  <a:solidFill>
                    <a:srgbClr val="000000"/>
                  </a:solidFill>
                  <a:latin typeface="Canva Sans"/>
                  <a:ea typeface="Canva Sans"/>
                  <a:cs typeface="Canva Sans"/>
                  <a:sym typeface="Canva Sans"/>
                </a:rPr>
                <a:t>migh</a:t>
              </a:r>
              <a:r>
                <a:rPr lang="en-US" sz="2499" spc="-7" dirty="0">
                  <a:solidFill>
                    <a:srgbClr val="000000"/>
                  </a:solidFill>
                  <a:latin typeface="Canva Sans"/>
                  <a:ea typeface="Canva Sans"/>
                  <a:cs typeface="Canva Sans"/>
                  <a:sym typeface="Canva Sans"/>
                </a:rPr>
                <a:t> </a:t>
              </a:r>
              <a:r>
                <a:rPr lang="en-US" sz="2499" spc="-7" dirty="0" smtClean="0">
                  <a:solidFill>
                    <a:srgbClr val="000000"/>
                  </a:solidFill>
                  <a:latin typeface="Canva Sans"/>
                  <a:ea typeface="Canva Sans"/>
                  <a:cs typeface="Canva Sans"/>
                  <a:sym typeface="Canva Sans"/>
                </a:rPr>
                <a:t>prioress </a:t>
              </a:r>
              <a:r>
                <a:rPr lang="en-US" sz="2499" spc="-7" dirty="0">
                  <a:solidFill>
                    <a:srgbClr val="000000"/>
                  </a:solidFill>
                  <a:latin typeface="Canva Sans"/>
                  <a:ea typeface="Canva Sans"/>
                  <a:cs typeface="Canva Sans"/>
                  <a:sym typeface="Canva Sans"/>
                </a:rPr>
                <a:t>cost over quality</a:t>
              </a:r>
            </a:p>
          </p:txBody>
        </p:sp>
        <p:sp>
          <p:nvSpPr>
            <p:cNvPr id="43" name="AutoShape 43"/>
            <p:cNvSpPr/>
            <p:nvPr/>
          </p:nvSpPr>
          <p:spPr>
            <a:xfrm>
              <a:off x="10214778" y="5001593"/>
              <a:ext cx="1576890" cy="0"/>
            </a:xfrm>
            <a:prstGeom prst="line">
              <a:avLst/>
            </a:prstGeom>
            <a:ln w="19050" cap="flat">
              <a:solidFill>
                <a:srgbClr val="0BD6BE"/>
              </a:solidFill>
              <a:prstDash val="solid"/>
              <a:headEnd type="none" w="sm" len="sm"/>
              <a:tailEnd type="oval" w="lg" len="lg"/>
            </a:ln>
          </p:spPr>
        </p:sp>
        <p:sp>
          <p:nvSpPr>
            <p:cNvPr id="44" name="AutoShape 44"/>
            <p:cNvSpPr/>
            <p:nvPr/>
          </p:nvSpPr>
          <p:spPr>
            <a:xfrm>
              <a:off x="10214778" y="5308284"/>
              <a:ext cx="1576890" cy="0"/>
            </a:xfrm>
            <a:prstGeom prst="line">
              <a:avLst/>
            </a:prstGeom>
            <a:ln w="19050" cap="flat">
              <a:solidFill>
                <a:srgbClr val="FF6865"/>
              </a:solidFill>
              <a:prstDash val="solid"/>
              <a:headEnd type="none" w="sm" len="sm"/>
              <a:tailEnd type="oval" w="lg" len="lg"/>
            </a:ln>
          </p:spPr>
        </p:sp>
        <p:sp>
          <p:nvSpPr>
            <p:cNvPr id="45" name="AutoShape 45"/>
            <p:cNvSpPr/>
            <p:nvPr/>
          </p:nvSpPr>
          <p:spPr>
            <a:xfrm>
              <a:off x="6544256" y="5001593"/>
              <a:ext cx="1576890" cy="0"/>
            </a:xfrm>
            <a:prstGeom prst="line">
              <a:avLst/>
            </a:prstGeom>
            <a:ln w="19050" cap="flat">
              <a:solidFill>
                <a:srgbClr val="8C52FF"/>
              </a:solidFill>
              <a:prstDash val="solid"/>
              <a:headEnd type="oval" w="lg" len="lg"/>
              <a:tailEnd type="none" w="sm" len="sm"/>
            </a:ln>
          </p:spPr>
        </p:sp>
        <p:sp>
          <p:nvSpPr>
            <p:cNvPr id="46" name="AutoShape 46"/>
            <p:cNvSpPr/>
            <p:nvPr/>
          </p:nvSpPr>
          <p:spPr>
            <a:xfrm>
              <a:off x="6544256" y="5294890"/>
              <a:ext cx="1576890" cy="0"/>
            </a:xfrm>
            <a:prstGeom prst="line">
              <a:avLst/>
            </a:prstGeom>
            <a:ln w="19050" cap="flat">
              <a:solidFill>
                <a:srgbClr val="38B6FF"/>
              </a:solidFill>
              <a:prstDash val="solid"/>
              <a:headEnd type="oval" w="lg" len="lg"/>
              <a:tailEnd type="none" w="sm" len="sm"/>
            </a:ln>
          </p:spPr>
        </p:sp>
        <p:sp>
          <p:nvSpPr>
            <p:cNvPr id="47" name="AutoShape 47"/>
            <p:cNvSpPr/>
            <p:nvPr/>
          </p:nvSpPr>
          <p:spPr>
            <a:xfrm flipV="1">
              <a:off x="9316495" y="2565868"/>
              <a:ext cx="0" cy="1576890"/>
            </a:xfrm>
            <a:prstGeom prst="line">
              <a:avLst/>
            </a:prstGeom>
            <a:ln w="19050" cap="flat">
              <a:solidFill>
                <a:srgbClr val="0BD6BE"/>
              </a:solidFill>
              <a:prstDash val="solid"/>
              <a:headEnd type="none" w="sm" len="sm"/>
              <a:tailEnd type="oval" w="lg" len="lg"/>
            </a:ln>
          </p:spPr>
        </p:sp>
        <p:sp>
          <p:nvSpPr>
            <p:cNvPr id="48" name="AutoShape 48"/>
            <p:cNvSpPr/>
            <p:nvPr/>
          </p:nvSpPr>
          <p:spPr>
            <a:xfrm flipV="1">
              <a:off x="9316495" y="6261155"/>
              <a:ext cx="0" cy="1576890"/>
            </a:xfrm>
            <a:prstGeom prst="line">
              <a:avLst/>
            </a:prstGeom>
            <a:ln w="19050" cap="flat">
              <a:solidFill>
                <a:srgbClr val="FF6865"/>
              </a:solidFill>
              <a:prstDash val="solid"/>
              <a:headEnd type="oval" w="lg" len="lg"/>
              <a:tailEnd type="none" w="sm" len="sm"/>
            </a:ln>
          </p:spPr>
        </p:sp>
        <p:sp>
          <p:nvSpPr>
            <p:cNvPr id="49" name="AutoShape 49"/>
            <p:cNvSpPr/>
            <p:nvPr/>
          </p:nvSpPr>
          <p:spPr>
            <a:xfrm flipV="1">
              <a:off x="8984327" y="2565868"/>
              <a:ext cx="0" cy="1576890"/>
            </a:xfrm>
            <a:prstGeom prst="line">
              <a:avLst/>
            </a:prstGeom>
            <a:ln w="19050" cap="flat">
              <a:solidFill>
                <a:srgbClr val="8C52FF"/>
              </a:solidFill>
              <a:prstDash val="solid"/>
              <a:headEnd type="none" w="sm" len="sm"/>
              <a:tailEnd type="oval" w="lg" len="lg"/>
            </a:ln>
          </p:spPr>
        </p:sp>
        <p:sp>
          <p:nvSpPr>
            <p:cNvPr id="50" name="AutoShape 50"/>
            <p:cNvSpPr/>
            <p:nvPr/>
          </p:nvSpPr>
          <p:spPr>
            <a:xfrm flipV="1">
              <a:off x="8984327" y="6261155"/>
              <a:ext cx="0" cy="1576890"/>
            </a:xfrm>
            <a:prstGeom prst="line">
              <a:avLst/>
            </a:prstGeom>
            <a:ln w="19050" cap="flat">
              <a:solidFill>
                <a:srgbClr val="38B6FF"/>
              </a:solidFill>
              <a:prstDash val="solid"/>
              <a:headEnd type="oval" w="lg" len="lg"/>
              <a:tailEnd type="none" w="sm" len="sm"/>
            </a:ln>
          </p:spPr>
        </p:sp>
      </p:grpSp>
      <p:sp>
        <p:nvSpPr>
          <p:cNvPr id="53" name="Right Triangle 52"/>
          <p:cNvSpPr/>
          <p:nvPr/>
        </p:nvSpPr>
        <p:spPr>
          <a:xfrm>
            <a:off x="9654260" y="3345959"/>
            <a:ext cx="2215458" cy="1949940"/>
          </a:xfrm>
          <a:prstGeom prst="rtTriangle">
            <a:avLst/>
          </a:prstGeom>
          <a:blipFill>
            <a:blip r:embed="rId10">
              <a:extLst>
                <a:ext uri="{96DAC541-7B7A-43D3-8B79-37D633B846F1}">
                  <asvg:svgBlip xmlns="" xmlns:asvg="http://schemas.microsoft.com/office/drawing/2016/SVG/main" r:embed="rId11"/>
                </a:ext>
              </a:extLst>
            </a:blip>
            <a:stretch>
              <a:fillRect t="-229" b="-229"/>
            </a:stretch>
          </a:blipFill>
          <a:scene3d>
            <a:camera prst="orthographicFront"/>
            <a:lightRig rig="threePt" dir="t"/>
          </a:scene3d>
          <a:sp3d>
            <a:bevelT w="165100" prst="coolSlant"/>
          </a:sp3d>
        </p:spPr>
        <p:txBody>
          <a:bodyPr rtlCol="0" anchor="ctr"/>
          <a:lstStyle/>
          <a:p>
            <a:pPr algn="ctr"/>
            <a:endParaRPr lang="en-GB"/>
          </a:p>
        </p:txBody>
      </p:sp>
      <p:sp>
        <p:nvSpPr>
          <p:cNvPr id="56" name="Right Triangle 55"/>
          <p:cNvSpPr/>
          <p:nvPr/>
        </p:nvSpPr>
        <p:spPr>
          <a:xfrm rot="10800000">
            <a:off x="6651985" y="6053038"/>
            <a:ext cx="2215458" cy="1949940"/>
          </a:xfrm>
          <a:prstGeom prst="rtTriangle">
            <a:avLst/>
          </a:prstGeom>
          <a:blipFill>
            <a:blip r:embed="rId10">
              <a:extLst>
                <a:ext uri="{96DAC541-7B7A-43D3-8B79-37D633B846F1}">
                  <asvg:svgBlip xmlns="" xmlns:asvg="http://schemas.microsoft.com/office/drawing/2016/SVG/main" r:embed="rId11"/>
                </a:ext>
              </a:extLst>
            </a:blip>
            <a:stretch>
              <a:fillRect t="-229" b="-229"/>
            </a:stretch>
          </a:blipFill>
          <a:scene3d>
            <a:camera prst="orthographicFront"/>
            <a:lightRig rig="threePt" dir="t"/>
          </a:scene3d>
          <a:sp3d>
            <a:bevelT w="165100" prst="coolSlant"/>
          </a:sp3d>
        </p:spPr>
        <p:txBody>
          <a:bodyPr rtlCol="0" anchor="ctr"/>
          <a:lstStyle/>
          <a:p>
            <a:pPr algn="ctr"/>
            <a:endParaRPr lang="en-GB"/>
          </a:p>
        </p:txBody>
      </p:sp>
      <p:sp>
        <p:nvSpPr>
          <p:cNvPr id="57" name="Right Triangle 56"/>
          <p:cNvSpPr/>
          <p:nvPr/>
        </p:nvSpPr>
        <p:spPr>
          <a:xfrm flipH="1">
            <a:off x="6637327" y="3319225"/>
            <a:ext cx="2215458" cy="1949940"/>
          </a:xfrm>
          <a:prstGeom prst="rtTriangle">
            <a:avLst/>
          </a:prstGeom>
          <a:blipFill>
            <a:blip r:embed="rId10">
              <a:extLst>
                <a:ext uri="{96DAC541-7B7A-43D3-8B79-37D633B846F1}">
                  <asvg:svgBlip xmlns="" xmlns:asvg="http://schemas.microsoft.com/office/drawing/2016/SVG/main" r:embed="rId11"/>
                </a:ext>
              </a:extLst>
            </a:blip>
            <a:stretch>
              <a:fillRect t="-229" b="-229"/>
            </a:stretch>
          </a:blipFill>
          <a:scene3d>
            <a:camera prst="orthographicFront"/>
            <a:lightRig rig="threePt" dir="t"/>
          </a:scene3d>
          <a:sp3d>
            <a:bevelT w="165100" prst="coolSlant"/>
          </a:sp3d>
        </p:spPr>
        <p:txBody>
          <a:bodyPr rtlCol="0" anchor="ctr"/>
          <a:lstStyle/>
          <a:p>
            <a:pPr algn="ctr"/>
            <a:endParaRPr lang="en-GB"/>
          </a:p>
        </p:txBody>
      </p:sp>
      <p:sp>
        <p:nvSpPr>
          <p:cNvPr id="58" name="Right Triangle 57"/>
          <p:cNvSpPr/>
          <p:nvPr/>
        </p:nvSpPr>
        <p:spPr>
          <a:xfrm rot="10800000" flipH="1">
            <a:off x="9620504" y="6049100"/>
            <a:ext cx="2215458" cy="1949940"/>
          </a:xfrm>
          <a:prstGeom prst="rtTriangle">
            <a:avLst/>
          </a:prstGeom>
          <a:blipFill>
            <a:blip r:embed="rId10">
              <a:extLst>
                <a:ext uri="{96DAC541-7B7A-43D3-8B79-37D633B846F1}">
                  <asvg:svgBlip xmlns="" xmlns:asvg="http://schemas.microsoft.com/office/drawing/2016/SVG/main" r:embed="rId11"/>
                </a:ext>
              </a:extLst>
            </a:blip>
            <a:stretch>
              <a:fillRect t="-229" b="-229"/>
            </a:stretch>
          </a:blipFill>
          <a:scene3d>
            <a:camera prst="orthographicFront"/>
            <a:lightRig rig="threePt" dir="t"/>
          </a:scene3d>
          <a:sp3d>
            <a:bevelT w="165100" prst="coolSlant"/>
          </a:sp3d>
        </p:spPr>
        <p:txBody>
          <a:bodyPr rtlCol="0" anchor="ctr"/>
          <a:lstStyle/>
          <a:p>
            <a:pPr algn="ctr"/>
            <a:endParaRPr lang="en-GB"/>
          </a:p>
        </p:txBody>
      </p:sp>
      <p:sp>
        <p:nvSpPr>
          <p:cNvPr id="59" name="Rectangle 58"/>
          <p:cNvSpPr/>
          <p:nvPr/>
        </p:nvSpPr>
        <p:spPr>
          <a:xfrm>
            <a:off x="7259927" y="3922879"/>
            <a:ext cx="2205063" cy="1446550"/>
          </a:xfrm>
          <a:prstGeom prst="rect">
            <a:avLst/>
          </a:prstGeom>
          <a:noFill/>
        </p:spPr>
        <p:txBody>
          <a:bodyPr wrap="square" lIns="91440" tIns="45720" rIns="91440" bIns="45720">
            <a:spAutoFit/>
          </a:bodyPr>
          <a:lstStyle/>
          <a:p>
            <a:pPr algn="ctr"/>
            <a:r>
              <a:rPr lang="en-US" sz="88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S</a:t>
            </a:r>
            <a:endParaRPr lang="en-US" sz="8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60" name="Rectangle 59"/>
          <p:cNvSpPr/>
          <p:nvPr/>
        </p:nvSpPr>
        <p:spPr>
          <a:xfrm>
            <a:off x="7634983" y="6011160"/>
            <a:ext cx="1203249" cy="1446550"/>
          </a:xfrm>
          <a:prstGeom prst="rect">
            <a:avLst/>
          </a:prstGeom>
          <a:noFill/>
        </p:spPr>
        <p:txBody>
          <a:bodyPr wrap="square" lIns="91440" tIns="45720" rIns="91440" bIns="45720">
            <a:spAutoFit/>
          </a:bodyPr>
          <a:lstStyle/>
          <a:p>
            <a:pPr algn="ctr"/>
            <a:r>
              <a:rPr lang="en-US" sz="88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O</a:t>
            </a:r>
            <a:endParaRPr lang="en-US" sz="8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61" name="Rectangle 60"/>
          <p:cNvSpPr/>
          <p:nvPr/>
        </p:nvSpPr>
        <p:spPr>
          <a:xfrm>
            <a:off x="9697810" y="4011043"/>
            <a:ext cx="1207382" cy="1446550"/>
          </a:xfrm>
          <a:prstGeom prst="rect">
            <a:avLst/>
          </a:prstGeom>
          <a:noFill/>
        </p:spPr>
        <p:txBody>
          <a:bodyPr wrap="none" lIns="91440" tIns="45720" rIns="91440" bIns="45720">
            <a:spAutoFit/>
          </a:bodyPr>
          <a:lstStyle/>
          <a:p>
            <a:pPr algn="ctr"/>
            <a:r>
              <a:rPr lang="en-US" sz="8800" b="1" cap="none" spc="0" dirty="0" smtClean="0">
                <a:ln w="22225">
                  <a:solidFill>
                    <a:schemeClr val="accent2"/>
                  </a:solidFill>
                  <a:prstDash val="solid"/>
                </a:ln>
                <a:solidFill>
                  <a:schemeClr val="accent2">
                    <a:lumMod val="40000"/>
                    <a:lumOff val="60000"/>
                  </a:schemeClr>
                </a:solidFill>
                <a:effectLst/>
              </a:rPr>
              <a:t>W</a:t>
            </a:r>
            <a:endParaRPr lang="en-US" sz="8800" b="1" cap="none" spc="0" dirty="0">
              <a:ln w="22225">
                <a:solidFill>
                  <a:schemeClr val="accent2"/>
                </a:solidFill>
                <a:prstDash val="solid"/>
              </a:ln>
              <a:solidFill>
                <a:schemeClr val="accent2">
                  <a:lumMod val="40000"/>
                  <a:lumOff val="60000"/>
                </a:schemeClr>
              </a:solidFill>
              <a:effectLst/>
            </a:endParaRPr>
          </a:p>
        </p:txBody>
      </p:sp>
      <p:sp>
        <p:nvSpPr>
          <p:cNvPr id="62" name="Rectangle 61"/>
          <p:cNvSpPr/>
          <p:nvPr/>
        </p:nvSpPr>
        <p:spPr>
          <a:xfrm>
            <a:off x="9761635" y="6040013"/>
            <a:ext cx="813043" cy="1446550"/>
          </a:xfrm>
          <a:prstGeom prst="rect">
            <a:avLst/>
          </a:prstGeom>
          <a:noFill/>
        </p:spPr>
        <p:txBody>
          <a:bodyPr wrap="square" lIns="91440" tIns="45720" rIns="91440" bIns="45720">
            <a:spAutoFit/>
          </a:bodyPr>
          <a:lstStyle/>
          <a:p>
            <a:pPr algn="ctr"/>
            <a:r>
              <a:rPr lang="en-US" sz="8800" b="1" cap="none" spc="0" dirty="0" smtClean="0">
                <a:ln w="22225">
                  <a:solidFill>
                    <a:schemeClr val="accent2"/>
                  </a:solidFill>
                  <a:prstDash val="solid"/>
                </a:ln>
                <a:solidFill>
                  <a:schemeClr val="accent2">
                    <a:lumMod val="40000"/>
                    <a:lumOff val="60000"/>
                  </a:schemeClr>
                </a:solidFill>
                <a:effectLst/>
              </a:rPr>
              <a:t>T</a:t>
            </a:r>
            <a:endParaRPr lang="en-US" sz="8800" b="1" cap="none" spc="0" dirty="0">
              <a:ln w="22225">
                <a:solidFill>
                  <a:schemeClr val="accent2"/>
                </a:solidFill>
                <a:prstDash val="solid"/>
              </a:ln>
              <a:solidFill>
                <a:schemeClr val="accent2">
                  <a:lumMod val="40000"/>
                  <a:lumOff val="60000"/>
                </a:schemeClr>
              </a:solidFill>
              <a:effectLst/>
            </a:endParaRPr>
          </a:p>
        </p:txBody>
      </p:sp>
      <p:sp>
        <p:nvSpPr>
          <p:cNvPr id="64" name="Rectangle 63"/>
          <p:cNvSpPr/>
          <p:nvPr/>
        </p:nvSpPr>
        <p:spPr>
          <a:xfrm>
            <a:off x="6650721" y="262529"/>
            <a:ext cx="5220340" cy="1107996"/>
          </a:xfrm>
          <a:prstGeom prst="rect">
            <a:avLst/>
          </a:prstGeom>
        </p:spPr>
        <p:txBody>
          <a:bodyPr wrap="none">
            <a:spAutoFit/>
          </a:bodyPr>
          <a:lstStyle/>
          <a:p>
            <a:pPr algn="ctr"/>
            <a:r>
              <a:rPr lang="en-US" sz="6600" dirty="0">
                <a:ln w="0"/>
                <a:effectLst>
                  <a:outerShdw blurRad="38100" dist="19050" dir="2700000" algn="tl" rotWithShape="0">
                    <a:schemeClr val="dk1">
                      <a:alpha val="40000"/>
                    </a:schemeClr>
                  </a:outerShdw>
                </a:effectLst>
              </a:rPr>
              <a:t>SWOT Analysis</a:t>
            </a:r>
          </a:p>
        </p:txBody>
      </p:sp>
    </p:spTree>
    <p:extLst>
      <p:ext uri="{BB962C8B-B14F-4D97-AF65-F5344CB8AC3E}">
        <p14:creationId xmlns:p14="http://schemas.microsoft.com/office/powerpoint/2010/main" val="457798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aphicFrame>
        <p:nvGraphicFramePr>
          <p:cNvPr id="6" name="Table 6"/>
          <p:cNvGraphicFramePr>
            <a:graphicFrameLocks noGrp="1"/>
          </p:cNvGraphicFramePr>
          <p:nvPr/>
        </p:nvGraphicFramePr>
        <p:xfrm>
          <a:off x="1193799" y="2171700"/>
          <a:ext cx="15875001" cy="6680200"/>
        </p:xfrm>
        <a:graphic>
          <a:graphicData uri="http://schemas.openxmlformats.org/drawingml/2006/table">
            <a:tbl>
              <a:tblPr/>
              <a:tblGrid>
                <a:gridCol w="6698178">
                  <a:extLst>
                    <a:ext uri="{9D8B030D-6E8A-4147-A177-3AD203B41FA5}">
                      <a16:colId xmlns:a16="http://schemas.microsoft.com/office/drawing/2014/main" val="20000"/>
                    </a:ext>
                  </a:extLst>
                </a:gridCol>
                <a:gridCol w="2505390">
                  <a:extLst>
                    <a:ext uri="{9D8B030D-6E8A-4147-A177-3AD203B41FA5}">
                      <a16:colId xmlns:a16="http://schemas.microsoft.com/office/drawing/2014/main" val="20001"/>
                    </a:ext>
                  </a:extLst>
                </a:gridCol>
                <a:gridCol w="6671433">
                  <a:extLst>
                    <a:ext uri="{9D8B030D-6E8A-4147-A177-3AD203B41FA5}">
                      <a16:colId xmlns:a16="http://schemas.microsoft.com/office/drawing/2014/main" val="20002"/>
                    </a:ext>
                  </a:extLst>
                </a:gridCol>
              </a:tblGrid>
              <a:tr h="1127883">
                <a:tc>
                  <a:txBody>
                    <a:bodyPr/>
                    <a:lstStyle/>
                    <a:p>
                      <a:pPr algn="ctr">
                        <a:lnSpc>
                          <a:spcPts val="4618"/>
                        </a:lnSpc>
                        <a:defRPr/>
                      </a:pPr>
                      <a:r>
                        <a:rPr lang="en-US" sz="3298" b="1">
                          <a:solidFill>
                            <a:srgbClr val="000000"/>
                          </a:solidFill>
                          <a:latin typeface="Canva Sans Bold"/>
                          <a:ea typeface="Canva Sans Bold"/>
                          <a:cs typeface="Canva Sans Bold"/>
                          <a:sym typeface="Canva Sans Bold"/>
                        </a:rPr>
                        <a:t>Number of Experience Year</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61A1BA"/>
                    </a:solidFill>
                  </a:tcPr>
                </a:tc>
                <a:tc>
                  <a:txBody>
                    <a:bodyPr/>
                    <a:lstStyle/>
                    <a:p>
                      <a:pPr algn="ctr">
                        <a:lnSpc>
                          <a:spcPts val="4618"/>
                        </a:lnSpc>
                        <a:defRPr/>
                      </a:pPr>
                      <a:r>
                        <a:rPr lang="en-US" sz="3298" b="1">
                          <a:solidFill>
                            <a:srgbClr val="000000"/>
                          </a:solidFill>
                          <a:latin typeface="Canva Sans Bold"/>
                          <a:ea typeface="Canva Sans Bold"/>
                          <a:cs typeface="Canva Sans Bold"/>
                          <a:sym typeface="Canva Sans Bold"/>
                        </a:rPr>
                        <a:t>Clinic</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61A1BA"/>
                    </a:solidFill>
                  </a:tcPr>
                </a:tc>
                <a:tc>
                  <a:txBody>
                    <a:bodyPr/>
                    <a:lstStyle/>
                    <a:p>
                      <a:pPr algn="ctr">
                        <a:lnSpc>
                          <a:spcPts val="4618"/>
                        </a:lnSpc>
                        <a:defRPr/>
                      </a:pPr>
                      <a:r>
                        <a:rPr lang="en-US" sz="3298" b="1">
                          <a:solidFill>
                            <a:srgbClr val="000000"/>
                          </a:solidFill>
                          <a:latin typeface="Canva Sans Bold"/>
                          <a:ea typeface="Canva Sans Bold"/>
                          <a:cs typeface="Canva Sans Bold"/>
                          <a:sym typeface="Canva Sans Bold"/>
                        </a:rPr>
                        <a:t>Date of page creation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61A1BA"/>
                    </a:solidFill>
                  </a:tcPr>
                </a:tc>
                <a:extLst>
                  <a:ext uri="{0D108BD9-81ED-4DB2-BD59-A6C34878D82A}">
                    <a16:rowId xmlns:a16="http://schemas.microsoft.com/office/drawing/2014/main" val="10000"/>
                  </a:ext>
                </a:extLst>
              </a:tr>
              <a:tr h="1820535">
                <a:tc>
                  <a:txBody>
                    <a:bodyPr/>
                    <a:lstStyle/>
                    <a:p>
                      <a:pPr algn="just">
                        <a:lnSpc>
                          <a:spcPts val="4479"/>
                        </a:lnSpc>
                        <a:defRPr/>
                      </a:pPr>
                      <a:r>
                        <a:rPr lang="en-US" sz="3199" b="1">
                          <a:solidFill>
                            <a:srgbClr val="000000"/>
                          </a:solidFill>
                          <a:latin typeface="Canva Sans Bold"/>
                          <a:ea typeface="Canva Sans Bold"/>
                          <a:cs typeface="Canva Sans Bold"/>
                          <a:sym typeface="Canva Sans Bold"/>
                        </a:rPr>
                        <a:t>A qualified dentist with about 35 years experience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167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just">
                        <a:lnSpc>
                          <a:spcPts val="4479"/>
                        </a:lnSpc>
                        <a:defRPr/>
                      </a:pPr>
                      <a:r>
                        <a:rPr lang="en-US" sz="3199" b="1">
                          <a:solidFill>
                            <a:srgbClr val="000000"/>
                          </a:solidFill>
                          <a:latin typeface="Canva Sans Bold"/>
                          <a:ea typeface="Canva Sans Bold"/>
                          <a:cs typeface="Canva Sans Bold"/>
                          <a:sym typeface="Canva Sans Bold"/>
                        </a:rPr>
                        <a:t>The page was created on June 2018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1799249">
                <a:tc>
                  <a:txBody>
                    <a:bodyPr/>
                    <a:lstStyle/>
                    <a:p>
                      <a:pPr algn="just">
                        <a:lnSpc>
                          <a:spcPts val="4479"/>
                        </a:lnSpc>
                        <a:defRPr/>
                      </a:pPr>
                      <a:r>
                        <a:rPr lang="en-US" sz="3199" b="1">
                          <a:solidFill>
                            <a:srgbClr val="000000"/>
                          </a:solidFill>
                          <a:latin typeface="Canva Sans Bold"/>
                          <a:ea typeface="Canva Sans Bold"/>
                          <a:cs typeface="Canva Sans Bold"/>
                          <a:sym typeface="Canva Sans Bold"/>
                        </a:rPr>
                        <a:t>A qualified dentist with about 15 years experience.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167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just">
                        <a:lnSpc>
                          <a:spcPts val="4479"/>
                        </a:lnSpc>
                        <a:defRPr/>
                      </a:pPr>
                      <a:r>
                        <a:rPr lang="en-US" sz="3199" b="1">
                          <a:solidFill>
                            <a:srgbClr val="000000"/>
                          </a:solidFill>
                          <a:latin typeface="Canva Sans Bold"/>
                          <a:ea typeface="Canva Sans Bold"/>
                          <a:cs typeface="Canva Sans Bold"/>
                          <a:sym typeface="Canva Sans Bold"/>
                        </a:rPr>
                        <a:t>The page was created on September 2023. </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932533">
                <a:tc>
                  <a:txBody>
                    <a:bodyPr/>
                    <a:lstStyle/>
                    <a:p>
                      <a:pPr algn="just">
                        <a:lnSpc>
                          <a:spcPts val="4479"/>
                        </a:lnSpc>
                        <a:defRPr/>
                      </a:pPr>
                      <a:r>
                        <a:rPr lang="en-US" sz="3199" b="1">
                          <a:solidFill>
                            <a:srgbClr val="000000"/>
                          </a:solidFill>
                          <a:latin typeface="Canva Sans Bold"/>
                          <a:ea typeface="Canva Sans Bold"/>
                          <a:cs typeface="Canva Sans Bold"/>
                          <a:sym typeface="Canva Sans Bold"/>
                        </a:rPr>
                        <a:t>A qualified dentist with about 25 years experience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167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just">
                        <a:lnSpc>
                          <a:spcPts val="4479"/>
                        </a:lnSpc>
                        <a:defRPr/>
                      </a:pPr>
                      <a:r>
                        <a:rPr lang="en-US" sz="3199" b="1">
                          <a:solidFill>
                            <a:srgbClr val="000000"/>
                          </a:solidFill>
                          <a:latin typeface="Canva Sans Bold"/>
                          <a:ea typeface="Canva Sans Bold"/>
                          <a:cs typeface="Canva Sans Bold"/>
                          <a:sym typeface="Canva Sans Bold"/>
                        </a:rPr>
                        <a:t>The page was created on April 2014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pSp>
        <p:nvGrpSpPr>
          <p:cNvPr id="7" name="Group 7"/>
          <p:cNvGrpSpPr/>
          <p:nvPr/>
        </p:nvGrpSpPr>
        <p:grpSpPr>
          <a:xfrm>
            <a:off x="309921" y="192071"/>
            <a:ext cx="7593212" cy="1114392"/>
            <a:chOff x="0" y="0"/>
            <a:chExt cx="10124283" cy="1485856"/>
          </a:xfrm>
        </p:grpSpPr>
        <p:sp>
          <p:nvSpPr>
            <p:cNvPr id="8" name="Freeform 8"/>
            <p:cNvSpPr/>
            <p:nvPr/>
          </p:nvSpPr>
          <p:spPr>
            <a:xfrm>
              <a:off x="0" y="0"/>
              <a:ext cx="10124283" cy="1485856"/>
            </a:xfrm>
            <a:custGeom>
              <a:avLst/>
              <a:gdLst/>
              <a:ahLst/>
              <a:cxnLst/>
              <a:rect l="l" t="t" r="r" b="b"/>
              <a:pathLst>
                <a:path w="10124283" h="1485856">
                  <a:moveTo>
                    <a:pt x="0" y="0"/>
                  </a:moveTo>
                  <a:lnTo>
                    <a:pt x="10124283" y="0"/>
                  </a:lnTo>
                  <a:lnTo>
                    <a:pt x="10124283" y="1485856"/>
                  </a:lnTo>
                  <a:lnTo>
                    <a:pt x="0" y="1485856"/>
                  </a:lnTo>
                  <a:close/>
                </a:path>
              </a:pathLst>
            </a:custGeom>
            <a:solidFill>
              <a:srgbClr val="000000">
                <a:alpha val="0"/>
              </a:srgbClr>
            </a:solidFill>
          </p:spPr>
        </p:sp>
        <p:sp>
          <p:nvSpPr>
            <p:cNvPr id="9" name="TextBox 9"/>
            <p:cNvSpPr txBox="1"/>
            <p:nvPr/>
          </p:nvSpPr>
          <p:spPr>
            <a:xfrm>
              <a:off x="0" y="-114300"/>
              <a:ext cx="10124283"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Competitor Analysis</a:t>
              </a:r>
            </a:p>
          </p:txBody>
        </p:sp>
      </p:grpSp>
      <p:grpSp>
        <p:nvGrpSpPr>
          <p:cNvPr id="10" name="Group 10"/>
          <p:cNvGrpSpPr/>
          <p:nvPr/>
        </p:nvGrpSpPr>
        <p:grpSpPr>
          <a:xfrm>
            <a:off x="6653461" y="6581139"/>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11</a:t>
              </a:r>
            </a:p>
          </p:txBody>
        </p:sp>
      </p:grpSp>
      <p:sp>
        <p:nvSpPr>
          <p:cNvPr id="13" name="Freeform 13"/>
          <p:cNvSpPr/>
          <p:nvPr/>
        </p:nvSpPr>
        <p:spPr>
          <a:xfrm>
            <a:off x="7980534" y="7037405"/>
            <a:ext cx="2371933" cy="1720814"/>
          </a:xfrm>
          <a:custGeom>
            <a:avLst/>
            <a:gdLst/>
            <a:ahLst/>
            <a:cxnLst/>
            <a:rect l="l" t="t" r="r" b="b"/>
            <a:pathLst>
              <a:path w="2371933" h="1720814">
                <a:moveTo>
                  <a:pt x="0" y="0"/>
                </a:moveTo>
                <a:lnTo>
                  <a:pt x="2371933" y="0"/>
                </a:lnTo>
                <a:lnTo>
                  <a:pt x="2371933" y="1720814"/>
                </a:lnTo>
                <a:lnTo>
                  <a:pt x="0" y="1720814"/>
                </a:lnTo>
                <a:lnTo>
                  <a:pt x="0" y="0"/>
                </a:lnTo>
                <a:close/>
              </a:path>
            </a:pathLst>
          </a:custGeom>
          <a:blipFill>
            <a:blip r:embed="rId7"/>
            <a:stretch>
              <a:fillRect t="-23057" r="-1" b="-14781"/>
            </a:stretch>
          </a:blipFill>
        </p:spPr>
      </p:sp>
      <p:sp>
        <p:nvSpPr>
          <p:cNvPr id="14" name="Freeform 14"/>
          <p:cNvSpPr/>
          <p:nvPr/>
        </p:nvSpPr>
        <p:spPr>
          <a:xfrm>
            <a:off x="8003394" y="5132786"/>
            <a:ext cx="2349073" cy="1819380"/>
          </a:xfrm>
          <a:custGeom>
            <a:avLst/>
            <a:gdLst/>
            <a:ahLst/>
            <a:cxnLst/>
            <a:rect l="l" t="t" r="r" b="b"/>
            <a:pathLst>
              <a:path w="2349073" h="1819380">
                <a:moveTo>
                  <a:pt x="0" y="0"/>
                </a:moveTo>
                <a:lnTo>
                  <a:pt x="2349073" y="0"/>
                </a:lnTo>
                <a:lnTo>
                  <a:pt x="2349073" y="1819380"/>
                </a:lnTo>
                <a:lnTo>
                  <a:pt x="0" y="1819380"/>
                </a:lnTo>
                <a:lnTo>
                  <a:pt x="0" y="0"/>
                </a:lnTo>
                <a:close/>
              </a:path>
            </a:pathLst>
          </a:custGeom>
          <a:blipFill>
            <a:blip r:embed="rId8"/>
            <a:stretch>
              <a:fillRect t="-13106" b="-17289"/>
            </a:stretch>
          </a:blipFill>
        </p:spPr>
      </p:sp>
      <p:sp>
        <p:nvSpPr>
          <p:cNvPr id="15" name="Freeform 15"/>
          <p:cNvSpPr/>
          <p:nvPr/>
        </p:nvSpPr>
        <p:spPr>
          <a:xfrm>
            <a:off x="7965294" y="3323520"/>
            <a:ext cx="2405040" cy="1763696"/>
          </a:xfrm>
          <a:custGeom>
            <a:avLst/>
            <a:gdLst/>
            <a:ahLst/>
            <a:cxnLst/>
            <a:rect l="l" t="t" r="r" b="b"/>
            <a:pathLst>
              <a:path w="2405040" h="1763696">
                <a:moveTo>
                  <a:pt x="0" y="0"/>
                </a:moveTo>
                <a:lnTo>
                  <a:pt x="2405040" y="0"/>
                </a:lnTo>
                <a:lnTo>
                  <a:pt x="2405040" y="1763696"/>
                </a:lnTo>
                <a:lnTo>
                  <a:pt x="0" y="1763696"/>
                </a:lnTo>
                <a:lnTo>
                  <a:pt x="0" y="0"/>
                </a:lnTo>
                <a:close/>
              </a:path>
            </a:pathLst>
          </a:custGeom>
          <a:blipFill>
            <a:blip r:embed="rId9"/>
            <a:stretch>
              <a:fillRect l="-37778" t="-27273" r="-41665" b="-117422"/>
            </a:stretch>
          </a:blipFill>
        </p:spPr>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507444" y="36562"/>
            <a:ext cx="7593212" cy="1114392"/>
            <a:chOff x="0" y="0"/>
            <a:chExt cx="10124283" cy="1485856"/>
          </a:xfrm>
        </p:grpSpPr>
        <p:sp>
          <p:nvSpPr>
            <p:cNvPr id="4" name="Freeform 4"/>
            <p:cNvSpPr/>
            <p:nvPr/>
          </p:nvSpPr>
          <p:spPr>
            <a:xfrm>
              <a:off x="0" y="0"/>
              <a:ext cx="10124283" cy="1485856"/>
            </a:xfrm>
            <a:custGeom>
              <a:avLst/>
              <a:gdLst/>
              <a:ahLst/>
              <a:cxnLst/>
              <a:rect l="l" t="t" r="r" b="b"/>
              <a:pathLst>
                <a:path w="10124283" h="1485856">
                  <a:moveTo>
                    <a:pt x="0" y="0"/>
                  </a:moveTo>
                  <a:lnTo>
                    <a:pt x="10124283" y="0"/>
                  </a:lnTo>
                  <a:lnTo>
                    <a:pt x="10124283" y="1485856"/>
                  </a:lnTo>
                  <a:lnTo>
                    <a:pt x="0" y="1485856"/>
                  </a:lnTo>
                  <a:close/>
                </a:path>
              </a:pathLst>
            </a:custGeom>
            <a:solidFill>
              <a:srgbClr val="000000">
                <a:alpha val="0"/>
              </a:srgbClr>
            </a:solidFill>
          </p:spPr>
        </p:sp>
        <p:sp>
          <p:nvSpPr>
            <p:cNvPr id="5" name="TextBox 5"/>
            <p:cNvSpPr txBox="1"/>
            <p:nvPr/>
          </p:nvSpPr>
          <p:spPr>
            <a:xfrm>
              <a:off x="0" y="-114300"/>
              <a:ext cx="10124283"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Competitor Analysis</a:t>
              </a:r>
            </a:p>
          </p:txBody>
        </p:sp>
      </p:grpSp>
      <p:grpSp>
        <p:nvGrpSpPr>
          <p:cNvPr id="6" name="Group 6"/>
          <p:cNvGrpSpPr/>
          <p:nvPr/>
        </p:nvGrpSpPr>
        <p:grpSpPr>
          <a:xfrm>
            <a:off x="15075207" y="-853047"/>
            <a:ext cx="4008025" cy="4008025"/>
            <a:chOff x="0" y="0"/>
            <a:chExt cx="5344033" cy="5344033"/>
          </a:xfrm>
        </p:grpSpPr>
        <p:sp>
          <p:nvSpPr>
            <p:cNvPr id="7" name="Freeform 7"/>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8" name="Freeform 8"/>
          <p:cNvSpPr/>
          <p:nvPr/>
        </p:nvSpPr>
        <p:spPr>
          <a:xfrm>
            <a:off x="16584586" y="8619561"/>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sp>
        <p:nvSpPr>
          <p:cNvPr id="9" name="Freeform 9"/>
          <p:cNvSpPr/>
          <p:nvPr/>
        </p:nvSpPr>
        <p:spPr>
          <a:xfrm>
            <a:off x="157597" y="1883118"/>
            <a:ext cx="7897858" cy="7897858"/>
          </a:xfrm>
          <a:custGeom>
            <a:avLst/>
            <a:gdLst/>
            <a:ahLst/>
            <a:cxnLst/>
            <a:rect l="l" t="t" r="r" b="b"/>
            <a:pathLst>
              <a:path w="7897858" h="7897858">
                <a:moveTo>
                  <a:pt x="0" y="0"/>
                </a:moveTo>
                <a:lnTo>
                  <a:pt x="7897858" y="0"/>
                </a:lnTo>
                <a:lnTo>
                  <a:pt x="7897858" y="7897858"/>
                </a:lnTo>
                <a:lnTo>
                  <a:pt x="0" y="7897858"/>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10" name="Group 10"/>
          <p:cNvGrpSpPr/>
          <p:nvPr/>
        </p:nvGrpSpPr>
        <p:grpSpPr>
          <a:xfrm>
            <a:off x="2220471" y="1951885"/>
            <a:ext cx="3772112" cy="7652274"/>
            <a:chOff x="0" y="0"/>
            <a:chExt cx="5029483" cy="10203032"/>
          </a:xfrm>
        </p:grpSpPr>
        <p:sp>
          <p:nvSpPr>
            <p:cNvPr id="11" name="Freeform 11"/>
            <p:cNvSpPr/>
            <p:nvPr/>
          </p:nvSpPr>
          <p:spPr>
            <a:xfrm>
              <a:off x="0" y="0"/>
              <a:ext cx="5029483" cy="10203032"/>
            </a:xfrm>
            <a:custGeom>
              <a:avLst/>
              <a:gdLst/>
              <a:ahLst/>
              <a:cxnLst/>
              <a:rect l="l" t="t" r="r" b="b"/>
              <a:pathLst>
                <a:path w="5029483" h="10203032">
                  <a:moveTo>
                    <a:pt x="0" y="0"/>
                  </a:moveTo>
                  <a:lnTo>
                    <a:pt x="5029483" y="0"/>
                  </a:lnTo>
                  <a:lnTo>
                    <a:pt x="5029483" y="10203032"/>
                  </a:lnTo>
                  <a:lnTo>
                    <a:pt x="0" y="10203032"/>
                  </a:lnTo>
                  <a:close/>
                </a:path>
              </a:pathLst>
            </a:custGeom>
            <a:solidFill>
              <a:srgbClr val="000000">
                <a:alpha val="0"/>
              </a:srgbClr>
            </a:solidFill>
          </p:spPr>
        </p:sp>
        <p:sp>
          <p:nvSpPr>
            <p:cNvPr id="12" name="TextBox 12"/>
            <p:cNvSpPr txBox="1"/>
            <p:nvPr/>
          </p:nvSpPr>
          <p:spPr>
            <a:xfrm>
              <a:off x="0" y="-104775"/>
              <a:ext cx="5029483" cy="10307807"/>
            </a:xfrm>
            <a:prstGeom prst="rect">
              <a:avLst/>
            </a:prstGeom>
          </p:spPr>
          <p:txBody>
            <a:bodyPr lIns="0" tIns="0" rIns="0" bIns="0" rtlCol="0" anchor="ctr"/>
            <a:lstStyle/>
            <a:p>
              <a:pPr algn="ctr">
                <a:lnSpc>
                  <a:spcPts val="7000"/>
                </a:lnSpc>
              </a:pPr>
              <a:r>
                <a:rPr lang="en-US" sz="4999" b="1">
                  <a:solidFill>
                    <a:srgbClr val="000000"/>
                  </a:solidFill>
                  <a:latin typeface="Canva Sans Bold"/>
                  <a:ea typeface="Canva Sans Bold"/>
                  <a:cs typeface="Canva Sans Bold"/>
                  <a:sym typeface="Canva Sans Bold"/>
                </a:rPr>
                <a:t>Strengths</a:t>
              </a:r>
            </a:p>
            <a:p>
              <a:pPr algn="ctr">
                <a:lnSpc>
                  <a:spcPts val="4339"/>
                </a:lnSpc>
              </a:pPr>
              <a:endParaRPr lang="en-US" sz="4999" b="1">
                <a:solidFill>
                  <a:srgbClr val="000000"/>
                </a:solidFill>
                <a:latin typeface="Canva Sans Bold"/>
                <a:ea typeface="Canva Sans Bold"/>
                <a:cs typeface="Canva Sans Bold"/>
                <a:sym typeface="Canva Sans Bold"/>
              </a:endParaRPr>
            </a:p>
            <a:p>
              <a:pPr algn="ctr">
                <a:lnSpc>
                  <a:spcPts val="4339"/>
                </a:lnSpc>
              </a:pPr>
              <a:endParaRPr lang="en-US" sz="4999" b="1">
                <a:solidFill>
                  <a:srgbClr val="000000"/>
                </a:solidFill>
                <a:latin typeface="Canva Sans Bold"/>
                <a:ea typeface="Canva Sans Bold"/>
                <a:cs typeface="Canva Sans Bold"/>
                <a:sym typeface="Canva Sans Bold"/>
              </a:endParaRPr>
            </a:p>
            <a:p>
              <a:pPr algn="ctr">
                <a:lnSpc>
                  <a:spcPts val="3499"/>
                </a:lnSpc>
              </a:pPr>
              <a:r>
                <a:rPr lang="en-US" sz="2499">
                  <a:solidFill>
                    <a:srgbClr val="000000"/>
                  </a:solidFill>
                  <a:latin typeface="Canva Sans"/>
                  <a:ea typeface="Canva Sans"/>
                  <a:cs typeface="Canva Sans"/>
                  <a:sym typeface="Canva Sans"/>
                </a:rPr>
                <a:t>Balanced Content </a:t>
              </a:r>
            </a:p>
            <a:p>
              <a:pPr algn="ctr">
                <a:lnSpc>
                  <a:spcPts val="3499"/>
                </a:lnSpc>
              </a:pPr>
              <a:r>
                <a:rPr lang="en-US" sz="2499">
                  <a:solidFill>
                    <a:srgbClr val="000000"/>
                  </a:solidFill>
                  <a:latin typeface="Canva Sans"/>
                  <a:ea typeface="Canva Sans"/>
                  <a:cs typeface="Canva Sans"/>
                  <a:sym typeface="Canva Sans"/>
                </a:rPr>
                <a:t>Good Engagement. </a:t>
              </a:r>
            </a:p>
            <a:p>
              <a:pPr algn="ctr">
                <a:lnSpc>
                  <a:spcPts val="3499"/>
                </a:lnSpc>
              </a:pPr>
              <a:r>
                <a:rPr lang="en-US" sz="2499">
                  <a:solidFill>
                    <a:srgbClr val="000000"/>
                  </a:solidFill>
                  <a:latin typeface="Canva Sans"/>
                  <a:ea typeface="Canva Sans"/>
                  <a:cs typeface="Canva Sans"/>
                  <a:sym typeface="Canva Sans"/>
                </a:rPr>
                <a:t>Special Discounts.</a:t>
              </a:r>
            </a:p>
            <a:p>
              <a:pPr algn="ctr">
                <a:lnSpc>
                  <a:spcPts val="3499"/>
                </a:lnSpc>
              </a:pPr>
              <a:endParaRPr lang="en-US" sz="2499">
                <a:solidFill>
                  <a:srgbClr val="000000"/>
                </a:solidFill>
                <a:latin typeface="Canva Sans"/>
                <a:ea typeface="Canva Sans"/>
                <a:cs typeface="Canva Sans"/>
                <a:sym typeface="Canva Sans"/>
              </a:endParaRPr>
            </a:p>
            <a:p>
              <a:pPr algn="ctr">
                <a:lnSpc>
                  <a:spcPts val="3499"/>
                </a:lnSpc>
              </a:pPr>
              <a:endParaRPr lang="en-US" sz="2499">
                <a:solidFill>
                  <a:srgbClr val="000000"/>
                </a:solidFill>
                <a:latin typeface="Canva Sans"/>
                <a:ea typeface="Canva Sans"/>
                <a:cs typeface="Canva Sans"/>
                <a:sym typeface="Canva Sans"/>
              </a:endParaRPr>
            </a:p>
          </p:txBody>
        </p:sp>
      </p:grpSp>
      <p:sp>
        <p:nvSpPr>
          <p:cNvPr id="13" name="Freeform 13"/>
          <p:cNvSpPr/>
          <p:nvPr/>
        </p:nvSpPr>
        <p:spPr>
          <a:xfrm>
            <a:off x="10367000" y="1706627"/>
            <a:ext cx="8090203" cy="8160504"/>
          </a:xfrm>
          <a:custGeom>
            <a:avLst/>
            <a:gdLst/>
            <a:ahLst/>
            <a:cxnLst/>
            <a:rect l="l" t="t" r="r" b="b"/>
            <a:pathLst>
              <a:path w="8090203" h="8160504">
                <a:moveTo>
                  <a:pt x="0" y="0"/>
                </a:moveTo>
                <a:lnTo>
                  <a:pt x="8090203" y="0"/>
                </a:lnTo>
                <a:lnTo>
                  <a:pt x="8090203" y="8160504"/>
                </a:lnTo>
                <a:lnTo>
                  <a:pt x="0" y="8160504"/>
                </a:lnTo>
                <a:lnTo>
                  <a:pt x="0" y="0"/>
                </a:lnTo>
                <a:close/>
              </a:path>
            </a:pathLst>
          </a:custGeom>
          <a:blipFill>
            <a:blip r:embed="rId9">
              <a:extLst>
                <a:ext uri="{96DAC541-7B7A-43D3-8B79-37D633B846F1}">
                  <asvg:svgBlip xmlns="" xmlns:asvg="http://schemas.microsoft.com/office/drawing/2016/SVG/main" r:embed="rId10"/>
                </a:ext>
              </a:extLst>
            </a:blip>
            <a:stretch>
              <a:fillRect l="-22" r="-22"/>
            </a:stretch>
          </a:blipFill>
        </p:spPr>
      </p:sp>
      <p:grpSp>
        <p:nvGrpSpPr>
          <p:cNvPr id="14" name="Group 14"/>
          <p:cNvGrpSpPr/>
          <p:nvPr/>
        </p:nvGrpSpPr>
        <p:grpSpPr>
          <a:xfrm>
            <a:off x="12239614" y="5611544"/>
            <a:ext cx="4344972" cy="2227592"/>
            <a:chOff x="0" y="0"/>
            <a:chExt cx="5793296" cy="2970122"/>
          </a:xfrm>
        </p:grpSpPr>
        <p:sp>
          <p:nvSpPr>
            <p:cNvPr id="15" name="Freeform 15"/>
            <p:cNvSpPr/>
            <p:nvPr/>
          </p:nvSpPr>
          <p:spPr>
            <a:xfrm>
              <a:off x="0" y="0"/>
              <a:ext cx="5793296" cy="2970122"/>
            </a:xfrm>
            <a:custGeom>
              <a:avLst/>
              <a:gdLst/>
              <a:ahLst/>
              <a:cxnLst/>
              <a:rect l="l" t="t" r="r" b="b"/>
              <a:pathLst>
                <a:path w="5793296" h="2970122">
                  <a:moveTo>
                    <a:pt x="0" y="0"/>
                  </a:moveTo>
                  <a:lnTo>
                    <a:pt x="5793296" y="0"/>
                  </a:lnTo>
                  <a:lnTo>
                    <a:pt x="5793296" y="2970122"/>
                  </a:lnTo>
                  <a:lnTo>
                    <a:pt x="0" y="2970122"/>
                  </a:lnTo>
                  <a:close/>
                </a:path>
              </a:pathLst>
            </a:custGeom>
            <a:solidFill>
              <a:srgbClr val="000000">
                <a:alpha val="0"/>
              </a:srgbClr>
            </a:solidFill>
          </p:spPr>
        </p:sp>
        <p:sp>
          <p:nvSpPr>
            <p:cNvPr id="16" name="TextBox 16"/>
            <p:cNvSpPr txBox="1"/>
            <p:nvPr/>
          </p:nvSpPr>
          <p:spPr>
            <a:xfrm>
              <a:off x="0" y="-57150"/>
              <a:ext cx="5793296" cy="3027272"/>
            </a:xfrm>
            <a:prstGeom prst="rect">
              <a:avLst/>
            </a:prstGeom>
          </p:spPr>
          <p:txBody>
            <a:bodyPr lIns="0" tIns="0" rIns="0" bIns="0" rtlCol="0" anchor="t"/>
            <a:lstStyle/>
            <a:p>
              <a:pPr algn="ctr">
                <a:lnSpc>
                  <a:spcPts val="3500"/>
                </a:lnSpc>
              </a:pPr>
              <a:endParaRPr/>
            </a:p>
            <a:p>
              <a:pPr algn="ctr">
                <a:lnSpc>
                  <a:spcPts val="3500"/>
                </a:lnSpc>
              </a:pPr>
              <a:r>
                <a:rPr lang="en-US" sz="2499">
                  <a:solidFill>
                    <a:srgbClr val="000000"/>
                  </a:solidFill>
                  <a:latin typeface="Canva Sans"/>
                  <a:ea typeface="Canva Sans"/>
                  <a:cs typeface="Canva Sans"/>
                  <a:sym typeface="Canva Sans"/>
                </a:rPr>
                <a:t>Moderate Posting Frequency but need to be regular</a:t>
              </a:r>
            </a:p>
            <a:p>
              <a:pPr algn="ctr">
                <a:lnSpc>
                  <a:spcPts val="3500"/>
                </a:lnSpc>
              </a:pPr>
              <a:r>
                <a:rPr lang="en-US" sz="2499">
                  <a:solidFill>
                    <a:srgbClr val="000000"/>
                  </a:solidFill>
                  <a:latin typeface="Canva Sans"/>
                  <a:ea typeface="Canva Sans"/>
                  <a:cs typeface="Canva Sans"/>
                  <a:sym typeface="Canva Sans"/>
                </a:rPr>
                <a:t>High pricing .</a:t>
              </a:r>
            </a:p>
          </p:txBody>
        </p:sp>
      </p:grpSp>
      <p:grpSp>
        <p:nvGrpSpPr>
          <p:cNvPr id="17" name="Group 17"/>
          <p:cNvGrpSpPr/>
          <p:nvPr/>
        </p:nvGrpSpPr>
        <p:grpSpPr>
          <a:xfrm>
            <a:off x="10893946" y="4201286"/>
            <a:ext cx="7036308" cy="942214"/>
            <a:chOff x="0" y="0"/>
            <a:chExt cx="9381744" cy="1256286"/>
          </a:xfrm>
        </p:grpSpPr>
        <p:sp>
          <p:nvSpPr>
            <p:cNvPr id="18" name="Freeform 18"/>
            <p:cNvSpPr/>
            <p:nvPr/>
          </p:nvSpPr>
          <p:spPr>
            <a:xfrm>
              <a:off x="0" y="0"/>
              <a:ext cx="9381744" cy="1256286"/>
            </a:xfrm>
            <a:custGeom>
              <a:avLst/>
              <a:gdLst/>
              <a:ahLst/>
              <a:cxnLst/>
              <a:rect l="l" t="t" r="r" b="b"/>
              <a:pathLst>
                <a:path w="9381744" h="1256286">
                  <a:moveTo>
                    <a:pt x="0" y="0"/>
                  </a:moveTo>
                  <a:lnTo>
                    <a:pt x="9381744" y="0"/>
                  </a:lnTo>
                  <a:lnTo>
                    <a:pt x="9381744" y="1256286"/>
                  </a:lnTo>
                  <a:lnTo>
                    <a:pt x="0" y="1256286"/>
                  </a:lnTo>
                  <a:close/>
                </a:path>
              </a:pathLst>
            </a:custGeom>
            <a:solidFill>
              <a:srgbClr val="000000">
                <a:alpha val="0"/>
              </a:srgbClr>
            </a:solidFill>
          </p:spPr>
        </p:sp>
        <p:sp>
          <p:nvSpPr>
            <p:cNvPr id="19" name="TextBox 19"/>
            <p:cNvSpPr txBox="1"/>
            <p:nvPr/>
          </p:nvSpPr>
          <p:spPr>
            <a:xfrm>
              <a:off x="0" y="-104775"/>
              <a:ext cx="9381744" cy="1361061"/>
            </a:xfrm>
            <a:prstGeom prst="rect">
              <a:avLst/>
            </a:prstGeom>
          </p:spPr>
          <p:txBody>
            <a:bodyPr lIns="0" tIns="0" rIns="0" bIns="0" rtlCol="0" anchor="t"/>
            <a:lstStyle/>
            <a:p>
              <a:pPr algn="ctr">
                <a:lnSpc>
                  <a:spcPts val="7000"/>
                </a:lnSpc>
              </a:pPr>
              <a:r>
                <a:rPr lang="en-US" sz="4999" b="1">
                  <a:solidFill>
                    <a:srgbClr val="000000"/>
                  </a:solidFill>
                  <a:latin typeface="Canva Sans Bold"/>
                  <a:ea typeface="Canva Sans Bold"/>
                  <a:cs typeface="Canva Sans Bold"/>
                  <a:sym typeface="Canva Sans Bold"/>
                </a:rPr>
                <a:t>Weakness</a:t>
              </a:r>
            </a:p>
          </p:txBody>
        </p:sp>
      </p:grpSp>
      <p:grpSp>
        <p:nvGrpSpPr>
          <p:cNvPr id="20" name="Group 20"/>
          <p:cNvGrpSpPr/>
          <p:nvPr/>
        </p:nvGrpSpPr>
        <p:grpSpPr>
          <a:xfrm>
            <a:off x="6553200" y="6356350"/>
            <a:ext cx="2133600" cy="365125"/>
            <a:chOff x="0" y="0"/>
            <a:chExt cx="2844800" cy="486833"/>
          </a:xfrm>
        </p:grpSpPr>
        <p:sp>
          <p:nvSpPr>
            <p:cNvPr id="21" name="Freeform 2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22" name="TextBox 2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12</a:t>
              </a:r>
            </a:p>
          </p:txBody>
        </p:sp>
      </p:grpSp>
      <p:sp>
        <p:nvSpPr>
          <p:cNvPr id="23" name="Freeform 23"/>
          <p:cNvSpPr/>
          <p:nvPr/>
        </p:nvSpPr>
        <p:spPr>
          <a:xfrm>
            <a:off x="7691048" y="2630586"/>
            <a:ext cx="3111458" cy="3024016"/>
          </a:xfrm>
          <a:custGeom>
            <a:avLst/>
            <a:gdLst/>
            <a:ahLst/>
            <a:cxnLst/>
            <a:rect l="l" t="t" r="r" b="b"/>
            <a:pathLst>
              <a:path w="3111458" h="3024016">
                <a:moveTo>
                  <a:pt x="0" y="0"/>
                </a:moveTo>
                <a:lnTo>
                  <a:pt x="3111458" y="0"/>
                </a:lnTo>
                <a:lnTo>
                  <a:pt x="3111458" y="3024016"/>
                </a:lnTo>
                <a:lnTo>
                  <a:pt x="0" y="3024016"/>
                </a:lnTo>
                <a:lnTo>
                  <a:pt x="0" y="0"/>
                </a:lnTo>
                <a:close/>
              </a:path>
            </a:pathLst>
          </a:custGeom>
          <a:blipFill>
            <a:blip r:embed="rId11"/>
            <a:stretch>
              <a:fillRect l="-2858" t="-2519" r="721" b="-3614"/>
            </a:stretch>
          </a:blipFill>
        </p:spPr>
      </p:sp>
      <p:sp>
        <p:nvSpPr>
          <p:cNvPr id="24" name="Freeform 24"/>
          <p:cNvSpPr/>
          <p:nvPr/>
        </p:nvSpPr>
        <p:spPr>
          <a:xfrm>
            <a:off x="8145682" y="5778022"/>
            <a:ext cx="2202191" cy="3069256"/>
          </a:xfrm>
          <a:custGeom>
            <a:avLst/>
            <a:gdLst/>
            <a:ahLst/>
            <a:cxnLst/>
            <a:rect l="l" t="t" r="r" b="b"/>
            <a:pathLst>
              <a:path w="2202191" h="3069256">
                <a:moveTo>
                  <a:pt x="0" y="0"/>
                </a:moveTo>
                <a:lnTo>
                  <a:pt x="2202190" y="0"/>
                </a:lnTo>
                <a:lnTo>
                  <a:pt x="2202190" y="3069256"/>
                </a:lnTo>
                <a:lnTo>
                  <a:pt x="0" y="3069256"/>
                </a:lnTo>
                <a:lnTo>
                  <a:pt x="0" y="0"/>
                </a:lnTo>
                <a:close/>
              </a:path>
            </a:pathLst>
          </a:custGeom>
          <a:blipFill>
            <a:blip r:embed="rId12">
              <a:alphaModFix amt="30000"/>
              <a:extLst>
                <a:ext uri="{96DAC541-7B7A-43D3-8B79-37D633B846F1}">
                  <asvg:svgBlip xmlns="" xmlns:asvg="http://schemas.microsoft.com/office/drawing/2016/SVG/main" r:embed="rId13"/>
                </a:ext>
              </a:extLst>
            </a:blip>
            <a:stretch>
              <a:fillRect/>
            </a:stretch>
          </a:blipFill>
        </p:spPr>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222786" y="-872672"/>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pSp>
        <p:nvGrpSpPr>
          <p:cNvPr id="6" name="Group 6"/>
          <p:cNvGrpSpPr/>
          <p:nvPr/>
        </p:nvGrpSpPr>
        <p:grpSpPr>
          <a:xfrm>
            <a:off x="451008" y="114316"/>
            <a:ext cx="7593212" cy="1114392"/>
            <a:chOff x="0" y="0"/>
            <a:chExt cx="10124283" cy="1485856"/>
          </a:xfrm>
        </p:grpSpPr>
        <p:sp>
          <p:nvSpPr>
            <p:cNvPr id="7" name="Freeform 7"/>
            <p:cNvSpPr/>
            <p:nvPr/>
          </p:nvSpPr>
          <p:spPr>
            <a:xfrm>
              <a:off x="0" y="0"/>
              <a:ext cx="10124283" cy="1485856"/>
            </a:xfrm>
            <a:custGeom>
              <a:avLst/>
              <a:gdLst/>
              <a:ahLst/>
              <a:cxnLst/>
              <a:rect l="l" t="t" r="r" b="b"/>
              <a:pathLst>
                <a:path w="10124283" h="1485856">
                  <a:moveTo>
                    <a:pt x="0" y="0"/>
                  </a:moveTo>
                  <a:lnTo>
                    <a:pt x="10124283" y="0"/>
                  </a:lnTo>
                  <a:lnTo>
                    <a:pt x="10124283" y="1485856"/>
                  </a:lnTo>
                  <a:lnTo>
                    <a:pt x="0" y="1485856"/>
                  </a:lnTo>
                  <a:close/>
                </a:path>
              </a:pathLst>
            </a:custGeom>
            <a:solidFill>
              <a:srgbClr val="000000">
                <a:alpha val="0"/>
              </a:srgbClr>
            </a:solidFill>
          </p:spPr>
        </p:sp>
        <p:sp>
          <p:nvSpPr>
            <p:cNvPr id="8" name="TextBox 8"/>
            <p:cNvSpPr txBox="1"/>
            <p:nvPr/>
          </p:nvSpPr>
          <p:spPr>
            <a:xfrm>
              <a:off x="0" y="-114300"/>
              <a:ext cx="10124283"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Competitor Analysis</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13</a:t>
              </a:r>
            </a:p>
          </p:txBody>
        </p:sp>
      </p:grpSp>
      <p:sp>
        <p:nvSpPr>
          <p:cNvPr id="12" name="Freeform 12"/>
          <p:cNvSpPr/>
          <p:nvPr/>
        </p:nvSpPr>
        <p:spPr>
          <a:xfrm>
            <a:off x="722781" y="2323715"/>
            <a:ext cx="5321885" cy="6885014"/>
          </a:xfrm>
          <a:custGeom>
            <a:avLst/>
            <a:gdLst/>
            <a:ahLst/>
            <a:cxnLst/>
            <a:rect l="l" t="t" r="r" b="b"/>
            <a:pathLst>
              <a:path w="5321885" h="6885014">
                <a:moveTo>
                  <a:pt x="0" y="0"/>
                </a:moveTo>
                <a:lnTo>
                  <a:pt x="5321885" y="0"/>
                </a:lnTo>
                <a:lnTo>
                  <a:pt x="5321885" y="6885014"/>
                </a:lnTo>
                <a:lnTo>
                  <a:pt x="0" y="6885014"/>
                </a:lnTo>
                <a:lnTo>
                  <a:pt x="0" y="0"/>
                </a:lnTo>
                <a:close/>
              </a:path>
            </a:pathLst>
          </a:custGeom>
          <a:blipFill>
            <a:blip r:embed="rId7"/>
            <a:stretch>
              <a:fillRect l="-173332" t="-39508" r="-106116" b="-25392"/>
            </a:stretch>
          </a:blipFill>
        </p:spPr>
      </p:sp>
      <p:sp>
        <p:nvSpPr>
          <p:cNvPr id="13" name="Freeform 13"/>
          <p:cNvSpPr/>
          <p:nvPr/>
        </p:nvSpPr>
        <p:spPr>
          <a:xfrm>
            <a:off x="6697928" y="3377856"/>
            <a:ext cx="5083357" cy="6909144"/>
          </a:xfrm>
          <a:custGeom>
            <a:avLst/>
            <a:gdLst/>
            <a:ahLst/>
            <a:cxnLst/>
            <a:rect l="l" t="t" r="r" b="b"/>
            <a:pathLst>
              <a:path w="5083357" h="6909144">
                <a:moveTo>
                  <a:pt x="0" y="0"/>
                </a:moveTo>
                <a:lnTo>
                  <a:pt x="5083357" y="0"/>
                </a:lnTo>
                <a:lnTo>
                  <a:pt x="5083357" y="6909144"/>
                </a:lnTo>
                <a:lnTo>
                  <a:pt x="0" y="6909144"/>
                </a:lnTo>
                <a:lnTo>
                  <a:pt x="0" y="0"/>
                </a:lnTo>
                <a:close/>
              </a:path>
            </a:pathLst>
          </a:custGeom>
          <a:blipFill>
            <a:blip r:embed="rId8"/>
            <a:stretch>
              <a:fillRect l="-178120" t="-30098" r="-109942" b="-30425"/>
            </a:stretch>
          </a:blipFill>
        </p:spPr>
      </p:sp>
      <p:sp>
        <p:nvSpPr>
          <p:cNvPr id="14" name="Freeform 14"/>
          <p:cNvSpPr/>
          <p:nvPr/>
        </p:nvSpPr>
        <p:spPr>
          <a:xfrm>
            <a:off x="12248163" y="2299585"/>
            <a:ext cx="5214903" cy="6909144"/>
          </a:xfrm>
          <a:custGeom>
            <a:avLst/>
            <a:gdLst/>
            <a:ahLst/>
            <a:cxnLst/>
            <a:rect l="l" t="t" r="r" b="b"/>
            <a:pathLst>
              <a:path w="5214903" h="6909144">
                <a:moveTo>
                  <a:pt x="0" y="0"/>
                </a:moveTo>
                <a:lnTo>
                  <a:pt x="5214903" y="0"/>
                </a:lnTo>
                <a:lnTo>
                  <a:pt x="5214903" y="6909144"/>
                </a:lnTo>
                <a:lnTo>
                  <a:pt x="0" y="6909144"/>
                </a:lnTo>
                <a:lnTo>
                  <a:pt x="0" y="0"/>
                </a:lnTo>
                <a:close/>
              </a:path>
            </a:pathLst>
          </a:custGeom>
          <a:blipFill>
            <a:blip r:embed="rId9"/>
            <a:stretch>
              <a:fillRect l="-178120" t="-39453" r="-109942" b="-25224"/>
            </a:stretch>
          </a:blipFill>
        </p:spPr>
      </p:sp>
      <p:sp>
        <p:nvSpPr>
          <p:cNvPr id="15" name="Freeform 15"/>
          <p:cNvSpPr/>
          <p:nvPr/>
        </p:nvSpPr>
        <p:spPr>
          <a:xfrm>
            <a:off x="8310133" y="1756990"/>
            <a:ext cx="1667734" cy="1620866"/>
          </a:xfrm>
          <a:custGeom>
            <a:avLst/>
            <a:gdLst/>
            <a:ahLst/>
            <a:cxnLst/>
            <a:rect l="l" t="t" r="r" b="b"/>
            <a:pathLst>
              <a:path w="1667734" h="1620866">
                <a:moveTo>
                  <a:pt x="0" y="0"/>
                </a:moveTo>
                <a:lnTo>
                  <a:pt x="1667734" y="0"/>
                </a:lnTo>
                <a:lnTo>
                  <a:pt x="1667734" y="1620866"/>
                </a:lnTo>
                <a:lnTo>
                  <a:pt x="0" y="1620866"/>
                </a:lnTo>
                <a:lnTo>
                  <a:pt x="0" y="0"/>
                </a:lnTo>
                <a:close/>
              </a:path>
            </a:pathLst>
          </a:custGeom>
          <a:blipFill>
            <a:blip r:embed="rId10"/>
            <a:stretch>
              <a:fillRect l="-2859" t="-2519" r="709" b="-3609"/>
            </a:stretch>
          </a:blipFill>
        </p:spPr>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pSp>
        <p:nvGrpSpPr>
          <p:cNvPr id="6" name="Group 6"/>
          <p:cNvGrpSpPr/>
          <p:nvPr/>
        </p:nvGrpSpPr>
        <p:grpSpPr>
          <a:xfrm>
            <a:off x="451008" y="114316"/>
            <a:ext cx="7593212" cy="1114392"/>
            <a:chOff x="0" y="0"/>
            <a:chExt cx="10124283" cy="1485856"/>
          </a:xfrm>
        </p:grpSpPr>
        <p:sp>
          <p:nvSpPr>
            <p:cNvPr id="7" name="Freeform 7"/>
            <p:cNvSpPr/>
            <p:nvPr/>
          </p:nvSpPr>
          <p:spPr>
            <a:xfrm>
              <a:off x="0" y="0"/>
              <a:ext cx="10124283" cy="1485856"/>
            </a:xfrm>
            <a:custGeom>
              <a:avLst/>
              <a:gdLst/>
              <a:ahLst/>
              <a:cxnLst/>
              <a:rect l="l" t="t" r="r" b="b"/>
              <a:pathLst>
                <a:path w="10124283" h="1485856">
                  <a:moveTo>
                    <a:pt x="0" y="0"/>
                  </a:moveTo>
                  <a:lnTo>
                    <a:pt x="10124283" y="0"/>
                  </a:lnTo>
                  <a:lnTo>
                    <a:pt x="10124283" y="1485856"/>
                  </a:lnTo>
                  <a:lnTo>
                    <a:pt x="0" y="1485856"/>
                  </a:lnTo>
                  <a:close/>
                </a:path>
              </a:pathLst>
            </a:custGeom>
            <a:solidFill>
              <a:srgbClr val="000000">
                <a:alpha val="0"/>
              </a:srgbClr>
            </a:solidFill>
          </p:spPr>
        </p:sp>
        <p:sp>
          <p:nvSpPr>
            <p:cNvPr id="8" name="TextBox 8"/>
            <p:cNvSpPr txBox="1"/>
            <p:nvPr/>
          </p:nvSpPr>
          <p:spPr>
            <a:xfrm>
              <a:off x="0" y="-114300"/>
              <a:ext cx="10124283"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Competitor Analysis</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14</a:t>
              </a:r>
            </a:p>
          </p:txBody>
        </p:sp>
      </p:grpSp>
      <p:sp>
        <p:nvSpPr>
          <p:cNvPr id="12" name="Freeform 12"/>
          <p:cNvSpPr/>
          <p:nvPr/>
        </p:nvSpPr>
        <p:spPr>
          <a:xfrm>
            <a:off x="2507218" y="1836124"/>
            <a:ext cx="13273564" cy="7785455"/>
          </a:xfrm>
          <a:custGeom>
            <a:avLst/>
            <a:gdLst/>
            <a:ahLst/>
            <a:cxnLst/>
            <a:rect l="l" t="t" r="r" b="b"/>
            <a:pathLst>
              <a:path w="13273564" h="7785455">
                <a:moveTo>
                  <a:pt x="0" y="0"/>
                </a:moveTo>
                <a:lnTo>
                  <a:pt x="13273564" y="0"/>
                </a:lnTo>
                <a:lnTo>
                  <a:pt x="13273564" y="7785455"/>
                </a:lnTo>
                <a:lnTo>
                  <a:pt x="0" y="7785455"/>
                </a:lnTo>
                <a:lnTo>
                  <a:pt x="0" y="0"/>
                </a:lnTo>
                <a:close/>
              </a:path>
            </a:pathLst>
          </a:custGeom>
          <a:blipFill>
            <a:blip r:embed="rId7"/>
            <a:stretch>
              <a:fillRect l="-33053" t="-40983" r="-31128" b="-16392"/>
            </a:stretch>
          </a:blipFill>
        </p:spPr>
      </p:sp>
      <p:sp>
        <p:nvSpPr>
          <p:cNvPr id="13" name="Freeform 13"/>
          <p:cNvSpPr/>
          <p:nvPr/>
        </p:nvSpPr>
        <p:spPr>
          <a:xfrm>
            <a:off x="3048000" y="2730949"/>
            <a:ext cx="2534186" cy="2462968"/>
          </a:xfrm>
          <a:custGeom>
            <a:avLst/>
            <a:gdLst/>
            <a:ahLst/>
            <a:cxnLst/>
            <a:rect l="l" t="t" r="r" b="b"/>
            <a:pathLst>
              <a:path w="2534186" h="2462968">
                <a:moveTo>
                  <a:pt x="0" y="0"/>
                </a:moveTo>
                <a:lnTo>
                  <a:pt x="2534186" y="0"/>
                </a:lnTo>
                <a:lnTo>
                  <a:pt x="2534186" y="2462968"/>
                </a:lnTo>
                <a:lnTo>
                  <a:pt x="0" y="2462968"/>
                </a:lnTo>
                <a:lnTo>
                  <a:pt x="0" y="0"/>
                </a:lnTo>
                <a:close/>
              </a:path>
            </a:pathLst>
          </a:custGeom>
          <a:blipFill>
            <a:blip r:embed="rId8"/>
            <a:stretch>
              <a:fillRect l="-2858" t="-2519" r="721" b="-3614"/>
            </a:stretch>
          </a:blipFill>
        </p:spPr>
      </p:sp>
      <p:sp>
        <p:nvSpPr>
          <p:cNvPr id="14" name="Freeform 14"/>
          <p:cNvSpPr/>
          <p:nvPr/>
        </p:nvSpPr>
        <p:spPr>
          <a:xfrm>
            <a:off x="12496800" y="2732071"/>
            <a:ext cx="3048000" cy="2461846"/>
          </a:xfrm>
          <a:custGeom>
            <a:avLst/>
            <a:gdLst/>
            <a:ahLst/>
            <a:cxnLst/>
            <a:rect l="l" t="t" r="r" b="b"/>
            <a:pathLst>
              <a:path w="3048000" h="2461846">
                <a:moveTo>
                  <a:pt x="0" y="0"/>
                </a:moveTo>
                <a:lnTo>
                  <a:pt x="3048000" y="0"/>
                </a:lnTo>
                <a:lnTo>
                  <a:pt x="3048000" y="2461846"/>
                </a:lnTo>
                <a:lnTo>
                  <a:pt x="0" y="2461846"/>
                </a:lnTo>
                <a:lnTo>
                  <a:pt x="0" y="0"/>
                </a:lnTo>
                <a:close/>
              </a:path>
            </a:pathLst>
          </a:custGeom>
          <a:blipFill>
            <a:blip r:embed="rId9"/>
            <a:stretch>
              <a:fillRect l="-25720" t="-10416" r="-29568" b="-81846"/>
            </a:stretch>
          </a:blipFill>
        </p:spPr>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507444" y="114316"/>
            <a:ext cx="7593212" cy="1114392"/>
            <a:chOff x="0" y="0"/>
            <a:chExt cx="10124283" cy="1485856"/>
          </a:xfrm>
        </p:grpSpPr>
        <p:sp>
          <p:nvSpPr>
            <p:cNvPr id="4" name="Freeform 4"/>
            <p:cNvSpPr/>
            <p:nvPr/>
          </p:nvSpPr>
          <p:spPr>
            <a:xfrm>
              <a:off x="0" y="0"/>
              <a:ext cx="10124283" cy="1485856"/>
            </a:xfrm>
            <a:custGeom>
              <a:avLst/>
              <a:gdLst/>
              <a:ahLst/>
              <a:cxnLst/>
              <a:rect l="l" t="t" r="r" b="b"/>
              <a:pathLst>
                <a:path w="10124283" h="1485856">
                  <a:moveTo>
                    <a:pt x="0" y="0"/>
                  </a:moveTo>
                  <a:lnTo>
                    <a:pt x="10124283" y="0"/>
                  </a:lnTo>
                  <a:lnTo>
                    <a:pt x="10124283" y="1485856"/>
                  </a:lnTo>
                  <a:lnTo>
                    <a:pt x="0" y="1485856"/>
                  </a:lnTo>
                  <a:close/>
                </a:path>
              </a:pathLst>
            </a:custGeom>
            <a:solidFill>
              <a:srgbClr val="000000">
                <a:alpha val="0"/>
              </a:srgbClr>
            </a:solidFill>
          </p:spPr>
        </p:sp>
        <p:sp>
          <p:nvSpPr>
            <p:cNvPr id="5" name="TextBox 5"/>
            <p:cNvSpPr txBox="1"/>
            <p:nvPr/>
          </p:nvSpPr>
          <p:spPr>
            <a:xfrm>
              <a:off x="0" y="-114300"/>
              <a:ext cx="10124283"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Competitor Analysis</a:t>
              </a:r>
            </a:p>
          </p:txBody>
        </p:sp>
      </p:grpSp>
      <p:grpSp>
        <p:nvGrpSpPr>
          <p:cNvPr id="6" name="Group 6"/>
          <p:cNvGrpSpPr/>
          <p:nvPr/>
        </p:nvGrpSpPr>
        <p:grpSpPr>
          <a:xfrm>
            <a:off x="15085907" y="-779923"/>
            <a:ext cx="4008025" cy="4008025"/>
            <a:chOff x="0" y="0"/>
            <a:chExt cx="5344033" cy="5344033"/>
          </a:xfrm>
        </p:grpSpPr>
        <p:sp>
          <p:nvSpPr>
            <p:cNvPr id="7" name="Freeform 7"/>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8" name="Freeform 8"/>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sp>
        <p:nvSpPr>
          <p:cNvPr id="9" name="Freeform 9"/>
          <p:cNvSpPr/>
          <p:nvPr/>
        </p:nvSpPr>
        <p:spPr>
          <a:xfrm>
            <a:off x="10093666" y="1838832"/>
            <a:ext cx="8006307" cy="8077510"/>
          </a:xfrm>
          <a:custGeom>
            <a:avLst/>
            <a:gdLst/>
            <a:ahLst/>
            <a:cxnLst/>
            <a:rect l="l" t="t" r="r" b="b"/>
            <a:pathLst>
              <a:path w="8006307" h="8077510">
                <a:moveTo>
                  <a:pt x="0" y="0"/>
                </a:moveTo>
                <a:lnTo>
                  <a:pt x="8006307" y="0"/>
                </a:lnTo>
                <a:lnTo>
                  <a:pt x="8006307" y="8077510"/>
                </a:lnTo>
                <a:lnTo>
                  <a:pt x="0" y="8077510"/>
                </a:lnTo>
                <a:lnTo>
                  <a:pt x="0" y="0"/>
                </a:lnTo>
                <a:close/>
              </a:path>
            </a:pathLst>
          </a:custGeom>
          <a:blipFill>
            <a:blip r:embed="rId7">
              <a:extLst>
                <a:ext uri="{96DAC541-7B7A-43D3-8B79-37D633B846F1}">
                  <asvg:svgBlip xmlns="" xmlns:asvg="http://schemas.microsoft.com/office/drawing/2016/SVG/main" r:embed="rId8"/>
                </a:ext>
              </a:extLst>
            </a:blip>
            <a:stretch>
              <a:fillRect t="-30" b="-30"/>
            </a:stretch>
          </a:blipFill>
        </p:spPr>
      </p:sp>
      <p:grpSp>
        <p:nvGrpSpPr>
          <p:cNvPr id="10" name="Group 10"/>
          <p:cNvGrpSpPr/>
          <p:nvPr/>
        </p:nvGrpSpPr>
        <p:grpSpPr>
          <a:xfrm>
            <a:off x="11751290" y="5833330"/>
            <a:ext cx="4710887" cy="1917360"/>
            <a:chOff x="0" y="0"/>
            <a:chExt cx="6281183" cy="2556479"/>
          </a:xfrm>
        </p:grpSpPr>
        <p:sp>
          <p:nvSpPr>
            <p:cNvPr id="11" name="Freeform 11"/>
            <p:cNvSpPr/>
            <p:nvPr/>
          </p:nvSpPr>
          <p:spPr>
            <a:xfrm>
              <a:off x="0" y="0"/>
              <a:ext cx="6281182" cy="2556479"/>
            </a:xfrm>
            <a:custGeom>
              <a:avLst/>
              <a:gdLst/>
              <a:ahLst/>
              <a:cxnLst/>
              <a:rect l="l" t="t" r="r" b="b"/>
              <a:pathLst>
                <a:path w="6281182" h="2556479">
                  <a:moveTo>
                    <a:pt x="0" y="0"/>
                  </a:moveTo>
                  <a:lnTo>
                    <a:pt x="6281182" y="0"/>
                  </a:lnTo>
                  <a:lnTo>
                    <a:pt x="6281182" y="2556479"/>
                  </a:lnTo>
                  <a:lnTo>
                    <a:pt x="0" y="2556479"/>
                  </a:lnTo>
                  <a:close/>
                </a:path>
              </a:pathLst>
            </a:custGeom>
            <a:solidFill>
              <a:srgbClr val="000000">
                <a:alpha val="0"/>
              </a:srgbClr>
            </a:solidFill>
          </p:spPr>
        </p:sp>
        <p:sp>
          <p:nvSpPr>
            <p:cNvPr id="12" name="TextBox 12"/>
            <p:cNvSpPr txBox="1"/>
            <p:nvPr/>
          </p:nvSpPr>
          <p:spPr>
            <a:xfrm>
              <a:off x="0" y="-57150"/>
              <a:ext cx="6281183" cy="2613629"/>
            </a:xfrm>
            <a:prstGeom prst="rect">
              <a:avLst/>
            </a:prstGeom>
          </p:spPr>
          <p:txBody>
            <a:bodyPr lIns="0" tIns="0" rIns="0" bIns="0" rtlCol="0" anchor="t"/>
            <a:lstStyle/>
            <a:p>
              <a:pPr algn="ctr">
                <a:lnSpc>
                  <a:spcPts val="3794"/>
                </a:lnSpc>
              </a:pPr>
              <a:r>
                <a:rPr lang="en-US" sz="2710">
                  <a:solidFill>
                    <a:srgbClr val="000000"/>
                  </a:solidFill>
                  <a:latin typeface="Canva Sans"/>
                  <a:ea typeface="Canva Sans"/>
                  <a:cs typeface="Canva Sans"/>
                  <a:sym typeface="Canva Sans"/>
                </a:rPr>
                <a:t>-Over posting.</a:t>
              </a:r>
            </a:p>
            <a:p>
              <a:pPr algn="ctr">
                <a:lnSpc>
                  <a:spcPts val="3794"/>
                </a:lnSpc>
              </a:pPr>
              <a:r>
                <a:rPr lang="en-US" sz="2710">
                  <a:solidFill>
                    <a:srgbClr val="000000"/>
                  </a:solidFill>
                  <a:latin typeface="Canva Sans"/>
                  <a:ea typeface="Canva Sans"/>
                  <a:cs typeface="Canva Sans"/>
                  <a:sym typeface="Canva Sans"/>
                </a:rPr>
                <a:t>-No direct contact.</a:t>
              </a:r>
            </a:p>
            <a:p>
              <a:pPr algn="ctr">
                <a:lnSpc>
                  <a:spcPts val="3794"/>
                </a:lnSpc>
              </a:pPr>
              <a:r>
                <a:rPr lang="en-US" sz="2710">
                  <a:solidFill>
                    <a:srgbClr val="000000"/>
                  </a:solidFill>
                  <a:latin typeface="Canva Sans"/>
                  <a:ea typeface="Canva Sans"/>
                  <a:cs typeface="Canva Sans"/>
                  <a:sym typeface="Canva Sans"/>
                </a:rPr>
                <a:t>-No patients review.</a:t>
              </a:r>
            </a:p>
            <a:p>
              <a:pPr algn="ctr">
                <a:lnSpc>
                  <a:spcPts val="3794"/>
                </a:lnSpc>
              </a:pPr>
              <a:r>
                <a:rPr lang="en-US" sz="2710">
                  <a:solidFill>
                    <a:srgbClr val="000000"/>
                  </a:solidFill>
                  <a:latin typeface="Canva Sans"/>
                  <a:ea typeface="Canva Sans"/>
                  <a:cs typeface="Canva Sans"/>
                  <a:sym typeface="Canva Sans"/>
                </a:rPr>
                <a:t>-High services price.</a:t>
              </a:r>
            </a:p>
          </p:txBody>
        </p:sp>
      </p:grpSp>
      <p:grpSp>
        <p:nvGrpSpPr>
          <p:cNvPr id="13" name="Group 13"/>
          <p:cNvGrpSpPr/>
          <p:nvPr/>
        </p:nvGrpSpPr>
        <p:grpSpPr>
          <a:xfrm>
            <a:off x="10292296" y="4080344"/>
            <a:ext cx="7628876" cy="981558"/>
            <a:chOff x="0" y="0"/>
            <a:chExt cx="10171835" cy="1308744"/>
          </a:xfrm>
        </p:grpSpPr>
        <p:sp>
          <p:nvSpPr>
            <p:cNvPr id="14" name="Freeform 14"/>
            <p:cNvSpPr/>
            <p:nvPr/>
          </p:nvSpPr>
          <p:spPr>
            <a:xfrm>
              <a:off x="0" y="0"/>
              <a:ext cx="10171835" cy="1308744"/>
            </a:xfrm>
            <a:custGeom>
              <a:avLst/>
              <a:gdLst/>
              <a:ahLst/>
              <a:cxnLst/>
              <a:rect l="l" t="t" r="r" b="b"/>
              <a:pathLst>
                <a:path w="10171835" h="1308744">
                  <a:moveTo>
                    <a:pt x="0" y="0"/>
                  </a:moveTo>
                  <a:lnTo>
                    <a:pt x="10171835" y="0"/>
                  </a:lnTo>
                  <a:lnTo>
                    <a:pt x="10171835" y="1308744"/>
                  </a:lnTo>
                  <a:lnTo>
                    <a:pt x="0" y="1308744"/>
                  </a:lnTo>
                  <a:close/>
                </a:path>
              </a:pathLst>
            </a:custGeom>
            <a:solidFill>
              <a:srgbClr val="000000">
                <a:alpha val="0"/>
              </a:srgbClr>
            </a:solidFill>
          </p:spPr>
        </p:sp>
        <p:sp>
          <p:nvSpPr>
            <p:cNvPr id="15" name="TextBox 15"/>
            <p:cNvSpPr txBox="1"/>
            <p:nvPr/>
          </p:nvSpPr>
          <p:spPr>
            <a:xfrm>
              <a:off x="0" y="-104775"/>
              <a:ext cx="10171835" cy="1413519"/>
            </a:xfrm>
            <a:prstGeom prst="rect">
              <a:avLst/>
            </a:prstGeom>
          </p:spPr>
          <p:txBody>
            <a:bodyPr lIns="0" tIns="0" rIns="0" bIns="0" rtlCol="0" anchor="t"/>
            <a:lstStyle/>
            <a:p>
              <a:pPr algn="ctr">
                <a:lnSpc>
                  <a:spcPts val="7588"/>
                </a:lnSpc>
              </a:pPr>
              <a:r>
                <a:rPr lang="en-US" sz="5421" b="1">
                  <a:solidFill>
                    <a:srgbClr val="000000"/>
                  </a:solidFill>
                  <a:latin typeface="Canva Sans Bold"/>
                  <a:ea typeface="Canva Sans Bold"/>
                  <a:cs typeface="Canva Sans Bold"/>
                  <a:sym typeface="Canva Sans Bold"/>
                </a:rPr>
                <a:t>Weakness</a:t>
              </a:r>
            </a:p>
          </p:txBody>
        </p:sp>
      </p:grpSp>
      <p:sp>
        <p:nvSpPr>
          <p:cNvPr id="16" name="Freeform 16"/>
          <p:cNvSpPr/>
          <p:nvPr/>
        </p:nvSpPr>
        <p:spPr>
          <a:xfrm>
            <a:off x="113287" y="1928233"/>
            <a:ext cx="7986480" cy="7984120"/>
          </a:xfrm>
          <a:custGeom>
            <a:avLst/>
            <a:gdLst/>
            <a:ahLst/>
            <a:cxnLst/>
            <a:rect l="l" t="t" r="r" b="b"/>
            <a:pathLst>
              <a:path w="7986480" h="7984120">
                <a:moveTo>
                  <a:pt x="0" y="0"/>
                </a:moveTo>
                <a:lnTo>
                  <a:pt x="7986480" y="0"/>
                </a:lnTo>
                <a:lnTo>
                  <a:pt x="7986480" y="7984120"/>
                </a:lnTo>
                <a:lnTo>
                  <a:pt x="0" y="7984120"/>
                </a:lnTo>
                <a:lnTo>
                  <a:pt x="0" y="0"/>
                </a:lnTo>
                <a:close/>
              </a:path>
            </a:pathLst>
          </a:custGeom>
          <a:blipFill>
            <a:blip r:embed="rId9">
              <a:extLst>
                <a:ext uri="{96DAC541-7B7A-43D3-8B79-37D633B846F1}">
                  <asvg:svgBlip xmlns="" xmlns:asvg="http://schemas.microsoft.com/office/drawing/2016/SVG/main" r:embed="rId10"/>
                </a:ext>
              </a:extLst>
            </a:blip>
            <a:stretch>
              <a:fillRect t="-14" b="-14"/>
            </a:stretch>
          </a:blipFill>
        </p:spPr>
      </p:sp>
      <p:grpSp>
        <p:nvGrpSpPr>
          <p:cNvPr id="17" name="Group 17"/>
          <p:cNvGrpSpPr/>
          <p:nvPr/>
        </p:nvGrpSpPr>
        <p:grpSpPr>
          <a:xfrm>
            <a:off x="1818019" y="5920293"/>
            <a:ext cx="4157053" cy="1946943"/>
            <a:chOff x="0" y="0"/>
            <a:chExt cx="5542737" cy="2595924"/>
          </a:xfrm>
        </p:grpSpPr>
        <p:sp>
          <p:nvSpPr>
            <p:cNvPr id="18" name="Freeform 18"/>
            <p:cNvSpPr/>
            <p:nvPr/>
          </p:nvSpPr>
          <p:spPr>
            <a:xfrm>
              <a:off x="0" y="0"/>
              <a:ext cx="5542737" cy="2595924"/>
            </a:xfrm>
            <a:custGeom>
              <a:avLst/>
              <a:gdLst/>
              <a:ahLst/>
              <a:cxnLst/>
              <a:rect l="l" t="t" r="r" b="b"/>
              <a:pathLst>
                <a:path w="5542737" h="2595924">
                  <a:moveTo>
                    <a:pt x="0" y="0"/>
                  </a:moveTo>
                  <a:lnTo>
                    <a:pt x="5542737" y="0"/>
                  </a:lnTo>
                  <a:lnTo>
                    <a:pt x="5542737" y="2595924"/>
                  </a:lnTo>
                  <a:lnTo>
                    <a:pt x="0" y="2595924"/>
                  </a:lnTo>
                  <a:close/>
                </a:path>
              </a:pathLst>
            </a:custGeom>
            <a:solidFill>
              <a:srgbClr val="000000">
                <a:alpha val="0"/>
              </a:srgbClr>
            </a:solidFill>
          </p:spPr>
        </p:sp>
        <p:sp>
          <p:nvSpPr>
            <p:cNvPr id="19" name="TextBox 19"/>
            <p:cNvSpPr txBox="1"/>
            <p:nvPr/>
          </p:nvSpPr>
          <p:spPr>
            <a:xfrm>
              <a:off x="0" y="-47625"/>
              <a:ext cx="5542737" cy="2643549"/>
            </a:xfrm>
            <a:prstGeom prst="rect">
              <a:avLst/>
            </a:prstGeom>
          </p:spPr>
          <p:txBody>
            <a:bodyPr lIns="0" tIns="0" rIns="0" bIns="0" rtlCol="0" anchor="t"/>
            <a:lstStyle/>
            <a:p>
              <a:pPr algn="ctr">
                <a:lnSpc>
                  <a:spcPts val="3883"/>
                </a:lnSpc>
              </a:pPr>
              <a:r>
                <a:rPr lang="en-US" sz="2775">
                  <a:solidFill>
                    <a:srgbClr val="000000"/>
                  </a:solidFill>
                  <a:latin typeface="Canva Sans"/>
                  <a:ea typeface="Canva Sans"/>
                  <a:cs typeface="Canva Sans"/>
                  <a:sym typeface="Canva Sans"/>
                </a:rPr>
                <a:t>- High Engagement.</a:t>
              </a:r>
            </a:p>
            <a:p>
              <a:pPr algn="ctr">
                <a:lnSpc>
                  <a:spcPts val="3883"/>
                </a:lnSpc>
              </a:pPr>
              <a:r>
                <a:rPr lang="en-US" sz="2775">
                  <a:solidFill>
                    <a:srgbClr val="000000"/>
                  </a:solidFill>
                  <a:latin typeface="Canva Sans"/>
                  <a:ea typeface="Canva Sans"/>
                  <a:cs typeface="Canva Sans"/>
                  <a:sym typeface="Canva Sans"/>
                </a:rPr>
                <a:t>-Frequent Posting.</a:t>
              </a:r>
            </a:p>
            <a:p>
              <a:pPr algn="ctr">
                <a:lnSpc>
                  <a:spcPts val="3883"/>
                </a:lnSpc>
              </a:pPr>
              <a:r>
                <a:rPr lang="en-US" sz="2775">
                  <a:solidFill>
                    <a:srgbClr val="000000"/>
                  </a:solidFill>
                  <a:latin typeface="Canva Sans"/>
                  <a:ea typeface="Canva Sans"/>
                  <a:cs typeface="Canva Sans"/>
                  <a:sym typeface="Canva Sans"/>
                </a:rPr>
                <a:t>-Doctor has another </a:t>
              </a:r>
            </a:p>
            <a:p>
              <a:pPr algn="ctr">
                <a:lnSpc>
                  <a:spcPts val="3883"/>
                </a:lnSpc>
              </a:pPr>
              <a:r>
                <a:rPr lang="en-US" sz="2775">
                  <a:solidFill>
                    <a:srgbClr val="000000"/>
                  </a:solidFill>
                  <a:latin typeface="Canva Sans"/>
                  <a:ea typeface="Canva Sans"/>
                  <a:cs typeface="Canva Sans"/>
                  <a:sym typeface="Canva Sans"/>
                </a:rPr>
                <a:t>clinic in Turkey.</a:t>
              </a:r>
            </a:p>
          </p:txBody>
        </p:sp>
      </p:grpSp>
      <p:grpSp>
        <p:nvGrpSpPr>
          <p:cNvPr id="20" name="Group 20"/>
          <p:cNvGrpSpPr/>
          <p:nvPr/>
        </p:nvGrpSpPr>
        <p:grpSpPr>
          <a:xfrm>
            <a:off x="292089" y="3962933"/>
            <a:ext cx="7628876" cy="982989"/>
            <a:chOff x="0" y="0"/>
            <a:chExt cx="10171835" cy="1310653"/>
          </a:xfrm>
        </p:grpSpPr>
        <p:sp>
          <p:nvSpPr>
            <p:cNvPr id="21" name="Freeform 21"/>
            <p:cNvSpPr/>
            <p:nvPr/>
          </p:nvSpPr>
          <p:spPr>
            <a:xfrm>
              <a:off x="0" y="0"/>
              <a:ext cx="10171835" cy="1310653"/>
            </a:xfrm>
            <a:custGeom>
              <a:avLst/>
              <a:gdLst/>
              <a:ahLst/>
              <a:cxnLst/>
              <a:rect l="l" t="t" r="r" b="b"/>
              <a:pathLst>
                <a:path w="10171835" h="1310653">
                  <a:moveTo>
                    <a:pt x="0" y="0"/>
                  </a:moveTo>
                  <a:lnTo>
                    <a:pt x="10171835" y="0"/>
                  </a:lnTo>
                  <a:lnTo>
                    <a:pt x="10171835" y="1310653"/>
                  </a:lnTo>
                  <a:lnTo>
                    <a:pt x="0" y="1310653"/>
                  </a:lnTo>
                  <a:close/>
                </a:path>
              </a:pathLst>
            </a:custGeom>
            <a:solidFill>
              <a:srgbClr val="000000">
                <a:alpha val="0"/>
              </a:srgbClr>
            </a:solidFill>
          </p:spPr>
        </p:sp>
        <p:sp>
          <p:nvSpPr>
            <p:cNvPr id="22" name="TextBox 22"/>
            <p:cNvSpPr txBox="1"/>
            <p:nvPr/>
          </p:nvSpPr>
          <p:spPr>
            <a:xfrm>
              <a:off x="0" y="-95250"/>
              <a:ext cx="10171835" cy="1405903"/>
            </a:xfrm>
            <a:prstGeom prst="rect">
              <a:avLst/>
            </a:prstGeom>
          </p:spPr>
          <p:txBody>
            <a:bodyPr lIns="0" tIns="0" rIns="0" bIns="0" rtlCol="0" anchor="t"/>
            <a:lstStyle/>
            <a:p>
              <a:pPr algn="ctr">
                <a:lnSpc>
                  <a:spcPts val="7771"/>
                </a:lnSpc>
              </a:pPr>
              <a:r>
                <a:rPr lang="en-US" sz="5550" b="1">
                  <a:solidFill>
                    <a:srgbClr val="000000"/>
                  </a:solidFill>
                  <a:latin typeface="Canva Sans Bold"/>
                  <a:ea typeface="Canva Sans Bold"/>
                  <a:cs typeface="Canva Sans Bold"/>
                  <a:sym typeface="Canva Sans Bold"/>
                </a:rPr>
                <a:t>Strengths</a:t>
              </a:r>
            </a:p>
          </p:txBody>
        </p:sp>
      </p:grpSp>
      <p:grpSp>
        <p:nvGrpSpPr>
          <p:cNvPr id="23" name="Group 23"/>
          <p:cNvGrpSpPr/>
          <p:nvPr/>
        </p:nvGrpSpPr>
        <p:grpSpPr>
          <a:xfrm>
            <a:off x="6553200" y="6356350"/>
            <a:ext cx="2133600" cy="365125"/>
            <a:chOff x="0" y="0"/>
            <a:chExt cx="2844800" cy="486833"/>
          </a:xfrm>
        </p:grpSpPr>
        <p:sp>
          <p:nvSpPr>
            <p:cNvPr id="24" name="Freeform 24"/>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25" name="TextBox 25"/>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15</a:t>
              </a:r>
            </a:p>
          </p:txBody>
        </p:sp>
      </p:grpSp>
      <p:sp>
        <p:nvSpPr>
          <p:cNvPr id="26" name="Freeform 26"/>
          <p:cNvSpPr/>
          <p:nvPr/>
        </p:nvSpPr>
        <p:spPr>
          <a:xfrm>
            <a:off x="7715418" y="2862065"/>
            <a:ext cx="2887470" cy="2887470"/>
          </a:xfrm>
          <a:custGeom>
            <a:avLst/>
            <a:gdLst/>
            <a:ahLst/>
            <a:cxnLst/>
            <a:rect l="l" t="t" r="r" b="b"/>
            <a:pathLst>
              <a:path w="2887470" h="2887470">
                <a:moveTo>
                  <a:pt x="0" y="0"/>
                </a:moveTo>
                <a:lnTo>
                  <a:pt x="2887470" y="0"/>
                </a:lnTo>
                <a:lnTo>
                  <a:pt x="2887470" y="2887470"/>
                </a:lnTo>
                <a:lnTo>
                  <a:pt x="0" y="2887470"/>
                </a:lnTo>
                <a:lnTo>
                  <a:pt x="0" y="0"/>
                </a:lnTo>
                <a:close/>
              </a:path>
            </a:pathLst>
          </a:custGeom>
          <a:blipFill>
            <a:blip r:embed="rId11"/>
            <a:stretch>
              <a:fillRect/>
            </a:stretch>
          </a:blipFill>
        </p:spPr>
      </p:sp>
      <p:sp>
        <p:nvSpPr>
          <p:cNvPr id="27" name="Freeform 27"/>
          <p:cNvSpPr/>
          <p:nvPr/>
        </p:nvSpPr>
        <p:spPr>
          <a:xfrm>
            <a:off x="8145682" y="5778022"/>
            <a:ext cx="2202191" cy="3069256"/>
          </a:xfrm>
          <a:custGeom>
            <a:avLst/>
            <a:gdLst/>
            <a:ahLst/>
            <a:cxnLst/>
            <a:rect l="l" t="t" r="r" b="b"/>
            <a:pathLst>
              <a:path w="2202191" h="3069256">
                <a:moveTo>
                  <a:pt x="0" y="0"/>
                </a:moveTo>
                <a:lnTo>
                  <a:pt x="2202190" y="0"/>
                </a:lnTo>
                <a:lnTo>
                  <a:pt x="2202190" y="3069256"/>
                </a:lnTo>
                <a:lnTo>
                  <a:pt x="0" y="3069256"/>
                </a:lnTo>
                <a:lnTo>
                  <a:pt x="0" y="0"/>
                </a:lnTo>
                <a:close/>
              </a:path>
            </a:pathLst>
          </a:custGeom>
          <a:blipFill>
            <a:blip r:embed="rId12">
              <a:alphaModFix amt="30000"/>
              <a:extLst>
                <a:ext uri="{96DAC541-7B7A-43D3-8B79-37D633B846F1}">
                  <asvg:svgBlip xmlns="" xmlns:asvg="http://schemas.microsoft.com/office/drawing/2016/SVG/main" r:embed="rId13"/>
                </a:ext>
              </a:extLst>
            </a:blip>
            <a:stretch>
              <a:fillRect/>
            </a:stretch>
          </a:blipFill>
        </p:spPr>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pSp>
        <p:nvGrpSpPr>
          <p:cNvPr id="6" name="Group 6"/>
          <p:cNvGrpSpPr/>
          <p:nvPr/>
        </p:nvGrpSpPr>
        <p:grpSpPr>
          <a:xfrm>
            <a:off x="451008" y="114316"/>
            <a:ext cx="7593212" cy="1114392"/>
            <a:chOff x="0" y="0"/>
            <a:chExt cx="10124283" cy="1485856"/>
          </a:xfrm>
        </p:grpSpPr>
        <p:sp>
          <p:nvSpPr>
            <p:cNvPr id="7" name="Freeform 7"/>
            <p:cNvSpPr/>
            <p:nvPr/>
          </p:nvSpPr>
          <p:spPr>
            <a:xfrm>
              <a:off x="0" y="0"/>
              <a:ext cx="10124283" cy="1485856"/>
            </a:xfrm>
            <a:custGeom>
              <a:avLst/>
              <a:gdLst/>
              <a:ahLst/>
              <a:cxnLst/>
              <a:rect l="l" t="t" r="r" b="b"/>
              <a:pathLst>
                <a:path w="10124283" h="1485856">
                  <a:moveTo>
                    <a:pt x="0" y="0"/>
                  </a:moveTo>
                  <a:lnTo>
                    <a:pt x="10124283" y="0"/>
                  </a:lnTo>
                  <a:lnTo>
                    <a:pt x="10124283" y="1485856"/>
                  </a:lnTo>
                  <a:lnTo>
                    <a:pt x="0" y="1485856"/>
                  </a:lnTo>
                  <a:close/>
                </a:path>
              </a:pathLst>
            </a:custGeom>
            <a:solidFill>
              <a:srgbClr val="000000">
                <a:alpha val="0"/>
              </a:srgbClr>
            </a:solidFill>
          </p:spPr>
        </p:sp>
        <p:sp>
          <p:nvSpPr>
            <p:cNvPr id="8" name="TextBox 8"/>
            <p:cNvSpPr txBox="1"/>
            <p:nvPr/>
          </p:nvSpPr>
          <p:spPr>
            <a:xfrm>
              <a:off x="0" y="-114300"/>
              <a:ext cx="10124283"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Competitor Analysis</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16</a:t>
              </a:r>
            </a:p>
          </p:txBody>
        </p:sp>
      </p:grpSp>
      <p:sp>
        <p:nvSpPr>
          <p:cNvPr id="12" name="Freeform 12"/>
          <p:cNvSpPr/>
          <p:nvPr/>
        </p:nvSpPr>
        <p:spPr>
          <a:xfrm>
            <a:off x="329443" y="2781300"/>
            <a:ext cx="5614158" cy="6198473"/>
          </a:xfrm>
          <a:custGeom>
            <a:avLst/>
            <a:gdLst/>
            <a:ahLst/>
            <a:cxnLst/>
            <a:rect l="l" t="t" r="r" b="b"/>
            <a:pathLst>
              <a:path w="5614158" h="6198473">
                <a:moveTo>
                  <a:pt x="0" y="0"/>
                </a:moveTo>
                <a:lnTo>
                  <a:pt x="5614158" y="0"/>
                </a:lnTo>
                <a:lnTo>
                  <a:pt x="5614158" y="6198473"/>
                </a:lnTo>
                <a:lnTo>
                  <a:pt x="0" y="6198473"/>
                </a:lnTo>
                <a:lnTo>
                  <a:pt x="0" y="0"/>
                </a:lnTo>
                <a:close/>
              </a:path>
            </a:pathLst>
          </a:custGeom>
          <a:blipFill>
            <a:blip r:embed="rId7"/>
            <a:stretch>
              <a:fillRect l="-190457" t="-37112" r="-115947" b="-69839"/>
            </a:stretch>
          </a:blipFill>
        </p:spPr>
      </p:sp>
      <p:sp>
        <p:nvSpPr>
          <p:cNvPr id="13" name="Freeform 13"/>
          <p:cNvSpPr/>
          <p:nvPr/>
        </p:nvSpPr>
        <p:spPr>
          <a:xfrm>
            <a:off x="12496800" y="2628899"/>
            <a:ext cx="5566976" cy="6350873"/>
          </a:xfrm>
          <a:custGeom>
            <a:avLst/>
            <a:gdLst/>
            <a:ahLst/>
            <a:cxnLst/>
            <a:rect l="l" t="t" r="r" b="b"/>
            <a:pathLst>
              <a:path w="5566976" h="6350873">
                <a:moveTo>
                  <a:pt x="0" y="0"/>
                </a:moveTo>
                <a:lnTo>
                  <a:pt x="5566976" y="0"/>
                </a:lnTo>
                <a:lnTo>
                  <a:pt x="5566976" y="6350873"/>
                </a:lnTo>
                <a:lnTo>
                  <a:pt x="0" y="6350873"/>
                </a:lnTo>
                <a:lnTo>
                  <a:pt x="0" y="0"/>
                </a:lnTo>
                <a:close/>
              </a:path>
            </a:pathLst>
          </a:custGeom>
          <a:blipFill>
            <a:blip r:embed="rId8"/>
            <a:stretch>
              <a:fillRect l="-212444" t="-52068" r="-150397" b="-76033"/>
            </a:stretch>
          </a:blipFill>
        </p:spPr>
      </p:sp>
      <p:sp>
        <p:nvSpPr>
          <p:cNvPr id="14" name="Freeform 14"/>
          <p:cNvSpPr/>
          <p:nvPr/>
        </p:nvSpPr>
        <p:spPr>
          <a:xfrm>
            <a:off x="6728783" y="3546075"/>
            <a:ext cx="5247983" cy="6718065"/>
          </a:xfrm>
          <a:custGeom>
            <a:avLst/>
            <a:gdLst/>
            <a:ahLst/>
            <a:cxnLst/>
            <a:rect l="l" t="t" r="r" b="b"/>
            <a:pathLst>
              <a:path w="5247983" h="6718065">
                <a:moveTo>
                  <a:pt x="0" y="0"/>
                </a:moveTo>
                <a:lnTo>
                  <a:pt x="5247983" y="0"/>
                </a:lnTo>
                <a:lnTo>
                  <a:pt x="5247983" y="6718065"/>
                </a:lnTo>
                <a:lnTo>
                  <a:pt x="0" y="6718065"/>
                </a:lnTo>
                <a:lnTo>
                  <a:pt x="0" y="0"/>
                </a:lnTo>
                <a:close/>
              </a:path>
            </a:pathLst>
          </a:custGeom>
          <a:blipFill>
            <a:blip r:embed="rId9"/>
            <a:stretch>
              <a:fillRect l="-178120" t="-30180" r="-109942" b="-40255"/>
            </a:stretch>
          </a:blipFill>
        </p:spPr>
      </p:sp>
      <p:sp>
        <p:nvSpPr>
          <p:cNvPr id="15" name="Freeform 15"/>
          <p:cNvSpPr/>
          <p:nvPr/>
        </p:nvSpPr>
        <p:spPr>
          <a:xfrm>
            <a:off x="8423853" y="1573027"/>
            <a:ext cx="1973047" cy="1973047"/>
          </a:xfrm>
          <a:custGeom>
            <a:avLst/>
            <a:gdLst/>
            <a:ahLst/>
            <a:cxnLst/>
            <a:rect l="l" t="t" r="r" b="b"/>
            <a:pathLst>
              <a:path w="1973047" h="1973047">
                <a:moveTo>
                  <a:pt x="0" y="0"/>
                </a:moveTo>
                <a:lnTo>
                  <a:pt x="1973047" y="0"/>
                </a:lnTo>
                <a:lnTo>
                  <a:pt x="1973047" y="1973047"/>
                </a:lnTo>
                <a:lnTo>
                  <a:pt x="0" y="1973047"/>
                </a:lnTo>
                <a:lnTo>
                  <a:pt x="0" y="0"/>
                </a:lnTo>
                <a:close/>
              </a:path>
            </a:pathLst>
          </a:custGeom>
          <a:blipFill>
            <a:blip r:embed="rId10"/>
            <a:stretch>
              <a:fillRect/>
            </a:stretch>
          </a:blipFill>
        </p:spPr>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pSp>
        <p:nvGrpSpPr>
          <p:cNvPr id="6" name="Group 6"/>
          <p:cNvGrpSpPr/>
          <p:nvPr/>
        </p:nvGrpSpPr>
        <p:grpSpPr>
          <a:xfrm>
            <a:off x="479226" y="114316"/>
            <a:ext cx="7593212" cy="1114392"/>
            <a:chOff x="0" y="0"/>
            <a:chExt cx="10124283" cy="1485856"/>
          </a:xfrm>
        </p:grpSpPr>
        <p:sp>
          <p:nvSpPr>
            <p:cNvPr id="7" name="Freeform 7"/>
            <p:cNvSpPr/>
            <p:nvPr/>
          </p:nvSpPr>
          <p:spPr>
            <a:xfrm>
              <a:off x="0" y="0"/>
              <a:ext cx="10124283" cy="1485856"/>
            </a:xfrm>
            <a:custGeom>
              <a:avLst/>
              <a:gdLst/>
              <a:ahLst/>
              <a:cxnLst/>
              <a:rect l="l" t="t" r="r" b="b"/>
              <a:pathLst>
                <a:path w="10124283" h="1485856">
                  <a:moveTo>
                    <a:pt x="0" y="0"/>
                  </a:moveTo>
                  <a:lnTo>
                    <a:pt x="10124283" y="0"/>
                  </a:lnTo>
                  <a:lnTo>
                    <a:pt x="10124283" y="1485856"/>
                  </a:lnTo>
                  <a:lnTo>
                    <a:pt x="0" y="1485856"/>
                  </a:lnTo>
                  <a:close/>
                </a:path>
              </a:pathLst>
            </a:custGeom>
            <a:solidFill>
              <a:srgbClr val="000000">
                <a:alpha val="0"/>
              </a:srgbClr>
            </a:solidFill>
          </p:spPr>
        </p:sp>
        <p:sp>
          <p:nvSpPr>
            <p:cNvPr id="8" name="TextBox 8"/>
            <p:cNvSpPr txBox="1"/>
            <p:nvPr/>
          </p:nvSpPr>
          <p:spPr>
            <a:xfrm>
              <a:off x="0" y="-114300"/>
              <a:ext cx="10124283"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Competitor Analysis</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17</a:t>
              </a:r>
            </a:p>
          </p:txBody>
        </p:sp>
      </p:grpSp>
      <p:sp>
        <p:nvSpPr>
          <p:cNvPr id="12" name="Freeform 12"/>
          <p:cNvSpPr/>
          <p:nvPr/>
        </p:nvSpPr>
        <p:spPr>
          <a:xfrm>
            <a:off x="1824037" y="1628774"/>
            <a:ext cx="14496887" cy="7858125"/>
          </a:xfrm>
          <a:custGeom>
            <a:avLst/>
            <a:gdLst/>
            <a:ahLst/>
            <a:cxnLst/>
            <a:rect l="l" t="t" r="r" b="b"/>
            <a:pathLst>
              <a:path w="14496887" h="7858125">
                <a:moveTo>
                  <a:pt x="0" y="0"/>
                </a:moveTo>
                <a:lnTo>
                  <a:pt x="14496887" y="0"/>
                </a:lnTo>
                <a:lnTo>
                  <a:pt x="14496887" y="7858125"/>
                </a:lnTo>
                <a:lnTo>
                  <a:pt x="0" y="7858125"/>
                </a:lnTo>
                <a:lnTo>
                  <a:pt x="0" y="0"/>
                </a:lnTo>
                <a:close/>
              </a:path>
            </a:pathLst>
          </a:custGeom>
          <a:blipFill>
            <a:blip r:embed="rId7"/>
            <a:stretch>
              <a:fillRect l="-31191" t="-39654" r="-28387" b="-25862"/>
            </a:stretch>
          </a:blipFill>
        </p:spPr>
      </p:sp>
      <p:sp>
        <p:nvSpPr>
          <p:cNvPr id="13" name="Freeform 13"/>
          <p:cNvSpPr/>
          <p:nvPr/>
        </p:nvSpPr>
        <p:spPr>
          <a:xfrm>
            <a:off x="2590800" y="2475174"/>
            <a:ext cx="2514600" cy="2514600"/>
          </a:xfrm>
          <a:custGeom>
            <a:avLst/>
            <a:gdLst/>
            <a:ahLst/>
            <a:cxnLst/>
            <a:rect l="l" t="t" r="r" b="b"/>
            <a:pathLst>
              <a:path w="2514600" h="2514600">
                <a:moveTo>
                  <a:pt x="0" y="0"/>
                </a:moveTo>
                <a:lnTo>
                  <a:pt x="2514600" y="0"/>
                </a:lnTo>
                <a:lnTo>
                  <a:pt x="2514600" y="2514600"/>
                </a:lnTo>
                <a:lnTo>
                  <a:pt x="0" y="2514600"/>
                </a:lnTo>
                <a:lnTo>
                  <a:pt x="0" y="0"/>
                </a:lnTo>
                <a:close/>
              </a:path>
            </a:pathLst>
          </a:custGeom>
          <a:blipFill>
            <a:blip r:embed="rId8"/>
            <a:stretch>
              <a:fillRect/>
            </a:stretch>
          </a:blipFill>
        </p:spPr>
      </p:sp>
      <p:sp>
        <p:nvSpPr>
          <p:cNvPr id="14" name="Freeform 14"/>
          <p:cNvSpPr/>
          <p:nvPr/>
        </p:nvSpPr>
        <p:spPr>
          <a:xfrm>
            <a:off x="12496801" y="2527928"/>
            <a:ext cx="3048000" cy="2461846"/>
          </a:xfrm>
          <a:custGeom>
            <a:avLst/>
            <a:gdLst/>
            <a:ahLst/>
            <a:cxnLst/>
            <a:rect l="l" t="t" r="r" b="b"/>
            <a:pathLst>
              <a:path w="3048000" h="2461846">
                <a:moveTo>
                  <a:pt x="0" y="0"/>
                </a:moveTo>
                <a:lnTo>
                  <a:pt x="3048000" y="0"/>
                </a:lnTo>
                <a:lnTo>
                  <a:pt x="3048000" y="2461846"/>
                </a:lnTo>
                <a:lnTo>
                  <a:pt x="0" y="2461846"/>
                </a:lnTo>
                <a:lnTo>
                  <a:pt x="0" y="0"/>
                </a:lnTo>
                <a:close/>
              </a:path>
            </a:pathLst>
          </a:custGeom>
          <a:blipFill>
            <a:blip r:embed="rId9"/>
            <a:stretch>
              <a:fillRect l="-25720" t="-10416" r="-29568" b="-81846"/>
            </a:stretch>
          </a:blipFill>
        </p:spPr>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067801" cy="1687711"/>
          </a:xfrm>
          <a:custGeom>
            <a:avLst/>
            <a:gdLst/>
            <a:ahLst/>
            <a:cxnLst/>
            <a:rect l="l" t="t" r="r" b="b"/>
            <a:pathLst>
              <a:path w="9067801" h="1687711">
                <a:moveTo>
                  <a:pt x="0" y="0"/>
                </a:moveTo>
                <a:lnTo>
                  <a:pt x="9067801" y="0"/>
                </a:lnTo>
                <a:lnTo>
                  <a:pt x="9067801"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458" b="-458"/>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sp>
        <p:nvSpPr>
          <p:cNvPr id="6" name="Freeform 6"/>
          <p:cNvSpPr/>
          <p:nvPr/>
        </p:nvSpPr>
        <p:spPr>
          <a:xfrm>
            <a:off x="5495632" y="4451652"/>
            <a:ext cx="2749486" cy="2418581"/>
          </a:xfrm>
          <a:custGeom>
            <a:avLst/>
            <a:gdLst/>
            <a:ahLst/>
            <a:cxnLst/>
            <a:rect l="l" t="t" r="r" b="b"/>
            <a:pathLst>
              <a:path w="2749486" h="2418581">
                <a:moveTo>
                  <a:pt x="0" y="0"/>
                </a:moveTo>
                <a:lnTo>
                  <a:pt x="2749486" y="0"/>
                </a:lnTo>
                <a:lnTo>
                  <a:pt x="2749486" y="2418581"/>
                </a:lnTo>
                <a:lnTo>
                  <a:pt x="0" y="2418581"/>
                </a:lnTo>
                <a:lnTo>
                  <a:pt x="0" y="0"/>
                </a:lnTo>
                <a:close/>
              </a:path>
            </a:pathLst>
          </a:custGeom>
          <a:blipFill>
            <a:blip r:embed="rId7">
              <a:extLst>
                <a:ext uri="{96DAC541-7B7A-43D3-8B79-37D633B846F1}">
                  <asvg:svgBlip xmlns="" xmlns:asvg="http://schemas.microsoft.com/office/drawing/2016/SVG/main" r:embed="rId8"/>
                </a:ext>
              </a:extLst>
            </a:blip>
            <a:stretch>
              <a:fillRect l="-42" r="-42"/>
            </a:stretch>
          </a:blipFill>
        </p:spPr>
      </p:sp>
      <p:sp>
        <p:nvSpPr>
          <p:cNvPr id="7" name="Freeform 7"/>
          <p:cNvSpPr/>
          <p:nvPr/>
        </p:nvSpPr>
        <p:spPr>
          <a:xfrm>
            <a:off x="963772" y="4486964"/>
            <a:ext cx="651561" cy="2518109"/>
          </a:xfrm>
          <a:custGeom>
            <a:avLst/>
            <a:gdLst/>
            <a:ahLst/>
            <a:cxnLst/>
            <a:rect l="l" t="t" r="r" b="b"/>
            <a:pathLst>
              <a:path w="651561" h="2518109">
                <a:moveTo>
                  <a:pt x="0" y="0"/>
                </a:moveTo>
                <a:lnTo>
                  <a:pt x="651561" y="0"/>
                </a:lnTo>
                <a:lnTo>
                  <a:pt x="651561" y="2518109"/>
                </a:lnTo>
                <a:lnTo>
                  <a:pt x="0" y="2518109"/>
                </a:lnTo>
                <a:lnTo>
                  <a:pt x="0" y="0"/>
                </a:lnTo>
                <a:close/>
              </a:path>
            </a:pathLst>
          </a:custGeom>
          <a:blipFill>
            <a:blip r:embed="rId9">
              <a:extLst>
                <a:ext uri="{96DAC541-7B7A-43D3-8B79-37D633B846F1}">
                  <asvg:svgBlip xmlns="" xmlns:asvg="http://schemas.microsoft.com/office/drawing/2016/SVG/main" r:embed="rId10"/>
                </a:ext>
              </a:extLst>
            </a:blip>
            <a:stretch>
              <a:fillRect l="-1043" r="-1043"/>
            </a:stretch>
          </a:blipFill>
        </p:spPr>
      </p:sp>
      <p:sp>
        <p:nvSpPr>
          <p:cNvPr id="8" name="Freeform 8"/>
          <p:cNvSpPr/>
          <p:nvPr/>
        </p:nvSpPr>
        <p:spPr>
          <a:xfrm>
            <a:off x="2912395" y="4389050"/>
            <a:ext cx="2388264" cy="2713936"/>
          </a:xfrm>
          <a:custGeom>
            <a:avLst/>
            <a:gdLst/>
            <a:ahLst/>
            <a:cxnLst/>
            <a:rect l="l" t="t" r="r" b="b"/>
            <a:pathLst>
              <a:path w="2388264" h="2713936">
                <a:moveTo>
                  <a:pt x="0" y="0"/>
                </a:moveTo>
                <a:lnTo>
                  <a:pt x="2388264" y="0"/>
                </a:lnTo>
                <a:lnTo>
                  <a:pt x="2388264" y="2713936"/>
                </a:lnTo>
                <a:lnTo>
                  <a:pt x="0" y="2713936"/>
                </a:lnTo>
                <a:lnTo>
                  <a:pt x="0" y="0"/>
                </a:lnTo>
                <a:close/>
              </a:path>
            </a:pathLst>
          </a:custGeom>
          <a:blipFill>
            <a:blip r:embed="rId11">
              <a:extLst>
                <a:ext uri="{96DAC541-7B7A-43D3-8B79-37D633B846F1}">
                  <asvg:svgBlip xmlns="" xmlns:asvg="http://schemas.microsoft.com/office/drawing/2016/SVG/main" r:embed="rId12"/>
                </a:ext>
              </a:extLst>
            </a:blip>
            <a:stretch>
              <a:fillRect l="-39" r="-39"/>
            </a:stretch>
          </a:blipFill>
        </p:spPr>
      </p:sp>
      <p:sp>
        <p:nvSpPr>
          <p:cNvPr id="9" name="Freeform 9"/>
          <p:cNvSpPr/>
          <p:nvPr/>
        </p:nvSpPr>
        <p:spPr>
          <a:xfrm>
            <a:off x="8782225" y="4389050"/>
            <a:ext cx="2233429" cy="2616023"/>
          </a:xfrm>
          <a:custGeom>
            <a:avLst/>
            <a:gdLst/>
            <a:ahLst/>
            <a:cxnLst/>
            <a:rect l="l" t="t" r="r" b="b"/>
            <a:pathLst>
              <a:path w="2233429" h="2616023">
                <a:moveTo>
                  <a:pt x="0" y="0"/>
                </a:moveTo>
                <a:lnTo>
                  <a:pt x="2233429" y="0"/>
                </a:lnTo>
                <a:lnTo>
                  <a:pt x="2233429" y="2616023"/>
                </a:lnTo>
                <a:lnTo>
                  <a:pt x="0" y="2616023"/>
                </a:lnTo>
                <a:lnTo>
                  <a:pt x="0" y="0"/>
                </a:lnTo>
                <a:close/>
              </a:path>
            </a:pathLst>
          </a:custGeom>
          <a:blipFill>
            <a:blip r:embed="rId13">
              <a:extLst>
                <a:ext uri="{96DAC541-7B7A-43D3-8B79-37D633B846F1}">
                  <asvg:svgBlip xmlns="" xmlns:asvg="http://schemas.microsoft.com/office/drawing/2016/SVG/main" r:embed="rId14"/>
                </a:ext>
              </a:extLst>
            </a:blip>
            <a:stretch>
              <a:fillRect t="-135" b="-135"/>
            </a:stretch>
          </a:blipFill>
        </p:spPr>
      </p:sp>
      <p:sp>
        <p:nvSpPr>
          <p:cNvPr id="10" name="Freeform 10"/>
          <p:cNvSpPr/>
          <p:nvPr/>
        </p:nvSpPr>
        <p:spPr>
          <a:xfrm>
            <a:off x="11940842" y="4291136"/>
            <a:ext cx="1784007" cy="2499484"/>
          </a:xfrm>
          <a:custGeom>
            <a:avLst/>
            <a:gdLst/>
            <a:ahLst/>
            <a:cxnLst/>
            <a:rect l="l" t="t" r="r" b="b"/>
            <a:pathLst>
              <a:path w="1784007" h="2499484">
                <a:moveTo>
                  <a:pt x="0" y="0"/>
                </a:moveTo>
                <a:lnTo>
                  <a:pt x="1784007" y="0"/>
                </a:lnTo>
                <a:lnTo>
                  <a:pt x="1784007" y="2499484"/>
                </a:lnTo>
                <a:lnTo>
                  <a:pt x="0" y="2499484"/>
                </a:lnTo>
                <a:lnTo>
                  <a:pt x="0" y="0"/>
                </a:lnTo>
                <a:close/>
              </a:path>
            </a:pathLst>
          </a:custGeom>
          <a:blipFill>
            <a:blip r:embed="rId15">
              <a:extLst>
                <a:ext uri="{96DAC541-7B7A-43D3-8B79-37D633B846F1}">
                  <asvg:svgBlip xmlns="" xmlns:asvg="http://schemas.microsoft.com/office/drawing/2016/SVG/main" r:embed="rId16"/>
                </a:ext>
              </a:extLst>
            </a:blip>
            <a:stretch>
              <a:fillRect t="-114" b="-114"/>
            </a:stretch>
          </a:blipFill>
        </p:spPr>
      </p:sp>
      <p:sp>
        <p:nvSpPr>
          <p:cNvPr id="11" name="Freeform 11"/>
          <p:cNvSpPr/>
          <p:nvPr/>
        </p:nvSpPr>
        <p:spPr>
          <a:xfrm>
            <a:off x="15049387" y="4389050"/>
            <a:ext cx="2209913" cy="2543785"/>
          </a:xfrm>
          <a:custGeom>
            <a:avLst/>
            <a:gdLst/>
            <a:ahLst/>
            <a:cxnLst/>
            <a:rect l="l" t="t" r="r" b="b"/>
            <a:pathLst>
              <a:path w="2209913" h="2543785">
                <a:moveTo>
                  <a:pt x="0" y="0"/>
                </a:moveTo>
                <a:lnTo>
                  <a:pt x="2209913" y="0"/>
                </a:lnTo>
                <a:lnTo>
                  <a:pt x="2209913" y="2543785"/>
                </a:lnTo>
                <a:lnTo>
                  <a:pt x="0" y="2543785"/>
                </a:lnTo>
                <a:lnTo>
                  <a:pt x="0" y="0"/>
                </a:lnTo>
                <a:close/>
              </a:path>
            </a:pathLst>
          </a:custGeom>
          <a:blipFill>
            <a:blip r:embed="rId17">
              <a:extLst>
                <a:ext uri="{96DAC541-7B7A-43D3-8B79-37D633B846F1}">
                  <asvg:svgBlip xmlns="" xmlns:asvg="http://schemas.microsoft.com/office/drawing/2016/SVG/main" r:embed="rId18"/>
                </a:ext>
              </a:extLst>
            </a:blip>
            <a:stretch>
              <a:fillRect t="-148" b="-148"/>
            </a:stretch>
          </a:blipFill>
        </p:spPr>
      </p:sp>
      <p:grpSp>
        <p:nvGrpSpPr>
          <p:cNvPr id="12" name="Group 12"/>
          <p:cNvGrpSpPr/>
          <p:nvPr/>
        </p:nvGrpSpPr>
        <p:grpSpPr>
          <a:xfrm>
            <a:off x="533399" y="192071"/>
            <a:ext cx="8248825" cy="1092283"/>
            <a:chOff x="0" y="0"/>
            <a:chExt cx="10998433" cy="1456377"/>
          </a:xfrm>
        </p:grpSpPr>
        <p:sp>
          <p:nvSpPr>
            <p:cNvPr id="13" name="Freeform 13"/>
            <p:cNvSpPr/>
            <p:nvPr/>
          </p:nvSpPr>
          <p:spPr>
            <a:xfrm>
              <a:off x="0" y="0"/>
              <a:ext cx="10998433" cy="1456377"/>
            </a:xfrm>
            <a:custGeom>
              <a:avLst/>
              <a:gdLst/>
              <a:ahLst/>
              <a:cxnLst/>
              <a:rect l="l" t="t" r="r" b="b"/>
              <a:pathLst>
                <a:path w="10998433" h="1456377">
                  <a:moveTo>
                    <a:pt x="0" y="0"/>
                  </a:moveTo>
                  <a:lnTo>
                    <a:pt x="10998433" y="0"/>
                  </a:lnTo>
                  <a:lnTo>
                    <a:pt x="10998433" y="1456377"/>
                  </a:lnTo>
                  <a:lnTo>
                    <a:pt x="0" y="1456377"/>
                  </a:lnTo>
                  <a:close/>
                </a:path>
              </a:pathLst>
            </a:custGeom>
            <a:solidFill>
              <a:srgbClr val="000000">
                <a:alpha val="0"/>
              </a:srgbClr>
            </a:solidFill>
          </p:spPr>
        </p:sp>
        <p:sp>
          <p:nvSpPr>
            <p:cNvPr id="14" name="TextBox 14"/>
            <p:cNvSpPr txBox="1"/>
            <p:nvPr/>
          </p:nvSpPr>
          <p:spPr>
            <a:xfrm>
              <a:off x="0" y="-114300"/>
              <a:ext cx="10998433" cy="1570677"/>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Customers Analysis</a:t>
              </a:r>
            </a:p>
          </p:txBody>
        </p:sp>
      </p:grpSp>
      <p:grpSp>
        <p:nvGrpSpPr>
          <p:cNvPr id="15" name="Group 15"/>
          <p:cNvGrpSpPr/>
          <p:nvPr/>
        </p:nvGrpSpPr>
        <p:grpSpPr>
          <a:xfrm>
            <a:off x="669301" y="1856415"/>
            <a:ext cx="16547426" cy="1112937"/>
            <a:chOff x="0" y="0"/>
            <a:chExt cx="22063235" cy="1483916"/>
          </a:xfrm>
        </p:grpSpPr>
        <p:sp>
          <p:nvSpPr>
            <p:cNvPr id="16" name="Freeform 16"/>
            <p:cNvSpPr/>
            <p:nvPr/>
          </p:nvSpPr>
          <p:spPr>
            <a:xfrm>
              <a:off x="0" y="0"/>
              <a:ext cx="22063235" cy="1483916"/>
            </a:xfrm>
            <a:custGeom>
              <a:avLst/>
              <a:gdLst/>
              <a:ahLst/>
              <a:cxnLst/>
              <a:rect l="l" t="t" r="r" b="b"/>
              <a:pathLst>
                <a:path w="22063235" h="1483916">
                  <a:moveTo>
                    <a:pt x="0" y="0"/>
                  </a:moveTo>
                  <a:lnTo>
                    <a:pt x="22063235" y="0"/>
                  </a:lnTo>
                  <a:lnTo>
                    <a:pt x="22063235" y="1483916"/>
                  </a:lnTo>
                  <a:lnTo>
                    <a:pt x="0" y="1483916"/>
                  </a:lnTo>
                  <a:close/>
                </a:path>
              </a:pathLst>
            </a:custGeom>
            <a:solidFill>
              <a:srgbClr val="000000">
                <a:alpha val="0"/>
              </a:srgbClr>
            </a:solidFill>
          </p:spPr>
        </p:sp>
        <p:sp>
          <p:nvSpPr>
            <p:cNvPr id="17" name="TextBox 17"/>
            <p:cNvSpPr txBox="1"/>
            <p:nvPr/>
          </p:nvSpPr>
          <p:spPr>
            <a:xfrm>
              <a:off x="0" y="-47625"/>
              <a:ext cx="22063235" cy="1531541"/>
            </a:xfrm>
            <a:prstGeom prst="rect">
              <a:avLst/>
            </a:prstGeom>
          </p:spPr>
          <p:txBody>
            <a:bodyPr lIns="0" tIns="0" rIns="0" bIns="0" rtlCol="0" anchor="t"/>
            <a:lstStyle/>
            <a:p>
              <a:pPr algn="ctr">
                <a:lnSpc>
                  <a:spcPts val="4198"/>
                </a:lnSpc>
              </a:pPr>
              <a:r>
                <a:rPr lang="en-US" sz="2999" b="1">
                  <a:solidFill>
                    <a:srgbClr val="000000"/>
                  </a:solidFill>
                  <a:latin typeface="Canva Sans Bold"/>
                  <a:ea typeface="Canva Sans Bold"/>
                  <a:cs typeface="Canva Sans Bold"/>
                  <a:sym typeface="Canva Sans Bold"/>
                </a:rPr>
                <a:t>According to the market and audience analysis of the clinics in Alexandria we found that customers include all males and females , single and married , age from 18-60 years</a:t>
              </a:r>
            </a:p>
          </p:txBody>
        </p:sp>
      </p:grpSp>
      <p:grpSp>
        <p:nvGrpSpPr>
          <p:cNvPr id="18" name="Group 18"/>
          <p:cNvGrpSpPr/>
          <p:nvPr/>
        </p:nvGrpSpPr>
        <p:grpSpPr>
          <a:xfrm>
            <a:off x="3348302" y="7144851"/>
            <a:ext cx="1223698" cy="458061"/>
            <a:chOff x="0" y="0"/>
            <a:chExt cx="1631597" cy="610748"/>
          </a:xfrm>
        </p:grpSpPr>
        <p:sp>
          <p:nvSpPr>
            <p:cNvPr id="19" name="Freeform 19"/>
            <p:cNvSpPr/>
            <p:nvPr/>
          </p:nvSpPr>
          <p:spPr>
            <a:xfrm>
              <a:off x="0" y="0"/>
              <a:ext cx="1631597" cy="610748"/>
            </a:xfrm>
            <a:custGeom>
              <a:avLst/>
              <a:gdLst/>
              <a:ahLst/>
              <a:cxnLst/>
              <a:rect l="l" t="t" r="r" b="b"/>
              <a:pathLst>
                <a:path w="1631597" h="610748">
                  <a:moveTo>
                    <a:pt x="0" y="0"/>
                  </a:moveTo>
                  <a:lnTo>
                    <a:pt x="1631597" y="0"/>
                  </a:lnTo>
                  <a:lnTo>
                    <a:pt x="1631597" y="610748"/>
                  </a:lnTo>
                  <a:lnTo>
                    <a:pt x="0" y="610748"/>
                  </a:lnTo>
                  <a:close/>
                </a:path>
              </a:pathLst>
            </a:custGeom>
            <a:solidFill>
              <a:srgbClr val="000000">
                <a:alpha val="0"/>
              </a:srgbClr>
            </a:solidFill>
          </p:spPr>
        </p:sp>
        <p:sp>
          <p:nvSpPr>
            <p:cNvPr id="20" name="TextBox 20"/>
            <p:cNvSpPr txBox="1"/>
            <p:nvPr/>
          </p:nvSpPr>
          <p:spPr>
            <a:xfrm>
              <a:off x="0" y="-47625"/>
              <a:ext cx="1631597" cy="658373"/>
            </a:xfrm>
            <a:prstGeom prst="rect">
              <a:avLst/>
            </a:prstGeom>
          </p:spPr>
          <p:txBody>
            <a:bodyPr lIns="0" tIns="0" rIns="0" bIns="0" rtlCol="0" anchor="t"/>
            <a:lstStyle/>
            <a:p>
              <a:pPr algn="ctr">
                <a:lnSpc>
                  <a:spcPts val="3499"/>
                </a:lnSpc>
              </a:pPr>
              <a:r>
                <a:rPr lang="en-US" sz="2499" b="1">
                  <a:solidFill>
                    <a:srgbClr val="000000"/>
                  </a:solidFill>
                  <a:latin typeface="Canva Sans Bold"/>
                  <a:ea typeface="Canva Sans Bold"/>
                  <a:cs typeface="Canva Sans Bold"/>
                  <a:sym typeface="Canva Sans Bold"/>
                </a:rPr>
                <a:t>Married</a:t>
              </a:r>
            </a:p>
          </p:txBody>
        </p:sp>
      </p:grpSp>
      <p:grpSp>
        <p:nvGrpSpPr>
          <p:cNvPr id="21" name="Group 21"/>
          <p:cNvGrpSpPr/>
          <p:nvPr/>
        </p:nvGrpSpPr>
        <p:grpSpPr>
          <a:xfrm>
            <a:off x="690023" y="7144851"/>
            <a:ext cx="1199059" cy="458061"/>
            <a:chOff x="0" y="0"/>
            <a:chExt cx="1598745" cy="610748"/>
          </a:xfrm>
        </p:grpSpPr>
        <p:sp>
          <p:nvSpPr>
            <p:cNvPr id="22" name="Freeform 22"/>
            <p:cNvSpPr/>
            <p:nvPr/>
          </p:nvSpPr>
          <p:spPr>
            <a:xfrm>
              <a:off x="0" y="0"/>
              <a:ext cx="1598745" cy="610748"/>
            </a:xfrm>
            <a:custGeom>
              <a:avLst/>
              <a:gdLst/>
              <a:ahLst/>
              <a:cxnLst/>
              <a:rect l="l" t="t" r="r" b="b"/>
              <a:pathLst>
                <a:path w="1598745" h="610748">
                  <a:moveTo>
                    <a:pt x="0" y="0"/>
                  </a:moveTo>
                  <a:lnTo>
                    <a:pt x="1598745" y="0"/>
                  </a:lnTo>
                  <a:lnTo>
                    <a:pt x="1598745" y="610748"/>
                  </a:lnTo>
                  <a:lnTo>
                    <a:pt x="0" y="610748"/>
                  </a:lnTo>
                  <a:close/>
                </a:path>
              </a:pathLst>
            </a:custGeom>
            <a:solidFill>
              <a:srgbClr val="000000">
                <a:alpha val="0"/>
              </a:srgbClr>
            </a:solidFill>
          </p:spPr>
        </p:sp>
        <p:sp>
          <p:nvSpPr>
            <p:cNvPr id="23" name="TextBox 23"/>
            <p:cNvSpPr txBox="1"/>
            <p:nvPr/>
          </p:nvSpPr>
          <p:spPr>
            <a:xfrm>
              <a:off x="0" y="-47625"/>
              <a:ext cx="1598745" cy="658373"/>
            </a:xfrm>
            <a:prstGeom prst="rect">
              <a:avLst/>
            </a:prstGeom>
          </p:spPr>
          <p:txBody>
            <a:bodyPr lIns="0" tIns="0" rIns="0" bIns="0" rtlCol="0" anchor="t"/>
            <a:lstStyle/>
            <a:p>
              <a:pPr algn="ctr">
                <a:lnSpc>
                  <a:spcPts val="3499"/>
                </a:lnSpc>
              </a:pPr>
              <a:r>
                <a:rPr lang="en-US" sz="2499" b="1">
                  <a:solidFill>
                    <a:srgbClr val="000000"/>
                  </a:solidFill>
                  <a:latin typeface="Canva Sans Bold"/>
                  <a:ea typeface="Canva Sans Bold"/>
                  <a:cs typeface="Canva Sans Bold"/>
                  <a:sym typeface="Canva Sans Bold"/>
                </a:rPr>
                <a:t>Single</a:t>
              </a:r>
            </a:p>
          </p:txBody>
        </p:sp>
      </p:grpSp>
      <p:grpSp>
        <p:nvGrpSpPr>
          <p:cNvPr id="24" name="Group 24"/>
          <p:cNvGrpSpPr/>
          <p:nvPr/>
        </p:nvGrpSpPr>
        <p:grpSpPr>
          <a:xfrm>
            <a:off x="5495632" y="7144851"/>
            <a:ext cx="3035117" cy="458061"/>
            <a:chOff x="0" y="0"/>
            <a:chExt cx="4046823" cy="610748"/>
          </a:xfrm>
        </p:grpSpPr>
        <p:sp>
          <p:nvSpPr>
            <p:cNvPr id="25" name="Freeform 25"/>
            <p:cNvSpPr/>
            <p:nvPr/>
          </p:nvSpPr>
          <p:spPr>
            <a:xfrm>
              <a:off x="0" y="0"/>
              <a:ext cx="4046823" cy="610748"/>
            </a:xfrm>
            <a:custGeom>
              <a:avLst/>
              <a:gdLst/>
              <a:ahLst/>
              <a:cxnLst/>
              <a:rect l="l" t="t" r="r" b="b"/>
              <a:pathLst>
                <a:path w="4046823" h="610748">
                  <a:moveTo>
                    <a:pt x="0" y="0"/>
                  </a:moveTo>
                  <a:lnTo>
                    <a:pt x="4046823" y="0"/>
                  </a:lnTo>
                  <a:lnTo>
                    <a:pt x="4046823" y="610748"/>
                  </a:lnTo>
                  <a:lnTo>
                    <a:pt x="0" y="610748"/>
                  </a:lnTo>
                  <a:close/>
                </a:path>
              </a:pathLst>
            </a:custGeom>
            <a:solidFill>
              <a:srgbClr val="000000">
                <a:alpha val="0"/>
              </a:srgbClr>
            </a:solidFill>
          </p:spPr>
        </p:sp>
        <p:sp>
          <p:nvSpPr>
            <p:cNvPr id="26" name="TextBox 26"/>
            <p:cNvSpPr txBox="1"/>
            <p:nvPr/>
          </p:nvSpPr>
          <p:spPr>
            <a:xfrm>
              <a:off x="0" y="-47625"/>
              <a:ext cx="4046823" cy="658373"/>
            </a:xfrm>
            <a:prstGeom prst="rect">
              <a:avLst/>
            </a:prstGeom>
          </p:spPr>
          <p:txBody>
            <a:bodyPr lIns="0" tIns="0" rIns="0" bIns="0" rtlCol="0" anchor="t"/>
            <a:lstStyle/>
            <a:p>
              <a:pPr algn="ctr">
                <a:lnSpc>
                  <a:spcPts val="3499"/>
                </a:lnSpc>
              </a:pPr>
              <a:r>
                <a:rPr lang="en-US" sz="2499" b="1">
                  <a:solidFill>
                    <a:srgbClr val="000000"/>
                  </a:solidFill>
                  <a:latin typeface="Canva Sans Bold"/>
                  <a:ea typeface="Canva Sans Bold"/>
                  <a:cs typeface="Canva Sans Bold"/>
                  <a:sym typeface="Canva Sans Bold"/>
                </a:rPr>
                <a:t>Males and females</a:t>
              </a:r>
            </a:p>
          </p:txBody>
        </p:sp>
      </p:grpSp>
      <p:grpSp>
        <p:nvGrpSpPr>
          <p:cNvPr id="27" name="Group 27"/>
          <p:cNvGrpSpPr/>
          <p:nvPr/>
        </p:nvGrpSpPr>
        <p:grpSpPr>
          <a:xfrm>
            <a:off x="9205358" y="7144851"/>
            <a:ext cx="1303569" cy="458061"/>
            <a:chOff x="0" y="0"/>
            <a:chExt cx="1738092" cy="610748"/>
          </a:xfrm>
        </p:grpSpPr>
        <p:sp>
          <p:nvSpPr>
            <p:cNvPr id="28" name="Freeform 28"/>
            <p:cNvSpPr/>
            <p:nvPr/>
          </p:nvSpPr>
          <p:spPr>
            <a:xfrm>
              <a:off x="0" y="0"/>
              <a:ext cx="1738092" cy="610748"/>
            </a:xfrm>
            <a:custGeom>
              <a:avLst/>
              <a:gdLst/>
              <a:ahLst/>
              <a:cxnLst/>
              <a:rect l="l" t="t" r="r" b="b"/>
              <a:pathLst>
                <a:path w="1738092" h="610748">
                  <a:moveTo>
                    <a:pt x="0" y="0"/>
                  </a:moveTo>
                  <a:lnTo>
                    <a:pt x="1738092" y="0"/>
                  </a:lnTo>
                  <a:lnTo>
                    <a:pt x="1738092" y="610748"/>
                  </a:lnTo>
                  <a:lnTo>
                    <a:pt x="0" y="610748"/>
                  </a:lnTo>
                  <a:close/>
                </a:path>
              </a:pathLst>
            </a:custGeom>
            <a:solidFill>
              <a:srgbClr val="000000">
                <a:alpha val="0"/>
              </a:srgbClr>
            </a:solidFill>
          </p:spPr>
        </p:sp>
        <p:sp>
          <p:nvSpPr>
            <p:cNvPr id="29" name="TextBox 29"/>
            <p:cNvSpPr txBox="1"/>
            <p:nvPr/>
          </p:nvSpPr>
          <p:spPr>
            <a:xfrm>
              <a:off x="0" y="-47625"/>
              <a:ext cx="1738092" cy="658373"/>
            </a:xfrm>
            <a:prstGeom prst="rect">
              <a:avLst/>
            </a:prstGeom>
          </p:spPr>
          <p:txBody>
            <a:bodyPr lIns="0" tIns="0" rIns="0" bIns="0" rtlCol="0" anchor="t"/>
            <a:lstStyle/>
            <a:p>
              <a:pPr algn="ctr">
                <a:lnSpc>
                  <a:spcPts val="3499"/>
                </a:lnSpc>
              </a:pPr>
              <a:r>
                <a:rPr lang="en-US" sz="2499" b="1">
                  <a:solidFill>
                    <a:srgbClr val="000000"/>
                  </a:solidFill>
                  <a:latin typeface="Canva Sans Bold"/>
                  <a:ea typeface="Canva Sans Bold"/>
                  <a:cs typeface="Canva Sans Bold"/>
                  <a:sym typeface="Canva Sans Bold"/>
                </a:rPr>
                <a:t>Teenage</a:t>
              </a:r>
            </a:p>
          </p:txBody>
        </p:sp>
      </p:grpSp>
      <p:grpSp>
        <p:nvGrpSpPr>
          <p:cNvPr id="30" name="Group 30"/>
          <p:cNvGrpSpPr/>
          <p:nvPr/>
        </p:nvGrpSpPr>
        <p:grpSpPr>
          <a:xfrm>
            <a:off x="12326746" y="7144851"/>
            <a:ext cx="1343321" cy="484560"/>
            <a:chOff x="0" y="0"/>
            <a:chExt cx="1791095" cy="646080"/>
          </a:xfrm>
        </p:grpSpPr>
        <p:sp>
          <p:nvSpPr>
            <p:cNvPr id="31" name="Freeform 31"/>
            <p:cNvSpPr/>
            <p:nvPr/>
          </p:nvSpPr>
          <p:spPr>
            <a:xfrm>
              <a:off x="0" y="0"/>
              <a:ext cx="1791095" cy="646080"/>
            </a:xfrm>
            <a:custGeom>
              <a:avLst/>
              <a:gdLst/>
              <a:ahLst/>
              <a:cxnLst/>
              <a:rect l="l" t="t" r="r" b="b"/>
              <a:pathLst>
                <a:path w="1791095" h="646080">
                  <a:moveTo>
                    <a:pt x="0" y="0"/>
                  </a:moveTo>
                  <a:lnTo>
                    <a:pt x="1791095" y="0"/>
                  </a:lnTo>
                  <a:lnTo>
                    <a:pt x="1791095" y="646080"/>
                  </a:lnTo>
                  <a:lnTo>
                    <a:pt x="0" y="646080"/>
                  </a:lnTo>
                  <a:close/>
                </a:path>
              </a:pathLst>
            </a:custGeom>
            <a:solidFill>
              <a:srgbClr val="000000">
                <a:alpha val="0"/>
              </a:srgbClr>
            </a:solidFill>
          </p:spPr>
        </p:sp>
        <p:sp>
          <p:nvSpPr>
            <p:cNvPr id="32" name="TextBox 32"/>
            <p:cNvSpPr txBox="1"/>
            <p:nvPr/>
          </p:nvSpPr>
          <p:spPr>
            <a:xfrm>
              <a:off x="0" y="-47625"/>
              <a:ext cx="1791095" cy="693705"/>
            </a:xfrm>
            <a:prstGeom prst="rect">
              <a:avLst/>
            </a:prstGeom>
          </p:spPr>
          <p:txBody>
            <a:bodyPr lIns="0" tIns="0" rIns="0" bIns="0" rtlCol="0" anchor="t"/>
            <a:lstStyle/>
            <a:p>
              <a:pPr algn="ctr">
                <a:lnSpc>
                  <a:spcPts val="3499"/>
                </a:lnSpc>
              </a:pPr>
              <a:r>
                <a:rPr lang="en-US" sz="2499" b="1">
                  <a:solidFill>
                    <a:srgbClr val="000000"/>
                  </a:solidFill>
                  <a:latin typeface="Canva Sans Bold"/>
                  <a:ea typeface="Canva Sans Bold"/>
                  <a:cs typeface="Canva Sans Bold"/>
                  <a:sym typeface="Canva Sans Bold"/>
                </a:rPr>
                <a:t>Adults</a:t>
              </a:r>
            </a:p>
          </p:txBody>
        </p:sp>
      </p:grpSp>
      <p:grpSp>
        <p:nvGrpSpPr>
          <p:cNvPr id="33" name="Group 33"/>
          <p:cNvGrpSpPr/>
          <p:nvPr/>
        </p:nvGrpSpPr>
        <p:grpSpPr>
          <a:xfrm>
            <a:off x="15648245" y="7144851"/>
            <a:ext cx="1012197" cy="458061"/>
            <a:chOff x="0" y="0"/>
            <a:chExt cx="1349596" cy="610748"/>
          </a:xfrm>
        </p:grpSpPr>
        <p:sp>
          <p:nvSpPr>
            <p:cNvPr id="34" name="Freeform 34"/>
            <p:cNvSpPr/>
            <p:nvPr/>
          </p:nvSpPr>
          <p:spPr>
            <a:xfrm>
              <a:off x="0" y="0"/>
              <a:ext cx="1349596" cy="610748"/>
            </a:xfrm>
            <a:custGeom>
              <a:avLst/>
              <a:gdLst/>
              <a:ahLst/>
              <a:cxnLst/>
              <a:rect l="l" t="t" r="r" b="b"/>
              <a:pathLst>
                <a:path w="1349596" h="610748">
                  <a:moveTo>
                    <a:pt x="0" y="0"/>
                  </a:moveTo>
                  <a:lnTo>
                    <a:pt x="1349596" y="0"/>
                  </a:lnTo>
                  <a:lnTo>
                    <a:pt x="1349596" y="610748"/>
                  </a:lnTo>
                  <a:lnTo>
                    <a:pt x="0" y="610748"/>
                  </a:lnTo>
                  <a:close/>
                </a:path>
              </a:pathLst>
            </a:custGeom>
            <a:solidFill>
              <a:srgbClr val="000000">
                <a:alpha val="0"/>
              </a:srgbClr>
            </a:solidFill>
          </p:spPr>
        </p:sp>
        <p:sp>
          <p:nvSpPr>
            <p:cNvPr id="35" name="TextBox 35"/>
            <p:cNvSpPr txBox="1"/>
            <p:nvPr/>
          </p:nvSpPr>
          <p:spPr>
            <a:xfrm>
              <a:off x="0" y="-47625"/>
              <a:ext cx="1349596" cy="658373"/>
            </a:xfrm>
            <a:prstGeom prst="rect">
              <a:avLst/>
            </a:prstGeom>
          </p:spPr>
          <p:txBody>
            <a:bodyPr lIns="0" tIns="0" rIns="0" bIns="0" rtlCol="0" anchor="t"/>
            <a:lstStyle/>
            <a:p>
              <a:pPr algn="ctr">
                <a:lnSpc>
                  <a:spcPts val="3499"/>
                </a:lnSpc>
              </a:pPr>
              <a:r>
                <a:rPr lang="en-US" sz="2499" b="1">
                  <a:solidFill>
                    <a:srgbClr val="000000"/>
                  </a:solidFill>
                  <a:latin typeface="Canva Sans Bold"/>
                  <a:ea typeface="Canva Sans Bold"/>
                  <a:cs typeface="Canva Sans Bold"/>
                  <a:sym typeface="Canva Sans Bold"/>
                </a:rPr>
                <a:t>Elders</a:t>
              </a:r>
            </a:p>
          </p:txBody>
        </p:sp>
      </p:grpSp>
      <p:grpSp>
        <p:nvGrpSpPr>
          <p:cNvPr id="36" name="Group 36"/>
          <p:cNvGrpSpPr/>
          <p:nvPr/>
        </p:nvGrpSpPr>
        <p:grpSpPr>
          <a:xfrm>
            <a:off x="6553200" y="6356350"/>
            <a:ext cx="2133600" cy="365125"/>
            <a:chOff x="0" y="0"/>
            <a:chExt cx="2844800" cy="486833"/>
          </a:xfrm>
        </p:grpSpPr>
        <p:sp>
          <p:nvSpPr>
            <p:cNvPr id="37" name="Freeform 37"/>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8" name="TextBox 38"/>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18</a:t>
              </a:r>
            </a:p>
          </p:txBody>
        </p:sp>
      </p:grpSp>
      <p:sp>
        <p:nvSpPr>
          <p:cNvPr id="39" name="Freeform 39"/>
          <p:cNvSpPr/>
          <p:nvPr/>
        </p:nvSpPr>
        <p:spPr>
          <a:xfrm>
            <a:off x="5300659" y="8022012"/>
            <a:ext cx="1996042" cy="1996042"/>
          </a:xfrm>
          <a:custGeom>
            <a:avLst/>
            <a:gdLst/>
            <a:ahLst/>
            <a:cxnLst/>
            <a:rect l="l" t="t" r="r" b="b"/>
            <a:pathLst>
              <a:path w="1996042" h="1996042">
                <a:moveTo>
                  <a:pt x="0" y="0"/>
                </a:moveTo>
                <a:lnTo>
                  <a:pt x="1996042" y="0"/>
                </a:lnTo>
                <a:lnTo>
                  <a:pt x="1996042" y="1996042"/>
                </a:lnTo>
                <a:lnTo>
                  <a:pt x="0" y="1996042"/>
                </a:lnTo>
                <a:lnTo>
                  <a:pt x="0" y="0"/>
                </a:lnTo>
                <a:close/>
              </a:path>
            </a:pathLst>
          </a:custGeom>
          <a:blipFill>
            <a:blip r:embed="rId19">
              <a:extLst>
                <a:ext uri="{96DAC541-7B7A-43D3-8B79-37D633B846F1}">
                  <asvg:svgBlip xmlns="" xmlns:asvg="http://schemas.microsoft.com/office/drawing/2016/SVG/main" r:embed="rId20"/>
                </a:ext>
              </a:extLst>
            </a:blip>
            <a:stretch>
              <a:fillRect/>
            </a:stretch>
          </a:blipFill>
        </p:spPr>
      </p:sp>
      <p:sp>
        <p:nvSpPr>
          <p:cNvPr id="40" name="Freeform 40"/>
          <p:cNvSpPr/>
          <p:nvPr/>
        </p:nvSpPr>
        <p:spPr>
          <a:xfrm>
            <a:off x="11612667" y="8022012"/>
            <a:ext cx="1996042" cy="1996042"/>
          </a:xfrm>
          <a:custGeom>
            <a:avLst/>
            <a:gdLst/>
            <a:ahLst/>
            <a:cxnLst/>
            <a:rect l="l" t="t" r="r" b="b"/>
            <a:pathLst>
              <a:path w="1996042" h="1996042">
                <a:moveTo>
                  <a:pt x="0" y="0"/>
                </a:moveTo>
                <a:lnTo>
                  <a:pt x="1996042" y="0"/>
                </a:lnTo>
                <a:lnTo>
                  <a:pt x="1996042" y="1996042"/>
                </a:lnTo>
                <a:lnTo>
                  <a:pt x="0" y="1996042"/>
                </a:lnTo>
                <a:lnTo>
                  <a:pt x="0" y="0"/>
                </a:lnTo>
                <a:close/>
              </a:path>
            </a:pathLst>
          </a:custGeom>
          <a:blipFill>
            <a:blip r:embed="rId21">
              <a:extLst>
                <a:ext uri="{96DAC541-7B7A-43D3-8B79-37D633B846F1}">
                  <asvg:svgBlip xmlns="" xmlns:asvg="http://schemas.microsoft.com/office/drawing/2016/SVG/main" r:embed="rId22"/>
                </a:ext>
              </a:extLst>
            </a:blip>
            <a:stretch>
              <a:fillRect/>
            </a:stretch>
          </a:blipFill>
        </p:spPr>
      </p:sp>
      <p:sp>
        <p:nvSpPr>
          <p:cNvPr id="41" name="Freeform 41"/>
          <p:cNvSpPr/>
          <p:nvPr/>
        </p:nvSpPr>
        <p:spPr>
          <a:xfrm>
            <a:off x="7296701" y="7637496"/>
            <a:ext cx="4315966" cy="1127546"/>
          </a:xfrm>
          <a:custGeom>
            <a:avLst/>
            <a:gdLst/>
            <a:ahLst/>
            <a:cxnLst/>
            <a:rect l="l" t="t" r="r" b="b"/>
            <a:pathLst>
              <a:path w="4315966" h="1127546">
                <a:moveTo>
                  <a:pt x="0" y="0"/>
                </a:moveTo>
                <a:lnTo>
                  <a:pt x="4315966" y="0"/>
                </a:lnTo>
                <a:lnTo>
                  <a:pt x="4315966" y="1127546"/>
                </a:lnTo>
                <a:lnTo>
                  <a:pt x="0" y="1127546"/>
                </a:lnTo>
                <a:lnTo>
                  <a:pt x="0" y="0"/>
                </a:lnTo>
                <a:close/>
              </a:path>
            </a:pathLst>
          </a:custGeom>
          <a:blipFill>
            <a:blip r:embed="rId23">
              <a:extLst>
                <a:ext uri="{96DAC541-7B7A-43D3-8B79-37D633B846F1}">
                  <asvg:svgBlip xmlns="" xmlns:asvg="http://schemas.microsoft.com/office/drawing/2016/SVG/main" r:embed="rId24"/>
                </a:ext>
              </a:extLst>
            </a:blip>
            <a:stretch>
              <a:fillRect/>
            </a:stretch>
          </a:blipFill>
        </p:spPr>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grpSp>
        <p:nvGrpSpPr>
          <p:cNvPr id="3" name="Group 3"/>
          <p:cNvGrpSpPr/>
          <p:nvPr/>
        </p:nvGrpSpPr>
        <p:grpSpPr>
          <a:xfrm>
            <a:off x="15118175"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25" name="Freeform 25"/>
          <p:cNvSpPr/>
          <p:nvPr/>
        </p:nvSpPr>
        <p:spPr>
          <a:xfrm>
            <a:off x="8244609" y="7942780"/>
            <a:ext cx="8041824" cy="1058862"/>
          </a:xfrm>
          <a:custGeom>
            <a:avLst/>
            <a:gdLst/>
            <a:ahLst/>
            <a:cxnLst/>
            <a:rect l="l" t="t" r="r" b="b"/>
            <a:pathLst>
              <a:path w="10394810" h="1411817">
                <a:moveTo>
                  <a:pt x="0" y="0"/>
                </a:moveTo>
                <a:lnTo>
                  <a:pt x="10394810" y="0"/>
                </a:lnTo>
                <a:lnTo>
                  <a:pt x="10394810" y="1411817"/>
                </a:lnTo>
                <a:lnTo>
                  <a:pt x="0" y="1411817"/>
                </a:lnTo>
                <a:close/>
              </a:path>
            </a:pathLst>
          </a:custGeom>
          <a:solidFill>
            <a:srgbClr val="000000">
              <a:alpha val="0"/>
            </a:srgbClr>
          </a:solidFill>
        </p:spPr>
      </p:sp>
      <p:sp>
        <p:nvSpPr>
          <p:cNvPr id="41" name="Freeform 41"/>
          <p:cNvSpPr/>
          <p:nvPr/>
        </p:nvSpPr>
        <p:spPr>
          <a:xfrm>
            <a:off x="5728853" y="3101542"/>
            <a:ext cx="11033991" cy="1058862"/>
          </a:xfrm>
          <a:custGeom>
            <a:avLst/>
            <a:gdLst/>
            <a:ahLst/>
            <a:cxnLst/>
            <a:rect l="l" t="t" r="r" b="b"/>
            <a:pathLst>
              <a:path w="13036409" h="1411817">
                <a:moveTo>
                  <a:pt x="0" y="0"/>
                </a:moveTo>
                <a:lnTo>
                  <a:pt x="13036409" y="0"/>
                </a:lnTo>
                <a:lnTo>
                  <a:pt x="13036409" y="1411817"/>
                </a:lnTo>
                <a:lnTo>
                  <a:pt x="0" y="1411817"/>
                </a:lnTo>
                <a:close/>
              </a:path>
            </a:pathLst>
          </a:custGeom>
          <a:solidFill>
            <a:srgbClr val="000000">
              <a:alpha val="0"/>
            </a:srgbClr>
          </a:solidFill>
        </p:spPr>
      </p:sp>
      <p:sp>
        <p:nvSpPr>
          <p:cNvPr id="105" name="Freeform 105"/>
          <p:cNvSpPr/>
          <p:nvPr/>
        </p:nvSpPr>
        <p:spPr>
          <a:xfrm>
            <a:off x="8567338" y="6937258"/>
            <a:ext cx="8043797" cy="1058862"/>
          </a:xfrm>
          <a:custGeom>
            <a:avLst/>
            <a:gdLst/>
            <a:ahLst/>
            <a:cxnLst/>
            <a:rect l="l" t="t" r="r" b="b"/>
            <a:pathLst>
              <a:path w="10725062" h="1411817">
                <a:moveTo>
                  <a:pt x="0" y="0"/>
                </a:moveTo>
                <a:lnTo>
                  <a:pt x="10725062" y="0"/>
                </a:lnTo>
                <a:lnTo>
                  <a:pt x="10725062" y="1411817"/>
                </a:lnTo>
                <a:lnTo>
                  <a:pt x="0" y="1411817"/>
                </a:lnTo>
                <a:close/>
              </a:path>
            </a:pathLst>
          </a:custGeom>
          <a:solidFill>
            <a:srgbClr val="000000">
              <a:alpha val="0"/>
            </a:srgbClr>
          </a:solidFill>
        </p:spPr>
      </p:sp>
      <p:sp>
        <p:nvSpPr>
          <p:cNvPr id="117" name="Freeform 117"/>
          <p:cNvSpPr/>
          <p:nvPr/>
        </p:nvSpPr>
        <p:spPr>
          <a:xfrm>
            <a:off x="6429662" y="293514"/>
            <a:ext cx="4354925" cy="939831"/>
          </a:xfrm>
          <a:custGeom>
            <a:avLst/>
            <a:gdLst/>
            <a:ahLst/>
            <a:cxnLst/>
            <a:rect l="l" t="t" r="r" b="b"/>
            <a:pathLst>
              <a:path w="4354925" h="939831">
                <a:moveTo>
                  <a:pt x="0" y="0"/>
                </a:moveTo>
                <a:lnTo>
                  <a:pt x="4354925" y="0"/>
                </a:lnTo>
                <a:lnTo>
                  <a:pt x="4354925" y="939831"/>
                </a:lnTo>
                <a:lnTo>
                  <a:pt x="0" y="939831"/>
                </a:lnTo>
                <a:lnTo>
                  <a:pt x="0" y="0"/>
                </a:lnTo>
                <a:close/>
              </a:path>
            </a:pathLst>
          </a:custGeom>
          <a:blipFill>
            <a:blip r:embed="rId5">
              <a:extLst>
                <a:ext uri="{96DAC541-7B7A-43D3-8B79-37D633B846F1}">
                  <asvg:svgBlip xmlns="" xmlns:asvg="http://schemas.microsoft.com/office/drawing/2016/SVG/main" r:embed="rId32"/>
                </a:ext>
              </a:extLst>
            </a:blip>
            <a:stretch>
              <a:fillRect/>
            </a:stretch>
          </a:blipFill>
        </p:spPr>
      </p:sp>
      <p:grpSp>
        <p:nvGrpSpPr>
          <p:cNvPr id="118" name="Group 118"/>
          <p:cNvGrpSpPr/>
          <p:nvPr/>
        </p:nvGrpSpPr>
        <p:grpSpPr>
          <a:xfrm>
            <a:off x="6429662" y="207789"/>
            <a:ext cx="4354946" cy="1025525"/>
            <a:chOff x="0" y="0"/>
            <a:chExt cx="5806595" cy="1367367"/>
          </a:xfrm>
        </p:grpSpPr>
        <p:sp>
          <p:nvSpPr>
            <p:cNvPr id="119" name="Freeform 119"/>
            <p:cNvSpPr/>
            <p:nvPr/>
          </p:nvSpPr>
          <p:spPr>
            <a:xfrm>
              <a:off x="0" y="0"/>
              <a:ext cx="5806595" cy="1367367"/>
            </a:xfrm>
            <a:custGeom>
              <a:avLst/>
              <a:gdLst/>
              <a:ahLst/>
              <a:cxnLst/>
              <a:rect l="l" t="t" r="r" b="b"/>
              <a:pathLst>
                <a:path w="5806595" h="1367367">
                  <a:moveTo>
                    <a:pt x="0" y="0"/>
                  </a:moveTo>
                  <a:lnTo>
                    <a:pt x="5806595" y="0"/>
                  </a:lnTo>
                  <a:lnTo>
                    <a:pt x="5806595" y="1367367"/>
                  </a:lnTo>
                  <a:lnTo>
                    <a:pt x="0" y="1367367"/>
                  </a:lnTo>
                  <a:close/>
                </a:path>
              </a:pathLst>
            </a:custGeom>
            <a:solidFill>
              <a:srgbClr val="000000">
                <a:alpha val="0"/>
              </a:srgbClr>
            </a:solidFill>
          </p:spPr>
        </p:sp>
        <p:sp>
          <p:nvSpPr>
            <p:cNvPr id="120" name="TextBox 120"/>
            <p:cNvSpPr txBox="1"/>
            <p:nvPr/>
          </p:nvSpPr>
          <p:spPr>
            <a:xfrm>
              <a:off x="0" y="-114300"/>
              <a:ext cx="5806595" cy="1481667"/>
            </a:xfrm>
            <a:prstGeom prst="rect">
              <a:avLst/>
            </a:prstGeom>
          </p:spPr>
          <p:txBody>
            <a:bodyPr lIns="0" tIns="0" rIns="0" bIns="0" rtlCol="0" anchor="ctr"/>
            <a:lstStyle/>
            <a:p>
              <a:pPr algn="ctr">
                <a:lnSpc>
                  <a:spcPts val="6480"/>
                </a:lnSpc>
              </a:pPr>
              <a:r>
                <a:rPr lang="en-US" sz="5400" dirty="0">
                  <a:latin typeface="Calibri (MS)"/>
                  <a:ea typeface="Calibri (MS)"/>
                  <a:cs typeface="Calibri (MS)"/>
                  <a:sym typeface="Calibri (MS)"/>
                </a:rPr>
                <a:t>Content</a:t>
              </a:r>
            </a:p>
          </p:txBody>
        </p:sp>
      </p:grpSp>
      <p:grpSp>
        <p:nvGrpSpPr>
          <p:cNvPr id="131" name="Group 130"/>
          <p:cNvGrpSpPr/>
          <p:nvPr/>
        </p:nvGrpSpPr>
        <p:grpSpPr>
          <a:xfrm>
            <a:off x="614756" y="1483565"/>
            <a:ext cx="16475163" cy="7064250"/>
            <a:chOff x="369542" y="-360472"/>
            <a:chExt cx="16475163" cy="7064250"/>
          </a:xfrm>
        </p:grpSpPr>
        <p:grpSp>
          <p:nvGrpSpPr>
            <p:cNvPr id="129" name="Group 128"/>
            <p:cNvGrpSpPr/>
            <p:nvPr/>
          </p:nvGrpSpPr>
          <p:grpSpPr>
            <a:xfrm>
              <a:off x="369542" y="-360472"/>
              <a:ext cx="16475163" cy="7064250"/>
              <a:chOff x="135971" y="651792"/>
              <a:chExt cx="16475163" cy="7064250"/>
            </a:xfrm>
          </p:grpSpPr>
          <p:grpSp>
            <p:nvGrpSpPr>
              <p:cNvPr id="127" name="Group 126"/>
              <p:cNvGrpSpPr/>
              <p:nvPr/>
            </p:nvGrpSpPr>
            <p:grpSpPr>
              <a:xfrm>
                <a:off x="135971" y="651792"/>
                <a:ext cx="16475163" cy="7064250"/>
                <a:chOff x="1143000" y="1488696"/>
                <a:chExt cx="16475163" cy="7064250"/>
              </a:xfrm>
            </p:grpSpPr>
            <p:grpSp>
              <p:nvGrpSpPr>
                <p:cNvPr id="124" name="Group 123"/>
                <p:cNvGrpSpPr/>
                <p:nvPr/>
              </p:nvGrpSpPr>
              <p:grpSpPr>
                <a:xfrm>
                  <a:off x="1143000" y="1488696"/>
                  <a:ext cx="16475163" cy="7053987"/>
                  <a:chOff x="1477167" y="1947686"/>
                  <a:chExt cx="14563560" cy="7053987"/>
                </a:xfrm>
              </p:grpSpPr>
              <p:grpSp>
                <p:nvGrpSpPr>
                  <p:cNvPr id="5" name="Group 5"/>
                  <p:cNvGrpSpPr/>
                  <p:nvPr/>
                </p:nvGrpSpPr>
                <p:grpSpPr>
                  <a:xfrm>
                    <a:off x="5181568" y="2095563"/>
                    <a:ext cx="10818781" cy="990505"/>
                    <a:chOff x="0" y="0"/>
                    <a:chExt cx="14425041" cy="1320673"/>
                  </a:xfrm>
                </p:grpSpPr>
                <p:sp>
                  <p:nvSpPr>
                    <p:cNvPr id="6" name="Freeform 6"/>
                    <p:cNvSpPr/>
                    <p:nvPr/>
                  </p:nvSpPr>
                  <p:spPr>
                    <a:xfrm>
                      <a:off x="0" y="0"/>
                      <a:ext cx="14425040" cy="1320673"/>
                    </a:xfrm>
                    <a:custGeom>
                      <a:avLst/>
                      <a:gdLst/>
                      <a:ahLst/>
                      <a:cxnLst/>
                      <a:rect l="l" t="t" r="r" b="b"/>
                      <a:pathLst>
                        <a:path w="14425040" h="1320673">
                          <a:moveTo>
                            <a:pt x="0" y="220091"/>
                          </a:moveTo>
                          <a:cubicBezTo>
                            <a:pt x="0" y="98552"/>
                            <a:pt x="100838" y="0"/>
                            <a:pt x="225298" y="0"/>
                          </a:cubicBezTo>
                          <a:lnTo>
                            <a:pt x="14199743" y="0"/>
                          </a:lnTo>
                          <a:cubicBezTo>
                            <a:pt x="14324203" y="0"/>
                            <a:pt x="14425040" y="98552"/>
                            <a:pt x="14425040" y="220091"/>
                          </a:cubicBezTo>
                          <a:lnTo>
                            <a:pt x="14425040" y="1100582"/>
                          </a:lnTo>
                          <a:cubicBezTo>
                            <a:pt x="14425040" y="1222121"/>
                            <a:pt x="14324203" y="1320673"/>
                            <a:pt x="14199743" y="1320673"/>
                          </a:cubicBezTo>
                          <a:lnTo>
                            <a:pt x="225298" y="1320673"/>
                          </a:lnTo>
                          <a:cubicBezTo>
                            <a:pt x="100838" y="1320673"/>
                            <a:pt x="0" y="1222121"/>
                            <a:pt x="0" y="1100582"/>
                          </a:cubicBezTo>
                          <a:close/>
                        </a:path>
                      </a:pathLst>
                    </a:custGeom>
                    <a:solidFill>
                      <a:srgbClr val="4BACC6"/>
                    </a:solidFill>
                  </p:spPr>
                </p:sp>
              </p:grpSp>
              <p:sp>
                <p:nvSpPr>
                  <p:cNvPr id="7" name="Freeform 7"/>
                  <p:cNvSpPr/>
                  <p:nvPr/>
                </p:nvSpPr>
                <p:spPr>
                  <a:xfrm>
                    <a:off x="5168900" y="2082800"/>
                    <a:ext cx="10844118" cy="1016031"/>
                  </a:xfrm>
                  <a:custGeom>
                    <a:avLst/>
                    <a:gdLst/>
                    <a:ahLst/>
                    <a:cxnLst/>
                    <a:rect l="l" t="t" r="r" b="b"/>
                    <a:pathLst>
                      <a:path w="10844118" h="1016031">
                        <a:moveTo>
                          <a:pt x="0" y="0"/>
                        </a:moveTo>
                        <a:lnTo>
                          <a:pt x="10844118" y="0"/>
                        </a:lnTo>
                        <a:lnTo>
                          <a:pt x="10844118" y="1016031"/>
                        </a:lnTo>
                        <a:lnTo>
                          <a:pt x="0" y="1016031"/>
                        </a:lnTo>
                        <a:lnTo>
                          <a:pt x="0" y="0"/>
                        </a:lnTo>
                        <a:close/>
                      </a:path>
                    </a:pathLst>
                  </a:custGeom>
                  <a:blipFill>
                    <a:blip r:embed="rId33">
                      <a:extLst>
                        <a:ext uri="{96DAC541-7B7A-43D3-8B79-37D633B846F1}">
                          <asvg:svgBlip xmlns="" xmlns:asvg="http://schemas.microsoft.com/office/drawing/2016/SVG/main" r:embed="rId6"/>
                        </a:ext>
                      </a:extLst>
                    </a:blip>
                    <a:stretch>
                      <a:fillRect/>
                    </a:stretch>
                  </a:blipFill>
                </p:spPr>
              </p:sp>
              <p:grpSp>
                <p:nvGrpSpPr>
                  <p:cNvPr id="8" name="Group 8"/>
                  <p:cNvGrpSpPr/>
                  <p:nvPr/>
                </p:nvGrpSpPr>
                <p:grpSpPr>
                  <a:xfrm>
                    <a:off x="5168900" y="2039938"/>
                    <a:ext cx="10844107" cy="1058862"/>
                    <a:chOff x="0" y="0"/>
                    <a:chExt cx="14458809" cy="1411817"/>
                  </a:xfrm>
                </p:grpSpPr>
                <p:sp>
                  <p:nvSpPr>
                    <p:cNvPr id="9" name="Freeform 9"/>
                    <p:cNvSpPr/>
                    <p:nvPr/>
                  </p:nvSpPr>
                  <p:spPr>
                    <a:xfrm>
                      <a:off x="0" y="0"/>
                      <a:ext cx="14458809" cy="1411817"/>
                    </a:xfrm>
                    <a:custGeom>
                      <a:avLst/>
                      <a:gdLst/>
                      <a:ahLst/>
                      <a:cxnLst/>
                      <a:rect l="l" t="t" r="r" b="b"/>
                      <a:pathLst>
                        <a:path w="14458809" h="1411817">
                          <a:moveTo>
                            <a:pt x="0" y="0"/>
                          </a:moveTo>
                          <a:lnTo>
                            <a:pt x="14458809" y="0"/>
                          </a:lnTo>
                          <a:lnTo>
                            <a:pt x="14458809" y="1411817"/>
                          </a:lnTo>
                          <a:lnTo>
                            <a:pt x="0" y="1411817"/>
                          </a:lnTo>
                          <a:close/>
                        </a:path>
                      </a:pathLst>
                    </a:custGeom>
                    <a:solidFill>
                      <a:srgbClr val="000000">
                        <a:alpha val="0"/>
                      </a:srgbClr>
                    </a:solidFill>
                  </p:spPr>
                </p:sp>
                <p:sp>
                  <p:nvSpPr>
                    <p:cNvPr id="10" name="TextBox 10"/>
                    <p:cNvSpPr txBox="1"/>
                    <p:nvPr/>
                  </p:nvSpPr>
                  <p:spPr>
                    <a:xfrm>
                      <a:off x="0" y="-57150"/>
                      <a:ext cx="14458809" cy="1468967"/>
                    </a:xfrm>
                    <a:prstGeom prst="rect">
                      <a:avLst/>
                    </a:prstGeom>
                  </p:spPr>
                  <p:txBody>
                    <a:bodyPr lIns="0" tIns="0" rIns="0" bIns="0" rtlCol="0" anchor="ctr"/>
                    <a:lstStyle/>
                    <a:p>
                      <a:pPr marL="386080" lvl="2" algn="ctr">
                        <a:lnSpc>
                          <a:spcPts val="3840"/>
                        </a:lnSpc>
                      </a:pPr>
                      <a:r>
                        <a:rPr lang="en-US" sz="3200" dirty="0" smtClean="0">
                          <a:latin typeface="Calibri (MS)"/>
                          <a:ea typeface="Calibri (MS)"/>
                          <a:cs typeface="Calibri (MS)"/>
                          <a:sym typeface="Calibri (MS)"/>
                        </a:rPr>
                        <a:t>- Introduction     </a:t>
                      </a:r>
                      <a:r>
                        <a:rPr lang="en-US" sz="3200" dirty="0">
                          <a:latin typeface="Calibri (MS)"/>
                          <a:ea typeface="Calibri (MS)"/>
                          <a:cs typeface="Calibri (MS)"/>
                          <a:sym typeface="Calibri (MS)"/>
                        </a:rPr>
                        <a:t>-Vision and Mission    </a:t>
                      </a:r>
                      <a:r>
                        <a:rPr lang="en-US" sz="3200" dirty="0" smtClean="0">
                          <a:latin typeface="Calibri (MS)"/>
                          <a:ea typeface="Calibri (MS)"/>
                          <a:cs typeface="Calibri (MS)"/>
                          <a:sym typeface="Calibri (MS)"/>
                        </a:rPr>
                        <a:t>- Applications</a:t>
                      </a:r>
                      <a:endParaRPr lang="en-US" sz="3200" dirty="0">
                        <a:latin typeface="Calibri (MS)"/>
                        <a:ea typeface="Calibri (MS)"/>
                        <a:cs typeface="Calibri (MS)"/>
                        <a:sym typeface="Calibri (MS)"/>
                      </a:endParaRPr>
                    </a:p>
                    <a:p>
                      <a:pPr marL="386080" lvl="2" algn="ctr">
                        <a:lnSpc>
                          <a:spcPts val="3840"/>
                        </a:lnSpc>
                      </a:pPr>
                      <a:r>
                        <a:rPr lang="en-US" sz="3200" dirty="0" smtClean="0">
                          <a:latin typeface="Calibri (MS)"/>
                          <a:ea typeface="Calibri (MS)"/>
                          <a:cs typeface="Calibri (MS)"/>
                          <a:sym typeface="Calibri (MS)"/>
                        </a:rPr>
                        <a:t>- Team </a:t>
                      </a:r>
                      <a:r>
                        <a:rPr lang="en-US" sz="3200" dirty="0">
                          <a:latin typeface="Calibri (MS)"/>
                          <a:ea typeface="Calibri (MS)"/>
                          <a:cs typeface="Calibri (MS)"/>
                          <a:sym typeface="Calibri (MS)"/>
                        </a:rPr>
                        <a:t>roles    </a:t>
                      </a:r>
                      <a:r>
                        <a:rPr lang="en-US" sz="3200" dirty="0" smtClean="0">
                          <a:latin typeface="Calibri (MS)"/>
                          <a:ea typeface="Calibri (MS)"/>
                          <a:cs typeface="Calibri (MS)"/>
                          <a:sym typeface="Calibri (MS)"/>
                        </a:rPr>
                        <a:t>- BMC    - SOSTAC Model</a:t>
                      </a:r>
                      <a:endParaRPr lang="en-US" sz="3200" dirty="0">
                        <a:latin typeface="Calibri (MS)"/>
                        <a:ea typeface="Calibri (MS)"/>
                        <a:cs typeface="Calibri (MS)"/>
                        <a:sym typeface="Calibri (MS)"/>
                      </a:endParaRPr>
                    </a:p>
                  </p:txBody>
                </p:sp>
              </p:grpSp>
              <p:sp>
                <p:nvSpPr>
                  <p:cNvPr id="11" name="Freeform 11"/>
                  <p:cNvSpPr/>
                  <p:nvPr/>
                </p:nvSpPr>
                <p:spPr>
                  <a:xfrm>
                    <a:off x="2205036" y="2044925"/>
                    <a:ext cx="3847235" cy="1000125"/>
                  </a:xfrm>
                  <a:custGeom>
                    <a:avLst/>
                    <a:gdLst/>
                    <a:ahLst/>
                    <a:cxnLst/>
                    <a:rect l="l" t="t" r="r" b="b"/>
                    <a:pathLst>
                      <a:path w="3847235" h="1000125">
                        <a:moveTo>
                          <a:pt x="0" y="0"/>
                        </a:moveTo>
                        <a:lnTo>
                          <a:pt x="3847235" y="0"/>
                        </a:lnTo>
                        <a:lnTo>
                          <a:pt x="3847235" y="1000125"/>
                        </a:lnTo>
                        <a:lnTo>
                          <a:pt x="0" y="1000125"/>
                        </a:lnTo>
                        <a:lnTo>
                          <a:pt x="0" y="0"/>
                        </a:lnTo>
                        <a:close/>
                      </a:path>
                    </a:pathLst>
                  </a:custGeom>
                  <a:blipFill>
                    <a:blip r:embed="rId34">
                      <a:extLst>
                        <a:ext uri="{96DAC541-7B7A-43D3-8B79-37D633B846F1}">
                          <asvg:svgBlip xmlns="" xmlns:asvg="http://schemas.microsoft.com/office/drawing/2016/SVG/main" r:embed="rId8"/>
                        </a:ext>
                      </a:extLst>
                    </a:blip>
                    <a:stretch>
                      <a:fillRect t="-464" b="-464"/>
                    </a:stretch>
                  </a:blipFill>
                </p:spPr>
              </p:sp>
              <p:grpSp>
                <p:nvGrpSpPr>
                  <p:cNvPr id="12" name="Group 12"/>
                  <p:cNvGrpSpPr/>
                  <p:nvPr/>
                </p:nvGrpSpPr>
                <p:grpSpPr>
                  <a:xfrm>
                    <a:off x="2205036" y="2002062"/>
                    <a:ext cx="3874944" cy="1109879"/>
                    <a:chOff x="0" y="0"/>
                    <a:chExt cx="5166593" cy="1479840"/>
                  </a:xfrm>
                  <a:scene3d>
                    <a:camera prst="orthographicFront"/>
                    <a:lightRig rig="harsh" dir="t"/>
                  </a:scene3d>
                </p:grpSpPr>
                <p:sp>
                  <p:nvSpPr>
                    <p:cNvPr id="13" name="Freeform 13"/>
                    <p:cNvSpPr/>
                    <p:nvPr/>
                  </p:nvSpPr>
                  <p:spPr>
                    <a:xfrm>
                      <a:off x="0" y="0"/>
                      <a:ext cx="5129647" cy="1390650"/>
                    </a:xfrm>
                    <a:custGeom>
                      <a:avLst/>
                      <a:gdLst/>
                      <a:ahLst/>
                      <a:cxnLst/>
                      <a:rect l="l" t="t" r="r" b="b"/>
                      <a:pathLst>
                        <a:path w="5129647" h="1390650">
                          <a:moveTo>
                            <a:pt x="0" y="0"/>
                          </a:moveTo>
                          <a:lnTo>
                            <a:pt x="5129647" y="0"/>
                          </a:lnTo>
                          <a:lnTo>
                            <a:pt x="5129647" y="1390650"/>
                          </a:lnTo>
                          <a:lnTo>
                            <a:pt x="0" y="1390650"/>
                          </a:lnTo>
                          <a:close/>
                        </a:path>
                      </a:pathLst>
                    </a:custGeom>
                    <a:solidFill>
                      <a:srgbClr val="000000">
                        <a:alpha val="0"/>
                      </a:srgbClr>
                    </a:solidFill>
                    <a:sp3d extrusionH="63500">
                      <a:bevelT w="254000" h="254000" prst="coolSlant"/>
                      <a:extrusionClr>
                        <a:schemeClr val="accent5">
                          <a:lumMod val="20000"/>
                          <a:lumOff val="80000"/>
                        </a:schemeClr>
                      </a:extrusionClr>
                      <a:contourClr>
                        <a:schemeClr val="bg1"/>
                      </a:contourClr>
                    </a:sp3d>
                  </p:spPr>
                </p:sp>
                <p:sp>
                  <p:nvSpPr>
                    <p:cNvPr id="14" name="TextBox 14"/>
                    <p:cNvSpPr txBox="1"/>
                    <p:nvPr/>
                  </p:nvSpPr>
                  <p:spPr>
                    <a:xfrm>
                      <a:off x="36946" y="32041"/>
                      <a:ext cx="5129647" cy="1447799"/>
                    </a:xfrm>
                    <a:prstGeom prst="rect">
                      <a:avLst/>
                    </a:prstGeom>
                    <a:sp3d extrusionH="63500">
                      <a:bevelT w="254000" h="254000" prst="coolSlant"/>
                      <a:extrusionClr>
                        <a:schemeClr val="accent5">
                          <a:lumMod val="20000"/>
                          <a:lumOff val="80000"/>
                        </a:schemeClr>
                      </a:extrusionClr>
                      <a:contourClr>
                        <a:schemeClr val="bg1"/>
                      </a:contourClr>
                    </a:sp3d>
                  </p:spPr>
                  <p:txBody>
                    <a:bodyPr lIns="0" tIns="0" rIns="0" bIns="0" rtlCol="0" anchor="ctr"/>
                    <a:lstStyle/>
                    <a:p>
                      <a:pPr algn="ctr">
                        <a:lnSpc>
                          <a:spcPts val="3840"/>
                        </a:lnSpc>
                      </a:pPr>
                      <a:r>
                        <a:rPr lang="en-US" sz="3600" b="1" spc="300" dirty="0">
                          <a:latin typeface="Calibri (MS)"/>
                          <a:ea typeface="Calibri (MS)"/>
                          <a:cs typeface="Calibri (MS)"/>
                          <a:sym typeface="Calibri (MS)"/>
                        </a:rPr>
                        <a:t>Introduction</a:t>
                      </a:r>
                    </a:p>
                  </p:txBody>
                </p:sp>
              </p:grpSp>
              <p:grpSp>
                <p:nvGrpSpPr>
                  <p:cNvPr id="15" name="Group 15"/>
                  <p:cNvGrpSpPr/>
                  <p:nvPr/>
                </p:nvGrpSpPr>
                <p:grpSpPr>
                  <a:xfrm>
                    <a:off x="1600168" y="2095468"/>
                    <a:ext cx="1219200" cy="990600"/>
                    <a:chOff x="0" y="0"/>
                    <a:chExt cx="1625600" cy="1320800"/>
                  </a:xfrm>
                </p:grpSpPr>
                <p:sp>
                  <p:nvSpPr>
                    <p:cNvPr id="16" name="Freeform 16"/>
                    <p:cNvSpPr/>
                    <p:nvPr/>
                  </p:nvSpPr>
                  <p:spPr>
                    <a:xfrm>
                      <a:off x="0" y="0"/>
                      <a:ext cx="1625600" cy="1320800"/>
                    </a:xfrm>
                    <a:custGeom>
                      <a:avLst/>
                      <a:gdLst/>
                      <a:ahLst/>
                      <a:cxnLst/>
                      <a:rect l="l" t="t" r="r" b="b"/>
                      <a:pathLst>
                        <a:path w="1625600" h="1320800">
                          <a:moveTo>
                            <a:pt x="1625600" y="660400"/>
                          </a:moveTo>
                          <a:cubicBezTo>
                            <a:pt x="1625600" y="295656"/>
                            <a:pt x="1261745" y="0"/>
                            <a:pt x="812800" y="0"/>
                          </a:cubicBezTo>
                          <a:cubicBezTo>
                            <a:pt x="541909" y="0"/>
                            <a:pt x="270891" y="0"/>
                            <a:pt x="0" y="0"/>
                          </a:cubicBezTo>
                          <a:cubicBezTo>
                            <a:pt x="0" y="220091"/>
                            <a:pt x="0" y="440309"/>
                            <a:pt x="0" y="660400"/>
                          </a:cubicBezTo>
                          <a:cubicBezTo>
                            <a:pt x="0" y="1025144"/>
                            <a:pt x="363855" y="1320800"/>
                            <a:pt x="812800" y="1320800"/>
                          </a:cubicBezTo>
                          <a:cubicBezTo>
                            <a:pt x="1261745" y="1320800"/>
                            <a:pt x="1625600" y="1025144"/>
                            <a:pt x="1625600" y="660400"/>
                          </a:cubicBezTo>
                          <a:close/>
                        </a:path>
                      </a:pathLst>
                    </a:custGeom>
                    <a:solidFill>
                      <a:srgbClr val="FFFFFF"/>
                    </a:solidFill>
                  </p:spPr>
                </p:sp>
              </p:grpSp>
              <p:sp>
                <p:nvSpPr>
                  <p:cNvPr id="17" name="Freeform 17"/>
                  <p:cNvSpPr/>
                  <p:nvPr/>
                </p:nvSpPr>
                <p:spPr>
                  <a:xfrm>
                    <a:off x="1587500" y="2082800"/>
                    <a:ext cx="1244631" cy="1015936"/>
                  </a:xfrm>
                  <a:custGeom>
                    <a:avLst/>
                    <a:gdLst/>
                    <a:ahLst/>
                    <a:cxnLst/>
                    <a:rect l="l" t="t" r="r" b="b"/>
                    <a:pathLst>
                      <a:path w="1244631" h="1015936">
                        <a:moveTo>
                          <a:pt x="0" y="0"/>
                        </a:moveTo>
                        <a:lnTo>
                          <a:pt x="1244631" y="0"/>
                        </a:lnTo>
                        <a:lnTo>
                          <a:pt x="1244631" y="1015936"/>
                        </a:lnTo>
                        <a:lnTo>
                          <a:pt x="0" y="1015936"/>
                        </a:lnTo>
                        <a:lnTo>
                          <a:pt x="0" y="0"/>
                        </a:lnTo>
                        <a:close/>
                      </a:path>
                    </a:pathLst>
                  </a:custGeom>
                  <a:blipFill>
                    <a:blip r:embed="rId35">
                      <a:extLst>
                        <a:ext uri="{96DAC541-7B7A-43D3-8B79-37D633B846F1}">
                          <asvg:svgBlip xmlns="" xmlns:asvg="http://schemas.microsoft.com/office/drawing/2016/SVG/main" r:embed="rId10"/>
                        </a:ext>
                      </a:extLst>
                    </a:blip>
                    <a:stretch>
                      <a:fillRect/>
                    </a:stretch>
                  </a:blipFill>
                </p:spPr>
              </p:sp>
              <p:grpSp>
                <p:nvGrpSpPr>
                  <p:cNvPr id="18" name="Group 18"/>
                  <p:cNvGrpSpPr/>
                  <p:nvPr/>
                </p:nvGrpSpPr>
                <p:grpSpPr>
                  <a:xfrm>
                    <a:off x="1477167" y="1947686"/>
                    <a:ext cx="1354933" cy="1151114"/>
                    <a:chOff x="-147111" y="-123003"/>
                    <a:chExt cx="1806578" cy="1534820"/>
                  </a:xfrm>
                </p:grpSpPr>
                <p:sp>
                  <p:nvSpPr>
                    <p:cNvPr id="19" name="Freeform 19"/>
                    <p:cNvSpPr/>
                    <p:nvPr/>
                  </p:nvSpPr>
                  <p:spPr>
                    <a:xfrm>
                      <a:off x="-147111" y="-123003"/>
                      <a:ext cx="1659467" cy="1411817"/>
                    </a:xfrm>
                    <a:custGeom>
                      <a:avLst/>
                      <a:gdLst/>
                      <a:ahLst/>
                      <a:cxnLst/>
                      <a:rect l="l" t="t" r="r" b="b"/>
                      <a:pathLst>
                        <a:path w="1659467" h="1411817">
                          <a:moveTo>
                            <a:pt x="0" y="0"/>
                          </a:moveTo>
                          <a:lnTo>
                            <a:pt x="1659467" y="0"/>
                          </a:lnTo>
                          <a:lnTo>
                            <a:pt x="1659467" y="1411817"/>
                          </a:lnTo>
                          <a:lnTo>
                            <a:pt x="0" y="1411817"/>
                          </a:lnTo>
                          <a:close/>
                        </a:path>
                      </a:pathLst>
                    </a:custGeom>
                    <a:solidFill>
                      <a:srgbClr val="000000">
                        <a:alpha val="0"/>
                      </a:srgbClr>
                    </a:solidFill>
                  </p:spPr>
                </p:sp>
                <p:sp>
                  <p:nvSpPr>
                    <p:cNvPr id="20" name="TextBox 20"/>
                    <p:cNvSpPr txBox="1"/>
                    <p:nvPr/>
                  </p:nvSpPr>
                  <p:spPr>
                    <a:xfrm>
                      <a:off x="0" y="-57150"/>
                      <a:ext cx="1659467" cy="1468967"/>
                    </a:xfrm>
                    <a:prstGeom prst="rect">
                      <a:avLst/>
                    </a:prstGeom>
                  </p:spPr>
                  <p:txBody>
                    <a:bodyPr lIns="0" tIns="0" rIns="0" bIns="0" rtlCol="0" anchor="ctr"/>
                    <a:lstStyle/>
                    <a:p>
                      <a:pPr algn="ctr">
                        <a:lnSpc>
                          <a:spcPts val="3840"/>
                        </a:lnSpc>
                      </a:pPr>
                      <a:r>
                        <a:rPr lang="en-US" sz="3200">
                          <a:solidFill>
                            <a:srgbClr val="000000"/>
                          </a:solidFill>
                          <a:latin typeface="Calibri (MS)"/>
                          <a:ea typeface="Calibri (MS)"/>
                          <a:cs typeface="Calibri (MS)"/>
                          <a:sym typeface="Calibri (MS)"/>
                        </a:rPr>
                        <a:t>1</a:t>
                      </a:r>
                    </a:p>
                  </p:txBody>
                </p:sp>
              </p:grpSp>
              <p:grpSp>
                <p:nvGrpSpPr>
                  <p:cNvPr id="21" name="Group 21"/>
                  <p:cNvGrpSpPr/>
                  <p:nvPr/>
                </p:nvGrpSpPr>
                <p:grpSpPr>
                  <a:xfrm>
                    <a:off x="8257277" y="7998405"/>
                    <a:ext cx="7770781" cy="990505"/>
                    <a:chOff x="0" y="0"/>
                    <a:chExt cx="10361041" cy="1320673"/>
                  </a:xfrm>
                </p:grpSpPr>
                <p:sp>
                  <p:nvSpPr>
                    <p:cNvPr id="22" name="Freeform 22"/>
                    <p:cNvSpPr/>
                    <p:nvPr/>
                  </p:nvSpPr>
                  <p:spPr>
                    <a:xfrm>
                      <a:off x="0" y="0"/>
                      <a:ext cx="10361040" cy="1320673"/>
                    </a:xfrm>
                    <a:custGeom>
                      <a:avLst/>
                      <a:gdLst/>
                      <a:ahLst/>
                      <a:cxnLst/>
                      <a:rect l="l" t="t" r="r" b="b"/>
                      <a:pathLst>
                        <a:path w="10361040" h="1320673">
                          <a:moveTo>
                            <a:pt x="0" y="220091"/>
                          </a:moveTo>
                          <a:cubicBezTo>
                            <a:pt x="0" y="98552"/>
                            <a:pt x="100711" y="0"/>
                            <a:pt x="225044" y="0"/>
                          </a:cubicBezTo>
                          <a:lnTo>
                            <a:pt x="10135997" y="0"/>
                          </a:lnTo>
                          <a:cubicBezTo>
                            <a:pt x="10260330" y="0"/>
                            <a:pt x="10361040" y="98552"/>
                            <a:pt x="10361040" y="220091"/>
                          </a:cubicBezTo>
                          <a:lnTo>
                            <a:pt x="10361040" y="1100582"/>
                          </a:lnTo>
                          <a:cubicBezTo>
                            <a:pt x="10361040" y="1222121"/>
                            <a:pt x="10260330" y="1320673"/>
                            <a:pt x="10135997" y="1320673"/>
                          </a:cubicBezTo>
                          <a:lnTo>
                            <a:pt x="225044" y="1320673"/>
                          </a:lnTo>
                          <a:cubicBezTo>
                            <a:pt x="100838" y="1320673"/>
                            <a:pt x="0" y="1222121"/>
                            <a:pt x="0" y="1100582"/>
                          </a:cubicBezTo>
                          <a:close/>
                        </a:path>
                      </a:pathLst>
                    </a:custGeom>
                    <a:solidFill>
                      <a:srgbClr val="4BACC6"/>
                    </a:solidFill>
                  </p:spPr>
                </p:sp>
              </p:grpSp>
              <p:sp>
                <p:nvSpPr>
                  <p:cNvPr id="23" name="Freeform 23"/>
                  <p:cNvSpPr/>
                  <p:nvPr/>
                </p:nvSpPr>
                <p:spPr>
                  <a:xfrm>
                    <a:off x="8244609" y="7985642"/>
                    <a:ext cx="7796118" cy="1016031"/>
                  </a:xfrm>
                  <a:custGeom>
                    <a:avLst/>
                    <a:gdLst/>
                    <a:ahLst/>
                    <a:cxnLst/>
                    <a:rect l="l" t="t" r="r" b="b"/>
                    <a:pathLst>
                      <a:path w="7796118" h="1016031">
                        <a:moveTo>
                          <a:pt x="0" y="0"/>
                        </a:moveTo>
                        <a:lnTo>
                          <a:pt x="7796118" y="0"/>
                        </a:lnTo>
                        <a:lnTo>
                          <a:pt x="7796118" y="1016031"/>
                        </a:lnTo>
                        <a:lnTo>
                          <a:pt x="0" y="1016031"/>
                        </a:lnTo>
                        <a:lnTo>
                          <a:pt x="0" y="0"/>
                        </a:lnTo>
                        <a:close/>
                      </a:path>
                    </a:pathLst>
                  </a:custGeom>
                  <a:blipFill>
                    <a:blip r:embed="rId36">
                      <a:extLst>
                        <a:ext uri="{96DAC541-7B7A-43D3-8B79-37D633B846F1}">
                          <asvg:svgBlip xmlns="" xmlns:asvg="http://schemas.microsoft.com/office/drawing/2016/SVG/main" r:embed="rId12"/>
                        </a:ext>
                      </a:extLst>
                    </a:blip>
                    <a:stretch>
                      <a:fillRect/>
                    </a:stretch>
                  </a:blipFill>
                </p:spPr>
              </p:sp>
              <p:sp>
                <p:nvSpPr>
                  <p:cNvPr id="27" name="Freeform 27"/>
                  <p:cNvSpPr/>
                  <p:nvPr/>
                </p:nvSpPr>
                <p:spPr>
                  <a:xfrm>
                    <a:off x="2232746" y="7993579"/>
                    <a:ext cx="7477125" cy="1000125"/>
                  </a:xfrm>
                  <a:custGeom>
                    <a:avLst/>
                    <a:gdLst/>
                    <a:ahLst/>
                    <a:cxnLst/>
                    <a:rect l="l" t="t" r="r" b="b"/>
                    <a:pathLst>
                      <a:path w="7477125" h="1000125">
                        <a:moveTo>
                          <a:pt x="0" y="0"/>
                        </a:moveTo>
                        <a:lnTo>
                          <a:pt x="7477125" y="0"/>
                        </a:lnTo>
                        <a:lnTo>
                          <a:pt x="7477125" y="1000125"/>
                        </a:lnTo>
                        <a:lnTo>
                          <a:pt x="0" y="1000125"/>
                        </a:lnTo>
                        <a:lnTo>
                          <a:pt x="0" y="0"/>
                        </a:lnTo>
                        <a:close/>
                      </a:path>
                    </a:pathLst>
                  </a:custGeom>
                  <a:blipFill>
                    <a:blip r:embed="rId37">
                      <a:extLst>
                        <a:ext uri="{96DAC541-7B7A-43D3-8B79-37D633B846F1}">
                          <asvg:svgBlip xmlns="" xmlns:asvg="http://schemas.microsoft.com/office/drawing/2016/SVG/main" r:embed="rId14"/>
                        </a:ext>
                      </a:extLst>
                    </a:blip>
                    <a:stretch>
                      <a:fillRect t="-476" b="-476"/>
                    </a:stretch>
                  </a:blipFill>
                </p:spPr>
              </p:sp>
              <p:grpSp>
                <p:nvGrpSpPr>
                  <p:cNvPr id="28" name="Group 28"/>
                  <p:cNvGrpSpPr/>
                  <p:nvPr/>
                </p:nvGrpSpPr>
                <p:grpSpPr>
                  <a:xfrm>
                    <a:off x="2232746" y="7950716"/>
                    <a:ext cx="7477125" cy="1042988"/>
                    <a:chOff x="0" y="0"/>
                    <a:chExt cx="9969500" cy="1390650"/>
                  </a:xfrm>
                  <a:scene3d>
                    <a:camera prst="orthographicFront"/>
                    <a:lightRig rig="harsh" dir="t"/>
                  </a:scene3d>
                </p:grpSpPr>
                <p:sp>
                  <p:nvSpPr>
                    <p:cNvPr id="29" name="Freeform 29"/>
                    <p:cNvSpPr/>
                    <p:nvPr/>
                  </p:nvSpPr>
                  <p:spPr>
                    <a:xfrm>
                      <a:off x="0" y="0"/>
                      <a:ext cx="9969500" cy="1390650"/>
                    </a:xfrm>
                    <a:custGeom>
                      <a:avLst/>
                      <a:gdLst/>
                      <a:ahLst/>
                      <a:cxnLst/>
                      <a:rect l="l" t="t" r="r" b="b"/>
                      <a:pathLst>
                        <a:path w="9969500" h="1390650">
                          <a:moveTo>
                            <a:pt x="0" y="0"/>
                          </a:moveTo>
                          <a:lnTo>
                            <a:pt x="9969500" y="0"/>
                          </a:lnTo>
                          <a:lnTo>
                            <a:pt x="9969500" y="1390650"/>
                          </a:lnTo>
                          <a:lnTo>
                            <a:pt x="0" y="1390650"/>
                          </a:lnTo>
                          <a:close/>
                        </a:path>
                      </a:pathLst>
                    </a:custGeom>
                    <a:solidFill>
                      <a:srgbClr val="000000">
                        <a:alpha val="0"/>
                      </a:srgbClr>
                    </a:solidFill>
                    <a:sp3d extrusionH="63500">
                      <a:bevelT w="254000" h="254000" prst="coolSlant"/>
                      <a:extrusionClr>
                        <a:schemeClr val="accent5">
                          <a:lumMod val="20000"/>
                          <a:lumOff val="80000"/>
                        </a:schemeClr>
                      </a:extrusionClr>
                      <a:contourClr>
                        <a:schemeClr val="bg1"/>
                      </a:contourClr>
                    </a:sp3d>
                  </p:spPr>
                </p:sp>
                <p:sp>
                  <p:nvSpPr>
                    <p:cNvPr id="30" name="TextBox 30"/>
                    <p:cNvSpPr txBox="1"/>
                    <p:nvPr/>
                  </p:nvSpPr>
                  <p:spPr>
                    <a:xfrm>
                      <a:off x="0" y="-57150"/>
                      <a:ext cx="9969500" cy="1447800"/>
                    </a:xfrm>
                    <a:prstGeom prst="rect">
                      <a:avLst/>
                    </a:prstGeom>
                    <a:sp3d extrusionH="63500">
                      <a:bevelT w="254000" h="254000" prst="coolSlant"/>
                      <a:extrusionClr>
                        <a:schemeClr val="accent5">
                          <a:lumMod val="20000"/>
                          <a:lumOff val="80000"/>
                        </a:schemeClr>
                      </a:extrusionClr>
                      <a:contourClr>
                        <a:schemeClr val="bg1"/>
                      </a:contourClr>
                    </a:sp3d>
                  </p:spPr>
                  <p:txBody>
                    <a:bodyPr lIns="0" tIns="0" rIns="0" bIns="0" rtlCol="0" anchor="ctr"/>
                    <a:lstStyle/>
                    <a:p>
                      <a:pPr algn="ctr">
                        <a:lnSpc>
                          <a:spcPts val="3840"/>
                        </a:lnSpc>
                      </a:pPr>
                      <a:r>
                        <a:rPr lang="en-US" sz="3600" b="1" spc="300" dirty="0">
                          <a:latin typeface="Calibri (MS)"/>
                          <a:ea typeface="Calibri (MS)"/>
                          <a:cs typeface="Calibri (MS)"/>
                          <a:sym typeface="Calibri (MS)"/>
                        </a:rPr>
                        <a:t>Control</a:t>
                      </a:r>
                    </a:p>
                  </p:txBody>
                </p:sp>
              </p:grpSp>
              <p:grpSp>
                <p:nvGrpSpPr>
                  <p:cNvPr id="31" name="Group 31"/>
                  <p:cNvGrpSpPr/>
                  <p:nvPr/>
                </p:nvGrpSpPr>
                <p:grpSpPr>
                  <a:xfrm>
                    <a:off x="1627877" y="7998310"/>
                    <a:ext cx="1219200" cy="990600"/>
                    <a:chOff x="0" y="0"/>
                    <a:chExt cx="1625600" cy="1320800"/>
                  </a:xfrm>
                </p:grpSpPr>
                <p:sp>
                  <p:nvSpPr>
                    <p:cNvPr id="32" name="Freeform 32"/>
                    <p:cNvSpPr/>
                    <p:nvPr/>
                  </p:nvSpPr>
                  <p:spPr>
                    <a:xfrm>
                      <a:off x="0" y="0"/>
                      <a:ext cx="1625600" cy="1320800"/>
                    </a:xfrm>
                    <a:custGeom>
                      <a:avLst/>
                      <a:gdLst/>
                      <a:ahLst/>
                      <a:cxnLst/>
                      <a:rect l="l" t="t" r="r" b="b"/>
                      <a:pathLst>
                        <a:path w="1625600" h="1320800">
                          <a:moveTo>
                            <a:pt x="1625600" y="660400"/>
                          </a:moveTo>
                          <a:cubicBezTo>
                            <a:pt x="1625600" y="295656"/>
                            <a:pt x="1261745" y="0"/>
                            <a:pt x="812800" y="0"/>
                          </a:cubicBezTo>
                          <a:cubicBezTo>
                            <a:pt x="541909" y="0"/>
                            <a:pt x="270891" y="0"/>
                            <a:pt x="0" y="0"/>
                          </a:cubicBezTo>
                          <a:cubicBezTo>
                            <a:pt x="0" y="220091"/>
                            <a:pt x="0" y="440309"/>
                            <a:pt x="0" y="660400"/>
                          </a:cubicBezTo>
                          <a:cubicBezTo>
                            <a:pt x="0" y="1025144"/>
                            <a:pt x="363855" y="1320800"/>
                            <a:pt x="812800" y="1320800"/>
                          </a:cubicBezTo>
                          <a:cubicBezTo>
                            <a:pt x="1261745" y="1320800"/>
                            <a:pt x="1625600" y="1025144"/>
                            <a:pt x="1625600" y="660400"/>
                          </a:cubicBezTo>
                          <a:close/>
                        </a:path>
                      </a:pathLst>
                    </a:custGeom>
                    <a:solidFill>
                      <a:srgbClr val="FFFFFF"/>
                    </a:solidFill>
                  </p:spPr>
                </p:sp>
              </p:grpSp>
              <p:sp>
                <p:nvSpPr>
                  <p:cNvPr id="33" name="Freeform 33"/>
                  <p:cNvSpPr/>
                  <p:nvPr/>
                </p:nvSpPr>
                <p:spPr>
                  <a:xfrm>
                    <a:off x="1615209" y="7985642"/>
                    <a:ext cx="1244631" cy="1015936"/>
                  </a:xfrm>
                  <a:custGeom>
                    <a:avLst/>
                    <a:gdLst/>
                    <a:ahLst/>
                    <a:cxnLst/>
                    <a:rect l="l" t="t" r="r" b="b"/>
                    <a:pathLst>
                      <a:path w="1244631" h="1015936">
                        <a:moveTo>
                          <a:pt x="0" y="0"/>
                        </a:moveTo>
                        <a:lnTo>
                          <a:pt x="1244631" y="0"/>
                        </a:lnTo>
                        <a:lnTo>
                          <a:pt x="1244631" y="1015936"/>
                        </a:lnTo>
                        <a:lnTo>
                          <a:pt x="0" y="1015936"/>
                        </a:lnTo>
                        <a:lnTo>
                          <a:pt x="0" y="0"/>
                        </a:lnTo>
                        <a:close/>
                      </a:path>
                    </a:pathLst>
                  </a:custGeom>
                  <a:blipFill>
                    <a:blip r:embed="rId35">
                      <a:extLst>
                        <a:ext uri="{96DAC541-7B7A-43D3-8B79-37D633B846F1}">
                          <asvg:svgBlip xmlns="" xmlns:asvg="http://schemas.microsoft.com/office/drawing/2016/SVG/main" r:embed="rId10"/>
                        </a:ext>
                      </a:extLst>
                    </a:blip>
                    <a:stretch>
                      <a:fillRect/>
                    </a:stretch>
                  </a:blipFill>
                </p:spPr>
              </p:sp>
              <p:grpSp>
                <p:nvGrpSpPr>
                  <p:cNvPr id="34" name="Group 34"/>
                  <p:cNvGrpSpPr/>
                  <p:nvPr/>
                </p:nvGrpSpPr>
                <p:grpSpPr>
                  <a:xfrm>
                    <a:off x="1615209" y="7942780"/>
                    <a:ext cx="1244600" cy="1058862"/>
                    <a:chOff x="0" y="0"/>
                    <a:chExt cx="1659467" cy="1411817"/>
                  </a:xfrm>
                </p:grpSpPr>
                <p:sp>
                  <p:nvSpPr>
                    <p:cNvPr id="35" name="Freeform 35"/>
                    <p:cNvSpPr/>
                    <p:nvPr/>
                  </p:nvSpPr>
                  <p:spPr>
                    <a:xfrm>
                      <a:off x="0" y="0"/>
                      <a:ext cx="1659467" cy="1411817"/>
                    </a:xfrm>
                    <a:custGeom>
                      <a:avLst/>
                      <a:gdLst/>
                      <a:ahLst/>
                      <a:cxnLst/>
                      <a:rect l="l" t="t" r="r" b="b"/>
                      <a:pathLst>
                        <a:path w="1659467" h="1411817">
                          <a:moveTo>
                            <a:pt x="0" y="0"/>
                          </a:moveTo>
                          <a:lnTo>
                            <a:pt x="1659467" y="0"/>
                          </a:lnTo>
                          <a:lnTo>
                            <a:pt x="1659467" y="1411817"/>
                          </a:lnTo>
                          <a:lnTo>
                            <a:pt x="0" y="1411817"/>
                          </a:lnTo>
                          <a:close/>
                        </a:path>
                      </a:pathLst>
                    </a:custGeom>
                    <a:solidFill>
                      <a:srgbClr val="000000">
                        <a:alpha val="0"/>
                      </a:srgbClr>
                    </a:solidFill>
                  </p:spPr>
                </p:sp>
                <p:sp>
                  <p:nvSpPr>
                    <p:cNvPr id="36" name="TextBox 36"/>
                    <p:cNvSpPr txBox="1"/>
                    <p:nvPr/>
                  </p:nvSpPr>
                  <p:spPr>
                    <a:xfrm>
                      <a:off x="0" y="-57150"/>
                      <a:ext cx="1659467" cy="1468967"/>
                    </a:xfrm>
                    <a:prstGeom prst="rect">
                      <a:avLst/>
                    </a:prstGeom>
                  </p:spPr>
                  <p:txBody>
                    <a:bodyPr lIns="0" tIns="0" rIns="0" bIns="0" rtlCol="0" anchor="ctr"/>
                    <a:lstStyle/>
                    <a:p>
                      <a:pPr algn="ctr">
                        <a:lnSpc>
                          <a:spcPts val="3840"/>
                        </a:lnSpc>
                      </a:pPr>
                      <a:r>
                        <a:rPr lang="en-US" sz="3200">
                          <a:solidFill>
                            <a:srgbClr val="000000"/>
                          </a:solidFill>
                          <a:latin typeface="Calibri (MS)"/>
                          <a:ea typeface="Calibri (MS)"/>
                          <a:cs typeface="Calibri (MS)"/>
                          <a:sym typeface="Calibri (MS)"/>
                        </a:rPr>
                        <a:t>7</a:t>
                      </a:r>
                    </a:p>
                  </p:txBody>
                </p:sp>
              </p:grpSp>
              <p:grpSp>
                <p:nvGrpSpPr>
                  <p:cNvPr id="37" name="Group 37"/>
                  <p:cNvGrpSpPr/>
                  <p:nvPr/>
                </p:nvGrpSpPr>
                <p:grpSpPr>
                  <a:xfrm>
                    <a:off x="6276077" y="3046375"/>
                    <a:ext cx="9751886" cy="990505"/>
                    <a:chOff x="0" y="0"/>
                    <a:chExt cx="13002514" cy="1320673"/>
                  </a:xfrm>
                </p:grpSpPr>
                <p:sp>
                  <p:nvSpPr>
                    <p:cNvPr id="38" name="Freeform 38"/>
                    <p:cNvSpPr/>
                    <p:nvPr/>
                  </p:nvSpPr>
                  <p:spPr>
                    <a:xfrm>
                      <a:off x="0" y="0"/>
                      <a:ext cx="13002514" cy="1320673"/>
                    </a:xfrm>
                    <a:custGeom>
                      <a:avLst/>
                      <a:gdLst/>
                      <a:ahLst/>
                      <a:cxnLst/>
                      <a:rect l="l" t="t" r="r" b="b"/>
                      <a:pathLst>
                        <a:path w="13002514" h="1320673">
                          <a:moveTo>
                            <a:pt x="0" y="220091"/>
                          </a:moveTo>
                          <a:cubicBezTo>
                            <a:pt x="0" y="98552"/>
                            <a:pt x="100838" y="0"/>
                            <a:pt x="225171" y="0"/>
                          </a:cubicBezTo>
                          <a:lnTo>
                            <a:pt x="12777343" y="0"/>
                          </a:lnTo>
                          <a:cubicBezTo>
                            <a:pt x="12901676" y="0"/>
                            <a:pt x="13002514" y="98552"/>
                            <a:pt x="13002514" y="220091"/>
                          </a:cubicBezTo>
                          <a:lnTo>
                            <a:pt x="13002514" y="1100582"/>
                          </a:lnTo>
                          <a:cubicBezTo>
                            <a:pt x="13002514" y="1222121"/>
                            <a:pt x="12901676" y="1320673"/>
                            <a:pt x="12777343" y="1320673"/>
                          </a:cubicBezTo>
                          <a:lnTo>
                            <a:pt x="225171" y="1320673"/>
                          </a:lnTo>
                          <a:cubicBezTo>
                            <a:pt x="100838" y="1320673"/>
                            <a:pt x="0" y="1222121"/>
                            <a:pt x="0" y="1100582"/>
                          </a:cubicBezTo>
                          <a:close/>
                        </a:path>
                      </a:pathLst>
                    </a:custGeom>
                    <a:solidFill>
                      <a:srgbClr val="4BACC6"/>
                    </a:solidFill>
                  </p:spPr>
                </p:sp>
              </p:grpSp>
              <p:sp>
                <p:nvSpPr>
                  <p:cNvPr id="39" name="Freeform 39"/>
                  <p:cNvSpPr/>
                  <p:nvPr/>
                </p:nvSpPr>
                <p:spPr>
                  <a:xfrm>
                    <a:off x="6263409" y="3033612"/>
                    <a:ext cx="9777222" cy="1016031"/>
                  </a:xfrm>
                  <a:custGeom>
                    <a:avLst/>
                    <a:gdLst/>
                    <a:ahLst/>
                    <a:cxnLst/>
                    <a:rect l="l" t="t" r="r" b="b"/>
                    <a:pathLst>
                      <a:path w="9777222" h="1016031">
                        <a:moveTo>
                          <a:pt x="0" y="0"/>
                        </a:moveTo>
                        <a:lnTo>
                          <a:pt x="9777222" y="0"/>
                        </a:lnTo>
                        <a:lnTo>
                          <a:pt x="9777222" y="1016031"/>
                        </a:lnTo>
                        <a:lnTo>
                          <a:pt x="0" y="1016031"/>
                        </a:lnTo>
                        <a:lnTo>
                          <a:pt x="0" y="0"/>
                        </a:lnTo>
                        <a:close/>
                      </a:path>
                    </a:pathLst>
                  </a:custGeom>
                  <a:blipFill>
                    <a:blip r:embed="rId38">
                      <a:extLst>
                        <a:ext uri="{96DAC541-7B7A-43D3-8B79-37D633B846F1}">
                          <asvg:svgBlip xmlns="" xmlns:asvg="http://schemas.microsoft.com/office/drawing/2016/SVG/main" r:embed="rId16"/>
                        </a:ext>
                      </a:extLst>
                    </a:blip>
                    <a:stretch>
                      <a:fillRect/>
                    </a:stretch>
                  </a:blipFill>
                </p:spPr>
              </p:sp>
              <p:sp>
                <p:nvSpPr>
                  <p:cNvPr id="43" name="Freeform 43"/>
                  <p:cNvSpPr/>
                  <p:nvPr/>
                </p:nvSpPr>
                <p:spPr>
                  <a:xfrm>
                    <a:off x="2232746" y="3041550"/>
                    <a:ext cx="4581526" cy="1000125"/>
                  </a:xfrm>
                  <a:custGeom>
                    <a:avLst/>
                    <a:gdLst/>
                    <a:ahLst/>
                    <a:cxnLst/>
                    <a:rect l="l" t="t" r="r" b="b"/>
                    <a:pathLst>
                      <a:path w="4581526" h="1000125">
                        <a:moveTo>
                          <a:pt x="0" y="0"/>
                        </a:moveTo>
                        <a:lnTo>
                          <a:pt x="4581526" y="0"/>
                        </a:lnTo>
                        <a:lnTo>
                          <a:pt x="4581526" y="1000125"/>
                        </a:lnTo>
                        <a:lnTo>
                          <a:pt x="0" y="1000125"/>
                        </a:lnTo>
                        <a:lnTo>
                          <a:pt x="0" y="0"/>
                        </a:lnTo>
                        <a:close/>
                      </a:path>
                    </a:pathLst>
                  </a:custGeom>
                  <a:blipFill>
                    <a:blip r:embed="rId39">
                      <a:extLst>
                        <a:ext uri="{96DAC541-7B7A-43D3-8B79-37D633B846F1}">
                          <asvg:svgBlip xmlns="" xmlns:asvg="http://schemas.microsoft.com/office/drawing/2016/SVG/main" r:embed="rId18"/>
                        </a:ext>
                      </a:extLst>
                    </a:blip>
                    <a:stretch>
                      <a:fillRect t="-371" b="-371"/>
                    </a:stretch>
                  </a:blipFill>
                </p:spPr>
              </p:sp>
              <p:grpSp>
                <p:nvGrpSpPr>
                  <p:cNvPr id="44" name="Group 44"/>
                  <p:cNvGrpSpPr/>
                  <p:nvPr/>
                </p:nvGrpSpPr>
                <p:grpSpPr>
                  <a:xfrm>
                    <a:off x="2232746" y="2955903"/>
                    <a:ext cx="4743274" cy="1085851"/>
                    <a:chOff x="0" y="-57047"/>
                    <a:chExt cx="6324365" cy="1447801"/>
                  </a:xfrm>
                  <a:scene3d>
                    <a:camera prst="orthographicFront"/>
                    <a:lightRig rig="harsh" dir="t"/>
                  </a:scene3d>
                </p:grpSpPr>
                <p:sp>
                  <p:nvSpPr>
                    <p:cNvPr id="45" name="Freeform 45"/>
                    <p:cNvSpPr/>
                    <p:nvPr/>
                  </p:nvSpPr>
                  <p:spPr>
                    <a:xfrm>
                      <a:off x="0" y="0"/>
                      <a:ext cx="6108701" cy="1390650"/>
                    </a:xfrm>
                    <a:custGeom>
                      <a:avLst/>
                      <a:gdLst/>
                      <a:ahLst/>
                      <a:cxnLst/>
                      <a:rect l="l" t="t" r="r" b="b"/>
                      <a:pathLst>
                        <a:path w="6108701" h="1390650">
                          <a:moveTo>
                            <a:pt x="0" y="0"/>
                          </a:moveTo>
                          <a:lnTo>
                            <a:pt x="6108701" y="0"/>
                          </a:lnTo>
                          <a:lnTo>
                            <a:pt x="6108701" y="1390650"/>
                          </a:lnTo>
                          <a:lnTo>
                            <a:pt x="0" y="1390650"/>
                          </a:lnTo>
                          <a:close/>
                        </a:path>
                      </a:pathLst>
                    </a:custGeom>
                    <a:solidFill>
                      <a:srgbClr val="000000">
                        <a:alpha val="0"/>
                      </a:srgbClr>
                    </a:solidFill>
                    <a:sp3d extrusionH="63500">
                      <a:bevelT w="254000" h="254000" prst="coolSlant"/>
                      <a:extrusionClr>
                        <a:schemeClr val="accent5">
                          <a:lumMod val="20000"/>
                          <a:lumOff val="80000"/>
                        </a:schemeClr>
                      </a:extrusionClr>
                      <a:contourClr>
                        <a:schemeClr val="bg1"/>
                      </a:contourClr>
                    </a:sp3d>
                  </p:spPr>
                </p:sp>
                <p:sp>
                  <p:nvSpPr>
                    <p:cNvPr id="46" name="TextBox 46"/>
                    <p:cNvSpPr txBox="1"/>
                    <p:nvPr/>
                  </p:nvSpPr>
                  <p:spPr>
                    <a:xfrm>
                      <a:off x="215664" y="-57047"/>
                      <a:ext cx="6108701" cy="1447801"/>
                    </a:xfrm>
                    <a:prstGeom prst="rect">
                      <a:avLst/>
                    </a:prstGeom>
                    <a:sp3d extrusionH="63500">
                      <a:bevelT w="254000" h="254000" prst="coolSlant"/>
                      <a:extrusionClr>
                        <a:schemeClr val="accent5">
                          <a:lumMod val="20000"/>
                          <a:lumOff val="80000"/>
                        </a:schemeClr>
                      </a:extrusionClr>
                      <a:contourClr>
                        <a:schemeClr val="bg1"/>
                      </a:contourClr>
                    </a:sp3d>
                  </p:spPr>
                  <p:txBody>
                    <a:bodyPr lIns="0" tIns="0" rIns="0" bIns="0" rtlCol="0" anchor="ctr"/>
                    <a:lstStyle/>
                    <a:p>
                      <a:pPr algn="ctr">
                        <a:lnSpc>
                          <a:spcPts val="3840"/>
                        </a:lnSpc>
                      </a:pPr>
                      <a:r>
                        <a:rPr lang="en-US" sz="3600" b="1" spc="300" dirty="0">
                          <a:latin typeface="Calibri (MS)"/>
                          <a:ea typeface="Calibri (MS)"/>
                          <a:cs typeface="Calibri (MS)"/>
                          <a:sym typeface="Calibri (MS)"/>
                        </a:rPr>
                        <a:t>Situation Analysis</a:t>
                      </a:r>
                    </a:p>
                  </p:txBody>
                </p:sp>
              </p:grpSp>
              <p:grpSp>
                <p:nvGrpSpPr>
                  <p:cNvPr id="47" name="Group 47"/>
                  <p:cNvGrpSpPr/>
                  <p:nvPr/>
                </p:nvGrpSpPr>
                <p:grpSpPr>
                  <a:xfrm>
                    <a:off x="1627877" y="3046280"/>
                    <a:ext cx="1219200" cy="990600"/>
                    <a:chOff x="0" y="0"/>
                    <a:chExt cx="1625600" cy="1320800"/>
                  </a:xfrm>
                </p:grpSpPr>
                <p:sp>
                  <p:nvSpPr>
                    <p:cNvPr id="48" name="Freeform 48"/>
                    <p:cNvSpPr/>
                    <p:nvPr/>
                  </p:nvSpPr>
                  <p:spPr>
                    <a:xfrm>
                      <a:off x="0" y="0"/>
                      <a:ext cx="1625600" cy="1320800"/>
                    </a:xfrm>
                    <a:custGeom>
                      <a:avLst/>
                      <a:gdLst/>
                      <a:ahLst/>
                      <a:cxnLst/>
                      <a:rect l="l" t="t" r="r" b="b"/>
                      <a:pathLst>
                        <a:path w="1625600" h="1320800">
                          <a:moveTo>
                            <a:pt x="1625600" y="660400"/>
                          </a:moveTo>
                          <a:cubicBezTo>
                            <a:pt x="1625600" y="295656"/>
                            <a:pt x="1261745" y="0"/>
                            <a:pt x="812800" y="0"/>
                          </a:cubicBezTo>
                          <a:cubicBezTo>
                            <a:pt x="541909" y="0"/>
                            <a:pt x="270891" y="0"/>
                            <a:pt x="0" y="0"/>
                          </a:cubicBezTo>
                          <a:cubicBezTo>
                            <a:pt x="0" y="220091"/>
                            <a:pt x="0" y="440309"/>
                            <a:pt x="0" y="660400"/>
                          </a:cubicBezTo>
                          <a:cubicBezTo>
                            <a:pt x="0" y="1025144"/>
                            <a:pt x="363855" y="1320800"/>
                            <a:pt x="812800" y="1320800"/>
                          </a:cubicBezTo>
                          <a:cubicBezTo>
                            <a:pt x="1261745" y="1320800"/>
                            <a:pt x="1625600" y="1025144"/>
                            <a:pt x="1625600" y="660400"/>
                          </a:cubicBezTo>
                          <a:close/>
                        </a:path>
                      </a:pathLst>
                    </a:custGeom>
                    <a:solidFill>
                      <a:srgbClr val="FFFFFF"/>
                    </a:solidFill>
                  </p:spPr>
                </p:sp>
              </p:grpSp>
              <p:sp>
                <p:nvSpPr>
                  <p:cNvPr id="49" name="Freeform 49"/>
                  <p:cNvSpPr/>
                  <p:nvPr/>
                </p:nvSpPr>
                <p:spPr>
                  <a:xfrm>
                    <a:off x="1615209" y="3033612"/>
                    <a:ext cx="1244631" cy="1015936"/>
                  </a:xfrm>
                  <a:custGeom>
                    <a:avLst/>
                    <a:gdLst/>
                    <a:ahLst/>
                    <a:cxnLst/>
                    <a:rect l="l" t="t" r="r" b="b"/>
                    <a:pathLst>
                      <a:path w="1244631" h="1015936">
                        <a:moveTo>
                          <a:pt x="0" y="0"/>
                        </a:moveTo>
                        <a:lnTo>
                          <a:pt x="1244631" y="0"/>
                        </a:lnTo>
                        <a:lnTo>
                          <a:pt x="1244631" y="1015936"/>
                        </a:lnTo>
                        <a:lnTo>
                          <a:pt x="0" y="1015936"/>
                        </a:lnTo>
                        <a:lnTo>
                          <a:pt x="0" y="0"/>
                        </a:lnTo>
                        <a:close/>
                      </a:path>
                    </a:pathLst>
                  </a:custGeom>
                  <a:blipFill>
                    <a:blip r:embed="rId35">
                      <a:extLst>
                        <a:ext uri="{96DAC541-7B7A-43D3-8B79-37D633B846F1}">
                          <asvg:svgBlip xmlns="" xmlns:asvg="http://schemas.microsoft.com/office/drawing/2016/SVG/main" r:embed="rId10"/>
                        </a:ext>
                      </a:extLst>
                    </a:blip>
                    <a:stretch>
                      <a:fillRect/>
                    </a:stretch>
                  </a:blipFill>
                </p:spPr>
              </p:sp>
              <p:grpSp>
                <p:nvGrpSpPr>
                  <p:cNvPr id="50" name="Group 50"/>
                  <p:cNvGrpSpPr/>
                  <p:nvPr/>
                </p:nvGrpSpPr>
                <p:grpSpPr>
                  <a:xfrm>
                    <a:off x="1615209" y="2990750"/>
                    <a:ext cx="1244600" cy="1058862"/>
                    <a:chOff x="0" y="0"/>
                    <a:chExt cx="1659467" cy="1411817"/>
                  </a:xfrm>
                </p:grpSpPr>
                <p:sp>
                  <p:nvSpPr>
                    <p:cNvPr id="51" name="Freeform 51"/>
                    <p:cNvSpPr/>
                    <p:nvPr/>
                  </p:nvSpPr>
                  <p:spPr>
                    <a:xfrm>
                      <a:off x="0" y="0"/>
                      <a:ext cx="1659467" cy="1411817"/>
                    </a:xfrm>
                    <a:custGeom>
                      <a:avLst/>
                      <a:gdLst/>
                      <a:ahLst/>
                      <a:cxnLst/>
                      <a:rect l="l" t="t" r="r" b="b"/>
                      <a:pathLst>
                        <a:path w="1659467" h="1411817">
                          <a:moveTo>
                            <a:pt x="0" y="0"/>
                          </a:moveTo>
                          <a:lnTo>
                            <a:pt x="1659467" y="0"/>
                          </a:lnTo>
                          <a:lnTo>
                            <a:pt x="1659467" y="1411817"/>
                          </a:lnTo>
                          <a:lnTo>
                            <a:pt x="0" y="1411817"/>
                          </a:lnTo>
                          <a:close/>
                        </a:path>
                      </a:pathLst>
                    </a:custGeom>
                    <a:solidFill>
                      <a:srgbClr val="000000">
                        <a:alpha val="0"/>
                      </a:srgbClr>
                    </a:solidFill>
                  </p:spPr>
                </p:sp>
                <p:sp>
                  <p:nvSpPr>
                    <p:cNvPr id="52" name="TextBox 52"/>
                    <p:cNvSpPr txBox="1"/>
                    <p:nvPr/>
                  </p:nvSpPr>
                  <p:spPr>
                    <a:xfrm>
                      <a:off x="0" y="-57150"/>
                      <a:ext cx="1659467" cy="1468967"/>
                    </a:xfrm>
                    <a:prstGeom prst="rect">
                      <a:avLst/>
                    </a:prstGeom>
                  </p:spPr>
                  <p:txBody>
                    <a:bodyPr lIns="0" tIns="0" rIns="0" bIns="0" rtlCol="0" anchor="ctr"/>
                    <a:lstStyle/>
                    <a:p>
                      <a:pPr algn="ctr">
                        <a:lnSpc>
                          <a:spcPts val="3840"/>
                        </a:lnSpc>
                      </a:pPr>
                      <a:r>
                        <a:rPr lang="en-US" sz="3200">
                          <a:solidFill>
                            <a:srgbClr val="000000"/>
                          </a:solidFill>
                          <a:latin typeface="Calibri (MS)"/>
                          <a:ea typeface="Calibri (MS)"/>
                          <a:cs typeface="Calibri (MS)"/>
                          <a:sym typeface="Calibri (MS)"/>
                        </a:rPr>
                        <a:t>2</a:t>
                      </a:r>
                    </a:p>
                  </p:txBody>
                </p:sp>
              </p:grpSp>
              <p:grpSp>
                <p:nvGrpSpPr>
                  <p:cNvPr id="53" name="Group 53"/>
                  <p:cNvGrpSpPr/>
                  <p:nvPr/>
                </p:nvGrpSpPr>
                <p:grpSpPr>
                  <a:xfrm>
                    <a:off x="5209277" y="3991524"/>
                    <a:ext cx="10818781" cy="990505"/>
                    <a:chOff x="0" y="0"/>
                    <a:chExt cx="14425041" cy="1320673"/>
                  </a:xfrm>
                </p:grpSpPr>
                <p:sp>
                  <p:nvSpPr>
                    <p:cNvPr id="54" name="Freeform 54"/>
                    <p:cNvSpPr/>
                    <p:nvPr/>
                  </p:nvSpPr>
                  <p:spPr>
                    <a:xfrm>
                      <a:off x="0" y="0"/>
                      <a:ext cx="14425040" cy="1320673"/>
                    </a:xfrm>
                    <a:custGeom>
                      <a:avLst/>
                      <a:gdLst/>
                      <a:ahLst/>
                      <a:cxnLst/>
                      <a:rect l="l" t="t" r="r" b="b"/>
                      <a:pathLst>
                        <a:path w="14425040" h="1320673">
                          <a:moveTo>
                            <a:pt x="0" y="220091"/>
                          </a:moveTo>
                          <a:cubicBezTo>
                            <a:pt x="0" y="98552"/>
                            <a:pt x="100838" y="0"/>
                            <a:pt x="225298" y="0"/>
                          </a:cubicBezTo>
                          <a:lnTo>
                            <a:pt x="14199743" y="0"/>
                          </a:lnTo>
                          <a:cubicBezTo>
                            <a:pt x="14324203" y="0"/>
                            <a:pt x="14425040" y="98552"/>
                            <a:pt x="14425040" y="220091"/>
                          </a:cubicBezTo>
                          <a:lnTo>
                            <a:pt x="14425040" y="1100582"/>
                          </a:lnTo>
                          <a:cubicBezTo>
                            <a:pt x="14425040" y="1222121"/>
                            <a:pt x="14324203" y="1320673"/>
                            <a:pt x="14199743" y="1320673"/>
                          </a:cubicBezTo>
                          <a:lnTo>
                            <a:pt x="225298" y="1320673"/>
                          </a:lnTo>
                          <a:cubicBezTo>
                            <a:pt x="100838" y="1320673"/>
                            <a:pt x="0" y="1222121"/>
                            <a:pt x="0" y="1100582"/>
                          </a:cubicBezTo>
                          <a:close/>
                        </a:path>
                      </a:pathLst>
                    </a:custGeom>
                    <a:solidFill>
                      <a:srgbClr val="4BACC6"/>
                    </a:solidFill>
                  </p:spPr>
                </p:sp>
              </p:grpSp>
              <p:sp>
                <p:nvSpPr>
                  <p:cNvPr id="55" name="Freeform 55"/>
                  <p:cNvSpPr/>
                  <p:nvPr/>
                </p:nvSpPr>
                <p:spPr>
                  <a:xfrm>
                    <a:off x="5196609" y="3978761"/>
                    <a:ext cx="10844118" cy="1016031"/>
                  </a:xfrm>
                  <a:custGeom>
                    <a:avLst/>
                    <a:gdLst/>
                    <a:ahLst/>
                    <a:cxnLst/>
                    <a:rect l="l" t="t" r="r" b="b"/>
                    <a:pathLst>
                      <a:path w="10844118" h="1016031">
                        <a:moveTo>
                          <a:pt x="0" y="0"/>
                        </a:moveTo>
                        <a:lnTo>
                          <a:pt x="10844118" y="0"/>
                        </a:lnTo>
                        <a:lnTo>
                          <a:pt x="10844118" y="1016031"/>
                        </a:lnTo>
                        <a:lnTo>
                          <a:pt x="0" y="1016031"/>
                        </a:lnTo>
                        <a:lnTo>
                          <a:pt x="0" y="0"/>
                        </a:lnTo>
                        <a:close/>
                      </a:path>
                    </a:pathLst>
                  </a:custGeom>
                  <a:blipFill>
                    <a:blip r:embed="rId33">
                      <a:extLst>
                        <a:ext uri="{96DAC541-7B7A-43D3-8B79-37D633B846F1}">
                          <asvg:svgBlip xmlns="" xmlns:asvg="http://schemas.microsoft.com/office/drawing/2016/SVG/main" r:embed="rId6"/>
                        </a:ext>
                      </a:extLst>
                    </a:blip>
                    <a:stretch>
                      <a:fillRect/>
                    </a:stretch>
                  </a:blipFill>
                </p:spPr>
              </p:sp>
              <p:grpSp>
                <p:nvGrpSpPr>
                  <p:cNvPr id="56" name="Group 56"/>
                  <p:cNvGrpSpPr/>
                  <p:nvPr/>
                </p:nvGrpSpPr>
                <p:grpSpPr>
                  <a:xfrm>
                    <a:off x="5196609" y="3935899"/>
                    <a:ext cx="10844107" cy="1058862"/>
                    <a:chOff x="0" y="0"/>
                    <a:chExt cx="14458809" cy="1411817"/>
                  </a:xfrm>
                </p:grpSpPr>
                <p:sp>
                  <p:nvSpPr>
                    <p:cNvPr id="57" name="Freeform 57"/>
                    <p:cNvSpPr/>
                    <p:nvPr/>
                  </p:nvSpPr>
                  <p:spPr>
                    <a:xfrm>
                      <a:off x="0" y="0"/>
                      <a:ext cx="14458809" cy="1411817"/>
                    </a:xfrm>
                    <a:custGeom>
                      <a:avLst/>
                      <a:gdLst/>
                      <a:ahLst/>
                      <a:cxnLst/>
                      <a:rect l="l" t="t" r="r" b="b"/>
                      <a:pathLst>
                        <a:path w="14458809" h="1411817">
                          <a:moveTo>
                            <a:pt x="0" y="0"/>
                          </a:moveTo>
                          <a:lnTo>
                            <a:pt x="14458809" y="0"/>
                          </a:lnTo>
                          <a:lnTo>
                            <a:pt x="14458809" y="1411817"/>
                          </a:lnTo>
                          <a:lnTo>
                            <a:pt x="0" y="1411817"/>
                          </a:lnTo>
                          <a:close/>
                        </a:path>
                      </a:pathLst>
                    </a:custGeom>
                    <a:solidFill>
                      <a:srgbClr val="000000">
                        <a:alpha val="0"/>
                      </a:srgbClr>
                    </a:solidFill>
                  </p:spPr>
                </p:sp>
                <p:sp>
                  <p:nvSpPr>
                    <p:cNvPr id="58" name="TextBox 58"/>
                    <p:cNvSpPr txBox="1"/>
                    <p:nvPr/>
                  </p:nvSpPr>
                  <p:spPr>
                    <a:xfrm>
                      <a:off x="0" y="-57150"/>
                      <a:ext cx="14458809" cy="1468967"/>
                    </a:xfrm>
                    <a:prstGeom prst="rect">
                      <a:avLst/>
                    </a:prstGeom>
                  </p:spPr>
                  <p:txBody>
                    <a:bodyPr lIns="0" tIns="0" rIns="0" bIns="0" rtlCol="0" anchor="ctr"/>
                    <a:lstStyle/>
                    <a:p>
                      <a:pPr algn="ctr">
                        <a:lnSpc>
                          <a:spcPts val="3840"/>
                        </a:lnSpc>
                      </a:pPr>
                      <a:r>
                        <a:rPr lang="en-US" sz="3200" dirty="0">
                          <a:latin typeface="Calibri (MS)"/>
                          <a:ea typeface="Calibri (MS)"/>
                          <a:cs typeface="Calibri (MS)"/>
                          <a:sym typeface="Calibri (MS)"/>
                        </a:rPr>
                        <a:t>-Objectives  </a:t>
                      </a:r>
                    </a:p>
                  </p:txBody>
                </p:sp>
              </p:grpSp>
              <p:sp>
                <p:nvSpPr>
                  <p:cNvPr id="59" name="Freeform 59"/>
                  <p:cNvSpPr/>
                  <p:nvPr/>
                </p:nvSpPr>
                <p:spPr>
                  <a:xfrm>
                    <a:off x="2232746" y="3986698"/>
                    <a:ext cx="5191124" cy="1000125"/>
                  </a:xfrm>
                  <a:custGeom>
                    <a:avLst/>
                    <a:gdLst/>
                    <a:ahLst/>
                    <a:cxnLst/>
                    <a:rect l="l" t="t" r="r" b="b"/>
                    <a:pathLst>
                      <a:path w="5191124" h="1000125">
                        <a:moveTo>
                          <a:pt x="0" y="0"/>
                        </a:moveTo>
                        <a:lnTo>
                          <a:pt x="5191124" y="0"/>
                        </a:lnTo>
                        <a:lnTo>
                          <a:pt x="5191124" y="1000125"/>
                        </a:lnTo>
                        <a:lnTo>
                          <a:pt x="0" y="1000125"/>
                        </a:lnTo>
                        <a:lnTo>
                          <a:pt x="0" y="0"/>
                        </a:lnTo>
                        <a:close/>
                      </a:path>
                    </a:pathLst>
                  </a:custGeom>
                  <a:blipFill>
                    <a:blip r:embed="rId40">
                      <a:extLst>
                        <a:ext uri="{96DAC541-7B7A-43D3-8B79-37D633B846F1}">
                          <asvg:svgBlip xmlns="" xmlns:asvg="http://schemas.microsoft.com/office/drawing/2016/SVG/main" r:embed="rId20"/>
                        </a:ext>
                      </a:extLst>
                    </a:blip>
                    <a:stretch>
                      <a:fillRect t="-476" b="-476"/>
                    </a:stretch>
                  </a:blipFill>
                </p:spPr>
              </p:sp>
              <p:grpSp>
                <p:nvGrpSpPr>
                  <p:cNvPr id="60" name="Group 60"/>
                  <p:cNvGrpSpPr/>
                  <p:nvPr/>
                </p:nvGrpSpPr>
                <p:grpSpPr>
                  <a:xfrm>
                    <a:off x="2177327" y="3900972"/>
                    <a:ext cx="5246543" cy="1086775"/>
                    <a:chOff x="-73892" y="-57150"/>
                    <a:chExt cx="6995391" cy="1449033"/>
                  </a:xfrm>
                  <a:scene3d>
                    <a:camera prst="orthographicFront"/>
                    <a:lightRig rig="harsh" dir="t"/>
                  </a:scene3d>
                </p:grpSpPr>
                <p:sp>
                  <p:nvSpPr>
                    <p:cNvPr id="61" name="Freeform 61"/>
                    <p:cNvSpPr/>
                    <p:nvPr/>
                  </p:nvSpPr>
                  <p:spPr>
                    <a:xfrm>
                      <a:off x="-73892" y="1233"/>
                      <a:ext cx="6921498" cy="1390650"/>
                    </a:xfrm>
                    <a:custGeom>
                      <a:avLst/>
                      <a:gdLst/>
                      <a:ahLst/>
                      <a:cxnLst/>
                      <a:rect l="l" t="t" r="r" b="b"/>
                      <a:pathLst>
                        <a:path w="6921498" h="1390650">
                          <a:moveTo>
                            <a:pt x="0" y="0"/>
                          </a:moveTo>
                          <a:lnTo>
                            <a:pt x="6921498" y="0"/>
                          </a:lnTo>
                          <a:lnTo>
                            <a:pt x="6921498" y="1390650"/>
                          </a:lnTo>
                          <a:lnTo>
                            <a:pt x="0" y="1390650"/>
                          </a:lnTo>
                          <a:close/>
                        </a:path>
                      </a:pathLst>
                    </a:custGeom>
                    <a:solidFill>
                      <a:srgbClr val="000000">
                        <a:alpha val="0"/>
                      </a:srgbClr>
                    </a:solidFill>
                    <a:sp3d extrusionH="63500">
                      <a:bevelT w="254000" h="254000" prst="coolSlant"/>
                      <a:extrusionClr>
                        <a:schemeClr val="accent5">
                          <a:lumMod val="20000"/>
                          <a:lumOff val="80000"/>
                        </a:schemeClr>
                      </a:extrusionClr>
                      <a:contourClr>
                        <a:schemeClr val="bg1"/>
                      </a:contourClr>
                    </a:sp3d>
                  </p:spPr>
                </p:sp>
                <p:sp>
                  <p:nvSpPr>
                    <p:cNvPr id="62" name="TextBox 62"/>
                    <p:cNvSpPr txBox="1"/>
                    <p:nvPr/>
                  </p:nvSpPr>
                  <p:spPr>
                    <a:xfrm>
                      <a:off x="0" y="-57150"/>
                      <a:ext cx="6921499" cy="1447800"/>
                    </a:xfrm>
                    <a:prstGeom prst="rect">
                      <a:avLst/>
                    </a:prstGeom>
                    <a:sp3d extrusionH="63500">
                      <a:bevelT w="254000" h="254000" prst="coolSlant"/>
                      <a:extrusionClr>
                        <a:schemeClr val="accent5">
                          <a:lumMod val="20000"/>
                          <a:lumOff val="80000"/>
                        </a:schemeClr>
                      </a:extrusionClr>
                      <a:contourClr>
                        <a:schemeClr val="bg1"/>
                      </a:contourClr>
                    </a:sp3d>
                  </p:spPr>
                  <p:txBody>
                    <a:bodyPr lIns="0" tIns="0" rIns="0" bIns="0" rtlCol="0" anchor="ctr"/>
                    <a:lstStyle/>
                    <a:p>
                      <a:pPr algn="ctr">
                        <a:lnSpc>
                          <a:spcPts val="3840"/>
                        </a:lnSpc>
                      </a:pPr>
                      <a:r>
                        <a:rPr lang="en-US" sz="3600" b="1" spc="300" dirty="0">
                          <a:latin typeface="Calibri (MS)"/>
                          <a:ea typeface="Calibri (MS)"/>
                          <a:cs typeface="Calibri (MS)"/>
                          <a:sym typeface="Calibri (MS)"/>
                        </a:rPr>
                        <a:t>Objective Settings</a:t>
                      </a:r>
                    </a:p>
                  </p:txBody>
                </p:sp>
              </p:grpSp>
              <p:grpSp>
                <p:nvGrpSpPr>
                  <p:cNvPr id="63" name="Group 63"/>
                  <p:cNvGrpSpPr/>
                  <p:nvPr/>
                </p:nvGrpSpPr>
                <p:grpSpPr>
                  <a:xfrm>
                    <a:off x="1627877" y="3991429"/>
                    <a:ext cx="1219200" cy="990600"/>
                    <a:chOff x="0" y="0"/>
                    <a:chExt cx="1625600" cy="1320800"/>
                  </a:xfrm>
                </p:grpSpPr>
                <p:sp>
                  <p:nvSpPr>
                    <p:cNvPr id="64" name="Freeform 64"/>
                    <p:cNvSpPr/>
                    <p:nvPr/>
                  </p:nvSpPr>
                  <p:spPr>
                    <a:xfrm>
                      <a:off x="0" y="0"/>
                      <a:ext cx="1625600" cy="1320800"/>
                    </a:xfrm>
                    <a:custGeom>
                      <a:avLst/>
                      <a:gdLst/>
                      <a:ahLst/>
                      <a:cxnLst/>
                      <a:rect l="l" t="t" r="r" b="b"/>
                      <a:pathLst>
                        <a:path w="1625600" h="1320800">
                          <a:moveTo>
                            <a:pt x="1625600" y="660400"/>
                          </a:moveTo>
                          <a:cubicBezTo>
                            <a:pt x="1625600" y="295656"/>
                            <a:pt x="1261745" y="0"/>
                            <a:pt x="812800" y="0"/>
                          </a:cubicBezTo>
                          <a:cubicBezTo>
                            <a:pt x="541909" y="0"/>
                            <a:pt x="270891" y="0"/>
                            <a:pt x="0" y="0"/>
                          </a:cubicBezTo>
                          <a:cubicBezTo>
                            <a:pt x="0" y="220091"/>
                            <a:pt x="0" y="440309"/>
                            <a:pt x="0" y="660400"/>
                          </a:cubicBezTo>
                          <a:cubicBezTo>
                            <a:pt x="0" y="1025144"/>
                            <a:pt x="363855" y="1320800"/>
                            <a:pt x="812800" y="1320800"/>
                          </a:cubicBezTo>
                          <a:cubicBezTo>
                            <a:pt x="1261745" y="1320800"/>
                            <a:pt x="1625600" y="1025144"/>
                            <a:pt x="1625600" y="660400"/>
                          </a:cubicBezTo>
                          <a:close/>
                        </a:path>
                      </a:pathLst>
                    </a:custGeom>
                    <a:solidFill>
                      <a:srgbClr val="FFFFFF"/>
                    </a:solidFill>
                  </p:spPr>
                </p:sp>
              </p:grpSp>
              <p:sp>
                <p:nvSpPr>
                  <p:cNvPr id="65" name="Freeform 65"/>
                  <p:cNvSpPr/>
                  <p:nvPr/>
                </p:nvSpPr>
                <p:spPr>
                  <a:xfrm>
                    <a:off x="1615209" y="3978761"/>
                    <a:ext cx="1244631" cy="1015936"/>
                  </a:xfrm>
                  <a:custGeom>
                    <a:avLst/>
                    <a:gdLst/>
                    <a:ahLst/>
                    <a:cxnLst/>
                    <a:rect l="l" t="t" r="r" b="b"/>
                    <a:pathLst>
                      <a:path w="1244631" h="1015936">
                        <a:moveTo>
                          <a:pt x="0" y="0"/>
                        </a:moveTo>
                        <a:lnTo>
                          <a:pt x="1244631" y="0"/>
                        </a:lnTo>
                        <a:lnTo>
                          <a:pt x="1244631" y="1015936"/>
                        </a:lnTo>
                        <a:lnTo>
                          <a:pt x="0" y="1015936"/>
                        </a:lnTo>
                        <a:lnTo>
                          <a:pt x="0" y="0"/>
                        </a:lnTo>
                        <a:close/>
                      </a:path>
                    </a:pathLst>
                  </a:custGeom>
                  <a:blipFill>
                    <a:blip r:embed="rId35">
                      <a:extLst>
                        <a:ext uri="{96DAC541-7B7A-43D3-8B79-37D633B846F1}">
                          <asvg:svgBlip xmlns="" xmlns:asvg="http://schemas.microsoft.com/office/drawing/2016/SVG/main" r:embed="rId10"/>
                        </a:ext>
                      </a:extLst>
                    </a:blip>
                    <a:stretch>
                      <a:fillRect/>
                    </a:stretch>
                  </a:blipFill>
                </p:spPr>
              </p:sp>
              <p:grpSp>
                <p:nvGrpSpPr>
                  <p:cNvPr id="66" name="Group 66"/>
                  <p:cNvGrpSpPr/>
                  <p:nvPr/>
                </p:nvGrpSpPr>
                <p:grpSpPr>
                  <a:xfrm>
                    <a:off x="1615209" y="3935899"/>
                    <a:ext cx="1244600" cy="1058862"/>
                    <a:chOff x="0" y="0"/>
                    <a:chExt cx="1659467" cy="1411817"/>
                  </a:xfrm>
                </p:grpSpPr>
                <p:sp>
                  <p:nvSpPr>
                    <p:cNvPr id="67" name="Freeform 67"/>
                    <p:cNvSpPr/>
                    <p:nvPr/>
                  </p:nvSpPr>
                  <p:spPr>
                    <a:xfrm>
                      <a:off x="0" y="0"/>
                      <a:ext cx="1659467" cy="1411817"/>
                    </a:xfrm>
                    <a:custGeom>
                      <a:avLst/>
                      <a:gdLst/>
                      <a:ahLst/>
                      <a:cxnLst/>
                      <a:rect l="l" t="t" r="r" b="b"/>
                      <a:pathLst>
                        <a:path w="1659467" h="1411817">
                          <a:moveTo>
                            <a:pt x="0" y="0"/>
                          </a:moveTo>
                          <a:lnTo>
                            <a:pt x="1659467" y="0"/>
                          </a:lnTo>
                          <a:lnTo>
                            <a:pt x="1659467" y="1411817"/>
                          </a:lnTo>
                          <a:lnTo>
                            <a:pt x="0" y="1411817"/>
                          </a:lnTo>
                          <a:close/>
                        </a:path>
                      </a:pathLst>
                    </a:custGeom>
                    <a:solidFill>
                      <a:srgbClr val="000000">
                        <a:alpha val="0"/>
                      </a:srgbClr>
                    </a:solidFill>
                  </p:spPr>
                </p:sp>
                <p:sp>
                  <p:nvSpPr>
                    <p:cNvPr id="68" name="TextBox 68"/>
                    <p:cNvSpPr txBox="1"/>
                    <p:nvPr/>
                  </p:nvSpPr>
                  <p:spPr>
                    <a:xfrm>
                      <a:off x="0" y="-57150"/>
                      <a:ext cx="1659467" cy="1468967"/>
                    </a:xfrm>
                    <a:prstGeom prst="rect">
                      <a:avLst/>
                    </a:prstGeom>
                  </p:spPr>
                  <p:txBody>
                    <a:bodyPr lIns="0" tIns="0" rIns="0" bIns="0" rtlCol="0" anchor="ctr"/>
                    <a:lstStyle/>
                    <a:p>
                      <a:pPr algn="ctr">
                        <a:lnSpc>
                          <a:spcPts val="3840"/>
                        </a:lnSpc>
                      </a:pPr>
                      <a:r>
                        <a:rPr lang="en-US" sz="3200">
                          <a:solidFill>
                            <a:srgbClr val="000000"/>
                          </a:solidFill>
                          <a:latin typeface="Calibri (MS)"/>
                          <a:ea typeface="Calibri (MS)"/>
                          <a:cs typeface="Calibri (MS)"/>
                          <a:sym typeface="Calibri (MS)"/>
                        </a:rPr>
                        <a:t>3</a:t>
                      </a:r>
                    </a:p>
                  </p:txBody>
                </p:sp>
              </p:grpSp>
              <p:grpSp>
                <p:nvGrpSpPr>
                  <p:cNvPr id="69" name="Group 69"/>
                  <p:cNvGrpSpPr/>
                  <p:nvPr/>
                </p:nvGrpSpPr>
                <p:grpSpPr>
                  <a:xfrm>
                    <a:off x="7010368" y="4996951"/>
                    <a:ext cx="8989981" cy="990505"/>
                    <a:chOff x="0" y="0"/>
                    <a:chExt cx="11986641" cy="1320673"/>
                  </a:xfrm>
                </p:grpSpPr>
                <p:sp>
                  <p:nvSpPr>
                    <p:cNvPr id="70" name="Freeform 70"/>
                    <p:cNvSpPr/>
                    <p:nvPr/>
                  </p:nvSpPr>
                  <p:spPr>
                    <a:xfrm>
                      <a:off x="0" y="0"/>
                      <a:ext cx="11986640" cy="1320673"/>
                    </a:xfrm>
                    <a:custGeom>
                      <a:avLst/>
                      <a:gdLst/>
                      <a:ahLst/>
                      <a:cxnLst/>
                      <a:rect l="l" t="t" r="r" b="b"/>
                      <a:pathLst>
                        <a:path w="11986640" h="1320673">
                          <a:moveTo>
                            <a:pt x="0" y="220091"/>
                          </a:moveTo>
                          <a:cubicBezTo>
                            <a:pt x="0" y="98552"/>
                            <a:pt x="100838" y="0"/>
                            <a:pt x="225171" y="0"/>
                          </a:cubicBezTo>
                          <a:lnTo>
                            <a:pt x="11761470" y="0"/>
                          </a:lnTo>
                          <a:cubicBezTo>
                            <a:pt x="11885802" y="0"/>
                            <a:pt x="11986640" y="98552"/>
                            <a:pt x="11986640" y="220091"/>
                          </a:cubicBezTo>
                          <a:lnTo>
                            <a:pt x="11986640" y="1100582"/>
                          </a:lnTo>
                          <a:cubicBezTo>
                            <a:pt x="11986640" y="1222121"/>
                            <a:pt x="11885802" y="1320673"/>
                            <a:pt x="11761470" y="1320673"/>
                          </a:cubicBezTo>
                          <a:lnTo>
                            <a:pt x="225171" y="1320673"/>
                          </a:lnTo>
                          <a:cubicBezTo>
                            <a:pt x="100838" y="1320673"/>
                            <a:pt x="0" y="1222121"/>
                            <a:pt x="0" y="1100582"/>
                          </a:cubicBezTo>
                          <a:close/>
                        </a:path>
                      </a:pathLst>
                    </a:custGeom>
                    <a:solidFill>
                      <a:srgbClr val="4BACC6"/>
                    </a:solidFill>
                  </p:spPr>
                </p:sp>
              </p:grpSp>
              <p:sp>
                <p:nvSpPr>
                  <p:cNvPr id="71" name="Freeform 71"/>
                  <p:cNvSpPr/>
                  <p:nvPr/>
                </p:nvSpPr>
                <p:spPr>
                  <a:xfrm>
                    <a:off x="6997700" y="4984188"/>
                    <a:ext cx="9015318" cy="1016031"/>
                  </a:xfrm>
                  <a:custGeom>
                    <a:avLst/>
                    <a:gdLst/>
                    <a:ahLst/>
                    <a:cxnLst/>
                    <a:rect l="l" t="t" r="r" b="b"/>
                    <a:pathLst>
                      <a:path w="9015318" h="1016031">
                        <a:moveTo>
                          <a:pt x="0" y="0"/>
                        </a:moveTo>
                        <a:lnTo>
                          <a:pt x="9015318" y="0"/>
                        </a:lnTo>
                        <a:lnTo>
                          <a:pt x="9015318" y="1016031"/>
                        </a:lnTo>
                        <a:lnTo>
                          <a:pt x="0" y="1016031"/>
                        </a:lnTo>
                        <a:lnTo>
                          <a:pt x="0" y="0"/>
                        </a:lnTo>
                        <a:close/>
                      </a:path>
                    </a:pathLst>
                  </a:custGeom>
                  <a:blipFill>
                    <a:blip r:embed="rId41">
                      <a:extLst>
                        <a:ext uri="{96DAC541-7B7A-43D3-8B79-37D633B846F1}">
                          <asvg:svgBlip xmlns="" xmlns:asvg="http://schemas.microsoft.com/office/drawing/2016/SVG/main" r:embed="rId22"/>
                        </a:ext>
                      </a:extLst>
                    </a:blip>
                    <a:stretch>
                      <a:fillRect/>
                    </a:stretch>
                  </a:blipFill>
                </p:spPr>
              </p:sp>
              <p:grpSp>
                <p:nvGrpSpPr>
                  <p:cNvPr id="72" name="Group 72"/>
                  <p:cNvGrpSpPr/>
                  <p:nvPr/>
                </p:nvGrpSpPr>
                <p:grpSpPr>
                  <a:xfrm>
                    <a:off x="6997700" y="4941326"/>
                    <a:ext cx="9015307" cy="1058862"/>
                    <a:chOff x="0" y="0"/>
                    <a:chExt cx="12020409" cy="1411817"/>
                  </a:xfrm>
                </p:grpSpPr>
                <p:sp>
                  <p:nvSpPr>
                    <p:cNvPr id="73" name="Freeform 73"/>
                    <p:cNvSpPr/>
                    <p:nvPr/>
                  </p:nvSpPr>
                  <p:spPr>
                    <a:xfrm>
                      <a:off x="0" y="0"/>
                      <a:ext cx="12020410" cy="1411817"/>
                    </a:xfrm>
                    <a:custGeom>
                      <a:avLst/>
                      <a:gdLst/>
                      <a:ahLst/>
                      <a:cxnLst/>
                      <a:rect l="l" t="t" r="r" b="b"/>
                      <a:pathLst>
                        <a:path w="12020410" h="1411817">
                          <a:moveTo>
                            <a:pt x="0" y="0"/>
                          </a:moveTo>
                          <a:lnTo>
                            <a:pt x="12020410" y="0"/>
                          </a:lnTo>
                          <a:lnTo>
                            <a:pt x="12020410" y="1411817"/>
                          </a:lnTo>
                          <a:lnTo>
                            <a:pt x="0" y="1411817"/>
                          </a:lnTo>
                          <a:close/>
                        </a:path>
                      </a:pathLst>
                    </a:custGeom>
                    <a:solidFill>
                      <a:srgbClr val="000000">
                        <a:alpha val="0"/>
                      </a:srgbClr>
                    </a:solidFill>
                  </p:spPr>
                </p:sp>
                <p:sp>
                  <p:nvSpPr>
                    <p:cNvPr id="74" name="TextBox 74"/>
                    <p:cNvSpPr txBox="1"/>
                    <p:nvPr/>
                  </p:nvSpPr>
                  <p:spPr>
                    <a:xfrm>
                      <a:off x="0" y="-57150"/>
                      <a:ext cx="12020409" cy="1468967"/>
                    </a:xfrm>
                    <a:prstGeom prst="rect">
                      <a:avLst/>
                    </a:prstGeom>
                  </p:spPr>
                  <p:txBody>
                    <a:bodyPr lIns="0" tIns="0" rIns="0" bIns="0" rtlCol="0" anchor="ctr"/>
                    <a:lstStyle/>
                    <a:p>
                      <a:pPr algn="ctr">
                        <a:lnSpc>
                          <a:spcPts val="3840"/>
                        </a:lnSpc>
                      </a:pPr>
                      <a:r>
                        <a:rPr lang="en-US" sz="3200" dirty="0" smtClean="0">
                          <a:latin typeface="Calibri (MS)"/>
                          <a:ea typeface="Calibri (MS)"/>
                          <a:cs typeface="Calibri (MS)"/>
                          <a:sym typeface="Calibri (MS)"/>
                        </a:rPr>
                        <a:t>- USP   -Buyer </a:t>
                      </a:r>
                      <a:r>
                        <a:rPr lang="en-US" sz="3200" dirty="0">
                          <a:latin typeface="Calibri (MS)"/>
                          <a:ea typeface="Calibri (MS)"/>
                          <a:cs typeface="Calibri (MS)"/>
                          <a:sym typeface="Calibri (MS)"/>
                        </a:rPr>
                        <a:t>Persona   </a:t>
                      </a:r>
                      <a:r>
                        <a:rPr lang="en-US" sz="3200" dirty="0" smtClean="0">
                          <a:latin typeface="Calibri (MS)"/>
                          <a:ea typeface="Calibri (MS)"/>
                          <a:cs typeface="Calibri (MS)"/>
                          <a:sym typeface="Calibri (MS)"/>
                        </a:rPr>
                        <a:t>-</a:t>
                      </a:r>
                      <a:r>
                        <a:rPr lang="en-US" sz="3200" dirty="0">
                          <a:latin typeface="Calibri (MS)"/>
                          <a:ea typeface="Calibri (MS)"/>
                          <a:cs typeface="Calibri (MS)"/>
                          <a:sym typeface="Calibri (MS)"/>
                        </a:rPr>
                        <a:t>GANNT </a:t>
                      </a:r>
                      <a:r>
                        <a:rPr lang="en-US" sz="3200" dirty="0" smtClean="0">
                          <a:latin typeface="Calibri (MS)"/>
                          <a:ea typeface="Calibri (MS)"/>
                          <a:cs typeface="Calibri (MS)"/>
                          <a:sym typeface="Calibri (MS)"/>
                        </a:rPr>
                        <a:t>chart </a:t>
                      </a:r>
                    </a:p>
                    <a:p>
                      <a:pPr algn="ctr">
                        <a:lnSpc>
                          <a:spcPts val="3840"/>
                        </a:lnSpc>
                      </a:pPr>
                      <a:r>
                        <a:rPr lang="en-US" sz="3200" dirty="0">
                          <a:latin typeface="Calibri (MS)"/>
                          <a:ea typeface="Calibri (MS)"/>
                          <a:cs typeface="Calibri (MS)"/>
                          <a:sym typeface="Calibri (MS)"/>
                        </a:rPr>
                        <a:t>-Strategy </a:t>
                      </a:r>
                      <a:r>
                        <a:rPr lang="en-US" sz="3200" dirty="0" smtClean="0">
                          <a:latin typeface="Calibri (MS)"/>
                          <a:ea typeface="Calibri (MS)"/>
                          <a:cs typeface="Calibri (MS)"/>
                          <a:sym typeface="Calibri (MS)"/>
                        </a:rPr>
                        <a:t>timeline </a:t>
                      </a:r>
                      <a:endParaRPr lang="en-US" sz="3200" dirty="0">
                        <a:latin typeface="Calibri (MS)"/>
                        <a:ea typeface="Calibri (MS)"/>
                        <a:cs typeface="Calibri (MS)"/>
                        <a:sym typeface="Calibri (MS)"/>
                      </a:endParaRPr>
                    </a:p>
                  </p:txBody>
                </p:sp>
              </p:grpSp>
              <p:sp>
                <p:nvSpPr>
                  <p:cNvPr id="75" name="Freeform 75"/>
                  <p:cNvSpPr/>
                  <p:nvPr/>
                </p:nvSpPr>
                <p:spPr>
                  <a:xfrm>
                    <a:off x="2205036" y="4975481"/>
                    <a:ext cx="5648325" cy="1000125"/>
                  </a:xfrm>
                  <a:custGeom>
                    <a:avLst/>
                    <a:gdLst/>
                    <a:ahLst/>
                    <a:cxnLst/>
                    <a:rect l="l" t="t" r="r" b="b"/>
                    <a:pathLst>
                      <a:path w="5648325" h="1000125">
                        <a:moveTo>
                          <a:pt x="0" y="0"/>
                        </a:moveTo>
                        <a:lnTo>
                          <a:pt x="5648325" y="0"/>
                        </a:lnTo>
                        <a:lnTo>
                          <a:pt x="5648325" y="1000125"/>
                        </a:lnTo>
                        <a:lnTo>
                          <a:pt x="0" y="1000125"/>
                        </a:lnTo>
                        <a:lnTo>
                          <a:pt x="0" y="0"/>
                        </a:lnTo>
                        <a:close/>
                      </a:path>
                    </a:pathLst>
                  </a:custGeom>
                  <a:blipFill>
                    <a:blip r:embed="rId42">
                      <a:extLst>
                        <a:ext uri="{96DAC541-7B7A-43D3-8B79-37D633B846F1}">
                          <asvg:svgBlip xmlns="" xmlns:asvg="http://schemas.microsoft.com/office/drawing/2016/SVG/main" r:embed="rId24"/>
                        </a:ext>
                      </a:extLst>
                    </a:blip>
                    <a:stretch>
                      <a:fillRect t="-476" b="-476"/>
                    </a:stretch>
                  </a:blipFill>
                </p:spPr>
              </p:sp>
              <p:grpSp>
                <p:nvGrpSpPr>
                  <p:cNvPr id="76" name="Group 76"/>
                  <p:cNvGrpSpPr/>
                  <p:nvPr/>
                </p:nvGrpSpPr>
                <p:grpSpPr>
                  <a:xfrm>
                    <a:off x="2205036" y="4932618"/>
                    <a:ext cx="5648325" cy="1042988"/>
                    <a:chOff x="0" y="0"/>
                    <a:chExt cx="7531100" cy="1390650"/>
                  </a:xfrm>
                  <a:scene3d>
                    <a:camera prst="orthographicFront"/>
                    <a:lightRig rig="harsh" dir="t"/>
                  </a:scene3d>
                </p:grpSpPr>
                <p:sp>
                  <p:nvSpPr>
                    <p:cNvPr id="77" name="Freeform 77"/>
                    <p:cNvSpPr/>
                    <p:nvPr/>
                  </p:nvSpPr>
                  <p:spPr>
                    <a:xfrm>
                      <a:off x="0" y="0"/>
                      <a:ext cx="7531100" cy="1390650"/>
                    </a:xfrm>
                    <a:custGeom>
                      <a:avLst/>
                      <a:gdLst/>
                      <a:ahLst/>
                      <a:cxnLst/>
                      <a:rect l="l" t="t" r="r" b="b"/>
                      <a:pathLst>
                        <a:path w="7531100" h="1390650">
                          <a:moveTo>
                            <a:pt x="0" y="0"/>
                          </a:moveTo>
                          <a:lnTo>
                            <a:pt x="7531100" y="0"/>
                          </a:lnTo>
                          <a:lnTo>
                            <a:pt x="7531100" y="1390650"/>
                          </a:lnTo>
                          <a:lnTo>
                            <a:pt x="0" y="1390650"/>
                          </a:lnTo>
                          <a:close/>
                        </a:path>
                      </a:pathLst>
                    </a:custGeom>
                    <a:solidFill>
                      <a:srgbClr val="000000">
                        <a:alpha val="0"/>
                      </a:srgbClr>
                    </a:solidFill>
                    <a:sp3d extrusionH="63500">
                      <a:bevelT w="254000" h="254000" prst="coolSlant"/>
                      <a:extrusionClr>
                        <a:schemeClr val="accent5">
                          <a:lumMod val="20000"/>
                          <a:lumOff val="80000"/>
                        </a:schemeClr>
                      </a:extrusionClr>
                      <a:contourClr>
                        <a:schemeClr val="bg1"/>
                      </a:contourClr>
                    </a:sp3d>
                  </p:spPr>
                </p:sp>
                <p:sp>
                  <p:nvSpPr>
                    <p:cNvPr id="78" name="TextBox 78"/>
                    <p:cNvSpPr txBox="1"/>
                    <p:nvPr/>
                  </p:nvSpPr>
                  <p:spPr>
                    <a:xfrm>
                      <a:off x="0" y="-57150"/>
                      <a:ext cx="7531100" cy="1447800"/>
                    </a:xfrm>
                    <a:prstGeom prst="rect">
                      <a:avLst/>
                    </a:prstGeom>
                    <a:sp3d extrusionH="63500">
                      <a:bevelT w="254000" h="254000" prst="coolSlant"/>
                      <a:extrusionClr>
                        <a:schemeClr val="accent5">
                          <a:lumMod val="20000"/>
                          <a:lumOff val="80000"/>
                        </a:schemeClr>
                      </a:extrusionClr>
                      <a:contourClr>
                        <a:schemeClr val="bg1"/>
                      </a:contourClr>
                    </a:sp3d>
                  </p:spPr>
                  <p:txBody>
                    <a:bodyPr lIns="0" tIns="0" rIns="0" bIns="0" rtlCol="0" anchor="ctr"/>
                    <a:lstStyle/>
                    <a:p>
                      <a:pPr algn="ctr">
                        <a:lnSpc>
                          <a:spcPts val="3840"/>
                        </a:lnSpc>
                      </a:pPr>
                      <a:r>
                        <a:rPr lang="en-US" sz="3600" b="1" spc="300" dirty="0">
                          <a:latin typeface="Calibri (MS)"/>
                          <a:ea typeface="Calibri (MS)"/>
                          <a:cs typeface="Calibri (MS)"/>
                          <a:sym typeface="Calibri (MS)"/>
                        </a:rPr>
                        <a:t>Strategy</a:t>
                      </a:r>
                    </a:p>
                  </p:txBody>
                </p:sp>
              </p:grpSp>
              <p:grpSp>
                <p:nvGrpSpPr>
                  <p:cNvPr id="79" name="Group 79"/>
                  <p:cNvGrpSpPr/>
                  <p:nvPr/>
                </p:nvGrpSpPr>
                <p:grpSpPr>
                  <a:xfrm>
                    <a:off x="1600168" y="4996856"/>
                    <a:ext cx="1219200" cy="990600"/>
                    <a:chOff x="0" y="0"/>
                    <a:chExt cx="1625600" cy="1320800"/>
                  </a:xfrm>
                </p:grpSpPr>
                <p:sp>
                  <p:nvSpPr>
                    <p:cNvPr id="80" name="Freeform 80"/>
                    <p:cNvSpPr/>
                    <p:nvPr/>
                  </p:nvSpPr>
                  <p:spPr>
                    <a:xfrm>
                      <a:off x="0" y="0"/>
                      <a:ext cx="1625600" cy="1320800"/>
                    </a:xfrm>
                    <a:custGeom>
                      <a:avLst/>
                      <a:gdLst/>
                      <a:ahLst/>
                      <a:cxnLst/>
                      <a:rect l="l" t="t" r="r" b="b"/>
                      <a:pathLst>
                        <a:path w="1625600" h="1320800">
                          <a:moveTo>
                            <a:pt x="1625600" y="660400"/>
                          </a:moveTo>
                          <a:cubicBezTo>
                            <a:pt x="1625600" y="295656"/>
                            <a:pt x="1261745" y="0"/>
                            <a:pt x="812800" y="0"/>
                          </a:cubicBezTo>
                          <a:cubicBezTo>
                            <a:pt x="541909" y="0"/>
                            <a:pt x="270891" y="0"/>
                            <a:pt x="0" y="0"/>
                          </a:cubicBezTo>
                          <a:cubicBezTo>
                            <a:pt x="0" y="220091"/>
                            <a:pt x="0" y="440309"/>
                            <a:pt x="0" y="660400"/>
                          </a:cubicBezTo>
                          <a:cubicBezTo>
                            <a:pt x="0" y="1025144"/>
                            <a:pt x="363855" y="1320800"/>
                            <a:pt x="812800" y="1320800"/>
                          </a:cubicBezTo>
                          <a:cubicBezTo>
                            <a:pt x="1261745" y="1320800"/>
                            <a:pt x="1625600" y="1025144"/>
                            <a:pt x="1625600" y="660400"/>
                          </a:cubicBezTo>
                          <a:close/>
                        </a:path>
                      </a:pathLst>
                    </a:custGeom>
                    <a:solidFill>
                      <a:srgbClr val="FFFFFF"/>
                    </a:solidFill>
                  </p:spPr>
                </p:sp>
              </p:grpSp>
              <p:sp>
                <p:nvSpPr>
                  <p:cNvPr id="81" name="Freeform 81"/>
                  <p:cNvSpPr/>
                  <p:nvPr/>
                </p:nvSpPr>
                <p:spPr>
                  <a:xfrm>
                    <a:off x="1587500" y="4984188"/>
                    <a:ext cx="1244631" cy="1015936"/>
                  </a:xfrm>
                  <a:custGeom>
                    <a:avLst/>
                    <a:gdLst/>
                    <a:ahLst/>
                    <a:cxnLst/>
                    <a:rect l="l" t="t" r="r" b="b"/>
                    <a:pathLst>
                      <a:path w="1244631" h="1015936">
                        <a:moveTo>
                          <a:pt x="0" y="0"/>
                        </a:moveTo>
                        <a:lnTo>
                          <a:pt x="1244631" y="0"/>
                        </a:lnTo>
                        <a:lnTo>
                          <a:pt x="1244631" y="1015936"/>
                        </a:lnTo>
                        <a:lnTo>
                          <a:pt x="0" y="1015936"/>
                        </a:lnTo>
                        <a:lnTo>
                          <a:pt x="0" y="0"/>
                        </a:lnTo>
                        <a:close/>
                      </a:path>
                    </a:pathLst>
                  </a:custGeom>
                  <a:blipFill>
                    <a:blip r:embed="rId35">
                      <a:extLst>
                        <a:ext uri="{96DAC541-7B7A-43D3-8B79-37D633B846F1}">
                          <asvg:svgBlip xmlns="" xmlns:asvg="http://schemas.microsoft.com/office/drawing/2016/SVG/main" r:embed="rId10"/>
                        </a:ext>
                      </a:extLst>
                    </a:blip>
                    <a:stretch>
                      <a:fillRect/>
                    </a:stretch>
                  </a:blipFill>
                </p:spPr>
              </p:sp>
              <p:grpSp>
                <p:nvGrpSpPr>
                  <p:cNvPr id="82" name="Group 82"/>
                  <p:cNvGrpSpPr/>
                  <p:nvPr/>
                </p:nvGrpSpPr>
                <p:grpSpPr>
                  <a:xfrm>
                    <a:off x="1587500" y="4941326"/>
                    <a:ext cx="1244600" cy="1058862"/>
                    <a:chOff x="0" y="0"/>
                    <a:chExt cx="1659467" cy="1411817"/>
                  </a:xfrm>
                </p:grpSpPr>
                <p:sp>
                  <p:nvSpPr>
                    <p:cNvPr id="83" name="Freeform 83"/>
                    <p:cNvSpPr/>
                    <p:nvPr/>
                  </p:nvSpPr>
                  <p:spPr>
                    <a:xfrm>
                      <a:off x="0" y="0"/>
                      <a:ext cx="1659467" cy="1411817"/>
                    </a:xfrm>
                    <a:custGeom>
                      <a:avLst/>
                      <a:gdLst/>
                      <a:ahLst/>
                      <a:cxnLst/>
                      <a:rect l="l" t="t" r="r" b="b"/>
                      <a:pathLst>
                        <a:path w="1659467" h="1411817">
                          <a:moveTo>
                            <a:pt x="0" y="0"/>
                          </a:moveTo>
                          <a:lnTo>
                            <a:pt x="1659467" y="0"/>
                          </a:lnTo>
                          <a:lnTo>
                            <a:pt x="1659467" y="1411817"/>
                          </a:lnTo>
                          <a:lnTo>
                            <a:pt x="0" y="1411817"/>
                          </a:lnTo>
                          <a:close/>
                        </a:path>
                      </a:pathLst>
                    </a:custGeom>
                    <a:solidFill>
                      <a:srgbClr val="000000">
                        <a:alpha val="0"/>
                      </a:srgbClr>
                    </a:solidFill>
                  </p:spPr>
                </p:sp>
                <p:sp>
                  <p:nvSpPr>
                    <p:cNvPr id="84" name="TextBox 84"/>
                    <p:cNvSpPr txBox="1"/>
                    <p:nvPr/>
                  </p:nvSpPr>
                  <p:spPr>
                    <a:xfrm>
                      <a:off x="0" y="-57150"/>
                      <a:ext cx="1659467" cy="1468967"/>
                    </a:xfrm>
                    <a:prstGeom prst="rect">
                      <a:avLst/>
                    </a:prstGeom>
                  </p:spPr>
                  <p:txBody>
                    <a:bodyPr lIns="0" tIns="0" rIns="0" bIns="0" rtlCol="0" anchor="ctr"/>
                    <a:lstStyle/>
                    <a:p>
                      <a:pPr algn="ctr">
                        <a:lnSpc>
                          <a:spcPts val="3840"/>
                        </a:lnSpc>
                      </a:pPr>
                      <a:r>
                        <a:rPr lang="en-US" sz="3200">
                          <a:solidFill>
                            <a:srgbClr val="000000"/>
                          </a:solidFill>
                          <a:latin typeface="Calibri (MS)"/>
                          <a:ea typeface="Calibri (MS)"/>
                          <a:cs typeface="Calibri (MS)"/>
                          <a:sym typeface="Calibri (MS)"/>
                        </a:rPr>
                        <a:t>4</a:t>
                      </a:r>
                    </a:p>
                  </p:txBody>
                </p:sp>
              </p:grpSp>
              <p:grpSp>
                <p:nvGrpSpPr>
                  <p:cNvPr id="85" name="Group 85"/>
                  <p:cNvGrpSpPr/>
                  <p:nvPr/>
                </p:nvGrpSpPr>
                <p:grpSpPr>
                  <a:xfrm>
                    <a:off x="7981879" y="5987551"/>
                    <a:ext cx="8018431" cy="990505"/>
                    <a:chOff x="0" y="0"/>
                    <a:chExt cx="10691241" cy="1320673"/>
                  </a:xfrm>
                </p:grpSpPr>
                <p:sp>
                  <p:nvSpPr>
                    <p:cNvPr id="86" name="Freeform 86"/>
                    <p:cNvSpPr/>
                    <p:nvPr/>
                  </p:nvSpPr>
                  <p:spPr>
                    <a:xfrm>
                      <a:off x="0" y="0"/>
                      <a:ext cx="10691240" cy="1320673"/>
                    </a:xfrm>
                    <a:custGeom>
                      <a:avLst/>
                      <a:gdLst/>
                      <a:ahLst/>
                      <a:cxnLst/>
                      <a:rect l="l" t="t" r="r" b="b"/>
                      <a:pathLst>
                        <a:path w="10691240" h="1320673">
                          <a:moveTo>
                            <a:pt x="0" y="220091"/>
                          </a:moveTo>
                          <a:cubicBezTo>
                            <a:pt x="0" y="98552"/>
                            <a:pt x="100711" y="0"/>
                            <a:pt x="225044" y="0"/>
                          </a:cubicBezTo>
                          <a:lnTo>
                            <a:pt x="10466197" y="0"/>
                          </a:lnTo>
                          <a:cubicBezTo>
                            <a:pt x="10590530" y="0"/>
                            <a:pt x="10691240" y="98552"/>
                            <a:pt x="10691240" y="220091"/>
                          </a:cubicBezTo>
                          <a:lnTo>
                            <a:pt x="10691240" y="1100582"/>
                          </a:lnTo>
                          <a:cubicBezTo>
                            <a:pt x="10691240" y="1222121"/>
                            <a:pt x="10590530" y="1320673"/>
                            <a:pt x="10466197" y="1320673"/>
                          </a:cubicBezTo>
                          <a:lnTo>
                            <a:pt x="225044" y="1320673"/>
                          </a:lnTo>
                          <a:cubicBezTo>
                            <a:pt x="100838" y="1320673"/>
                            <a:pt x="0" y="1222121"/>
                            <a:pt x="0" y="1100582"/>
                          </a:cubicBezTo>
                          <a:close/>
                        </a:path>
                      </a:pathLst>
                    </a:custGeom>
                    <a:solidFill>
                      <a:srgbClr val="4BACC6"/>
                    </a:solidFill>
                  </p:spPr>
                </p:sp>
              </p:grpSp>
              <p:sp>
                <p:nvSpPr>
                  <p:cNvPr id="87" name="Freeform 87"/>
                  <p:cNvSpPr/>
                  <p:nvPr/>
                </p:nvSpPr>
                <p:spPr>
                  <a:xfrm>
                    <a:off x="7969211" y="5974788"/>
                    <a:ext cx="8043767" cy="1016031"/>
                  </a:xfrm>
                  <a:custGeom>
                    <a:avLst/>
                    <a:gdLst/>
                    <a:ahLst/>
                    <a:cxnLst/>
                    <a:rect l="l" t="t" r="r" b="b"/>
                    <a:pathLst>
                      <a:path w="8043767" h="1016031">
                        <a:moveTo>
                          <a:pt x="0" y="0"/>
                        </a:moveTo>
                        <a:lnTo>
                          <a:pt x="8043767" y="0"/>
                        </a:lnTo>
                        <a:lnTo>
                          <a:pt x="8043767" y="1016031"/>
                        </a:lnTo>
                        <a:lnTo>
                          <a:pt x="0" y="1016031"/>
                        </a:lnTo>
                        <a:lnTo>
                          <a:pt x="0" y="0"/>
                        </a:lnTo>
                        <a:close/>
                      </a:path>
                    </a:pathLst>
                  </a:custGeom>
                  <a:blipFill>
                    <a:blip r:embed="rId43">
                      <a:extLst>
                        <a:ext uri="{96DAC541-7B7A-43D3-8B79-37D633B846F1}">
                          <asvg:svgBlip xmlns="" xmlns:asvg="http://schemas.microsoft.com/office/drawing/2016/SVG/main" r:embed="rId26"/>
                        </a:ext>
                      </a:extLst>
                    </a:blip>
                    <a:stretch>
                      <a:fillRect/>
                    </a:stretch>
                  </a:blipFill>
                </p:spPr>
              </p:sp>
              <p:grpSp>
                <p:nvGrpSpPr>
                  <p:cNvPr id="88" name="Group 88"/>
                  <p:cNvGrpSpPr/>
                  <p:nvPr/>
                </p:nvGrpSpPr>
                <p:grpSpPr>
                  <a:xfrm>
                    <a:off x="7969211" y="5931926"/>
                    <a:ext cx="8043796" cy="1058862"/>
                    <a:chOff x="0" y="0"/>
                    <a:chExt cx="10725061" cy="1411817"/>
                  </a:xfrm>
                </p:grpSpPr>
                <p:sp>
                  <p:nvSpPr>
                    <p:cNvPr id="89" name="Freeform 89"/>
                    <p:cNvSpPr/>
                    <p:nvPr/>
                  </p:nvSpPr>
                  <p:spPr>
                    <a:xfrm>
                      <a:off x="0" y="0"/>
                      <a:ext cx="10725062" cy="1411817"/>
                    </a:xfrm>
                    <a:custGeom>
                      <a:avLst/>
                      <a:gdLst/>
                      <a:ahLst/>
                      <a:cxnLst/>
                      <a:rect l="l" t="t" r="r" b="b"/>
                      <a:pathLst>
                        <a:path w="10725062" h="1411817">
                          <a:moveTo>
                            <a:pt x="0" y="0"/>
                          </a:moveTo>
                          <a:lnTo>
                            <a:pt x="10725062" y="0"/>
                          </a:lnTo>
                          <a:lnTo>
                            <a:pt x="10725062" y="1411817"/>
                          </a:lnTo>
                          <a:lnTo>
                            <a:pt x="0" y="1411817"/>
                          </a:lnTo>
                          <a:close/>
                        </a:path>
                      </a:pathLst>
                    </a:custGeom>
                    <a:solidFill>
                      <a:srgbClr val="000000">
                        <a:alpha val="0"/>
                      </a:srgbClr>
                    </a:solidFill>
                  </p:spPr>
                </p:sp>
                <p:sp>
                  <p:nvSpPr>
                    <p:cNvPr id="90" name="TextBox 90"/>
                    <p:cNvSpPr txBox="1"/>
                    <p:nvPr/>
                  </p:nvSpPr>
                  <p:spPr>
                    <a:xfrm>
                      <a:off x="0" y="-57150"/>
                      <a:ext cx="10725061" cy="1468967"/>
                    </a:xfrm>
                    <a:prstGeom prst="rect">
                      <a:avLst/>
                    </a:prstGeom>
                  </p:spPr>
                  <p:txBody>
                    <a:bodyPr lIns="0" tIns="0" rIns="0" bIns="0" rtlCol="0" anchor="ctr"/>
                    <a:lstStyle/>
                    <a:p>
                      <a:pPr algn="ctr">
                        <a:lnSpc>
                          <a:spcPts val="3840"/>
                        </a:lnSpc>
                      </a:pPr>
                      <a:r>
                        <a:rPr lang="en-US" sz="3200">
                          <a:latin typeface="Calibri (MS)"/>
                          <a:ea typeface="Calibri (MS)"/>
                          <a:cs typeface="Calibri (MS)"/>
                          <a:sym typeface="Calibri (MS)"/>
                        </a:rPr>
                        <a:t>-Platforms  - Ads  -Content calendar</a:t>
                      </a:r>
                    </a:p>
                  </p:txBody>
                </p:sp>
              </p:grpSp>
              <p:sp>
                <p:nvSpPr>
                  <p:cNvPr id="91" name="Freeform 91"/>
                  <p:cNvSpPr/>
                  <p:nvPr/>
                </p:nvSpPr>
                <p:spPr>
                  <a:xfrm>
                    <a:off x="2205036" y="5982725"/>
                    <a:ext cx="6438034" cy="1000125"/>
                  </a:xfrm>
                  <a:custGeom>
                    <a:avLst/>
                    <a:gdLst/>
                    <a:ahLst/>
                    <a:cxnLst/>
                    <a:rect l="l" t="t" r="r" b="b"/>
                    <a:pathLst>
                      <a:path w="6438034" h="1000125">
                        <a:moveTo>
                          <a:pt x="0" y="0"/>
                        </a:moveTo>
                        <a:lnTo>
                          <a:pt x="6438034" y="0"/>
                        </a:lnTo>
                        <a:lnTo>
                          <a:pt x="6438034" y="1000125"/>
                        </a:lnTo>
                        <a:lnTo>
                          <a:pt x="0" y="1000125"/>
                        </a:lnTo>
                        <a:lnTo>
                          <a:pt x="0" y="0"/>
                        </a:lnTo>
                        <a:close/>
                      </a:path>
                    </a:pathLst>
                  </a:custGeom>
                  <a:blipFill>
                    <a:blip r:embed="rId44">
                      <a:extLst>
                        <a:ext uri="{96DAC541-7B7A-43D3-8B79-37D633B846F1}">
                          <asvg:svgBlip xmlns="" xmlns:asvg="http://schemas.microsoft.com/office/drawing/2016/SVG/main" r:embed="rId28"/>
                        </a:ext>
                      </a:extLst>
                    </a:blip>
                    <a:stretch>
                      <a:fillRect t="-469" b="-469"/>
                    </a:stretch>
                  </a:blipFill>
                </p:spPr>
              </p:sp>
              <p:grpSp>
                <p:nvGrpSpPr>
                  <p:cNvPr id="92" name="Group 92"/>
                  <p:cNvGrpSpPr/>
                  <p:nvPr/>
                </p:nvGrpSpPr>
                <p:grpSpPr>
                  <a:xfrm>
                    <a:off x="2205036" y="5939862"/>
                    <a:ext cx="6438034" cy="1042988"/>
                    <a:chOff x="0" y="0"/>
                    <a:chExt cx="8584045" cy="1390650"/>
                  </a:xfrm>
                  <a:scene3d>
                    <a:camera prst="orthographicFront"/>
                    <a:lightRig rig="harsh" dir="t"/>
                  </a:scene3d>
                </p:grpSpPr>
                <p:sp>
                  <p:nvSpPr>
                    <p:cNvPr id="93" name="Freeform 93"/>
                    <p:cNvSpPr/>
                    <p:nvPr/>
                  </p:nvSpPr>
                  <p:spPr>
                    <a:xfrm>
                      <a:off x="0" y="0"/>
                      <a:ext cx="8584045" cy="1390650"/>
                    </a:xfrm>
                    <a:custGeom>
                      <a:avLst/>
                      <a:gdLst/>
                      <a:ahLst/>
                      <a:cxnLst/>
                      <a:rect l="l" t="t" r="r" b="b"/>
                      <a:pathLst>
                        <a:path w="8584045" h="1390650">
                          <a:moveTo>
                            <a:pt x="0" y="0"/>
                          </a:moveTo>
                          <a:lnTo>
                            <a:pt x="8584045" y="0"/>
                          </a:lnTo>
                          <a:lnTo>
                            <a:pt x="8584045" y="1390650"/>
                          </a:lnTo>
                          <a:lnTo>
                            <a:pt x="0" y="1390650"/>
                          </a:lnTo>
                          <a:close/>
                        </a:path>
                      </a:pathLst>
                    </a:custGeom>
                    <a:solidFill>
                      <a:srgbClr val="000000">
                        <a:alpha val="0"/>
                      </a:srgbClr>
                    </a:solidFill>
                    <a:sp3d extrusionH="63500">
                      <a:bevelT w="254000" h="254000" prst="coolSlant"/>
                      <a:extrusionClr>
                        <a:schemeClr val="accent5">
                          <a:lumMod val="20000"/>
                          <a:lumOff val="80000"/>
                        </a:schemeClr>
                      </a:extrusionClr>
                      <a:contourClr>
                        <a:schemeClr val="bg1"/>
                      </a:contourClr>
                    </a:sp3d>
                  </p:spPr>
                </p:sp>
                <p:sp>
                  <p:nvSpPr>
                    <p:cNvPr id="94" name="TextBox 94"/>
                    <p:cNvSpPr txBox="1"/>
                    <p:nvPr/>
                  </p:nvSpPr>
                  <p:spPr>
                    <a:xfrm>
                      <a:off x="0" y="-57150"/>
                      <a:ext cx="8584045" cy="1447800"/>
                    </a:xfrm>
                    <a:prstGeom prst="rect">
                      <a:avLst/>
                    </a:prstGeom>
                    <a:sp3d extrusionH="63500">
                      <a:bevelT w="254000" h="254000" prst="coolSlant"/>
                      <a:extrusionClr>
                        <a:schemeClr val="accent5">
                          <a:lumMod val="20000"/>
                          <a:lumOff val="80000"/>
                        </a:schemeClr>
                      </a:extrusionClr>
                      <a:contourClr>
                        <a:schemeClr val="bg1"/>
                      </a:contourClr>
                    </a:sp3d>
                  </p:spPr>
                  <p:txBody>
                    <a:bodyPr lIns="0" tIns="0" rIns="0" bIns="0" rtlCol="0" anchor="ctr"/>
                    <a:lstStyle/>
                    <a:p>
                      <a:pPr algn="ctr">
                        <a:lnSpc>
                          <a:spcPts val="3840"/>
                        </a:lnSpc>
                      </a:pPr>
                      <a:r>
                        <a:rPr lang="en-US" sz="3600" b="1" spc="300" dirty="0">
                          <a:latin typeface="Calibri (MS)"/>
                          <a:ea typeface="Calibri (MS)"/>
                          <a:cs typeface="Calibri (MS)"/>
                          <a:sym typeface="Calibri (MS)"/>
                        </a:rPr>
                        <a:t>Tactics</a:t>
                      </a:r>
                    </a:p>
                  </p:txBody>
                </p:sp>
              </p:grpSp>
              <p:grpSp>
                <p:nvGrpSpPr>
                  <p:cNvPr id="95" name="Group 95"/>
                  <p:cNvGrpSpPr/>
                  <p:nvPr/>
                </p:nvGrpSpPr>
                <p:grpSpPr>
                  <a:xfrm>
                    <a:off x="1600168" y="5987456"/>
                    <a:ext cx="1219200" cy="990600"/>
                    <a:chOff x="0" y="0"/>
                    <a:chExt cx="1625600" cy="1320800"/>
                  </a:xfrm>
                </p:grpSpPr>
                <p:sp>
                  <p:nvSpPr>
                    <p:cNvPr id="96" name="Freeform 96"/>
                    <p:cNvSpPr/>
                    <p:nvPr/>
                  </p:nvSpPr>
                  <p:spPr>
                    <a:xfrm>
                      <a:off x="0" y="0"/>
                      <a:ext cx="1625600" cy="1320800"/>
                    </a:xfrm>
                    <a:custGeom>
                      <a:avLst/>
                      <a:gdLst/>
                      <a:ahLst/>
                      <a:cxnLst/>
                      <a:rect l="l" t="t" r="r" b="b"/>
                      <a:pathLst>
                        <a:path w="1625600" h="1320800">
                          <a:moveTo>
                            <a:pt x="1625600" y="660400"/>
                          </a:moveTo>
                          <a:cubicBezTo>
                            <a:pt x="1625600" y="295656"/>
                            <a:pt x="1261745" y="0"/>
                            <a:pt x="812800" y="0"/>
                          </a:cubicBezTo>
                          <a:cubicBezTo>
                            <a:pt x="541909" y="0"/>
                            <a:pt x="270891" y="0"/>
                            <a:pt x="0" y="0"/>
                          </a:cubicBezTo>
                          <a:cubicBezTo>
                            <a:pt x="0" y="220091"/>
                            <a:pt x="0" y="440309"/>
                            <a:pt x="0" y="660400"/>
                          </a:cubicBezTo>
                          <a:cubicBezTo>
                            <a:pt x="0" y="1025144"/>
                            <a:pt x="363855" y="1320800"/>
                            <a:pt x="812800" y="1320800"/>
                          </a:cubicBezTo>
                          <a:cubicBezTo>
                            <a:pt x="1261745" y="1320800"/>
                            <a:pt x="1625600" y="1025144"/>
                            <a:pt x="1625600" y="660400"/>
                          </a:cubicBezTo>
                          <a:close/>
                        </a:path>
                      </a:pathLst>
                    </a:custGeom>
                    <a:solidFill>
                      <a:srgbClr val="FFFFFF"/>
                    </a:solidFill>
                  </p:spPr>
                </p:sp>
              </p:grpSp>
              <p:sp>
                <p:nvSpPr>
                  <p:cNvPr id="97" name="Freeform 97"/>
                  <p:cNvSpPr/>
                  <p:nvPr/>
                </p:nvSpPr>
                <p:spPr>
                  <a:xfrm>
                    <a:off x="1587500" y="5974788"/>
                    <a:ext cx="1244631" cy="1015936"/>
                  </a:xfrm>
                  <a:custGeom>
                    <a:avLst/>
                    <a:gdLst/>
                    <a:ahLst/>
                    <a:cxnLst/>
                    <a:rect l="l" t="t" r="r" b="b"/>
                    <a:pathLst>
                      <a:path w="1244631" h="1015936">
                        <a:moveTo>
                          <a:pt x="0" y="0"/>
                        </a:moveTo>
                        <a:lnTo>
                          <a:pt x="1244631" y="0"/>
                        </a:lnTo>
                        <a:lnTo>
                          <a:pt x="1244631" y="1015936"/>
                        </a:lnTo>
                        <a:lnTo>
                          <a:pt x="0" y="1015936"/>
                        </a:lnTo>
                        <a:lnTo>
                          <a:pt x="0" y="0"/>
                        </a:lnTo>
                        <a:close/>
                      </a:path>
                    </a:pathLst>
                  </a:custGeom>
                  <a:blipFill>
                    <a:blip r:embed="rId35">
                      <a:extLst>
                        <a:ext uri="{96DAC541-7B7A-43D3-8B79-37D633B846F1}">
                          <asvg:svgBlip xmlns="" xmlns:asvg="http://schemas.microsoft.com/office/drawing/2016/SVG/main" r:embed="rId10"/>
                        </a:ext>
                      </a:extLst>
                    </a:blip>
                    <a:stretch>
                      <a:fillRect/>
                    </a:stretch>
                  </a:blipFill>
                </p:spPr>
              </p:sp>
              <p:grpSp>
                <p:nvGrpSpPr>
                  <p:cNvPr id="98" name="Group 98"/>
                  <p:cNvGrpSpPr/>
                  <p:nvPr/>
                </p:nvGrpSpPr>
                <p:grpSpPr>
                  <a:xfrm>
                    <a:off x="1587500" y="5931926"/>
                    <a:ext cx="1244600" cy="1058862"/>
                    <a:chOff x="0" y="0"/>
                    <a:chExt cx="1659467" cy="1411817"/>
                  </a:xfrm>
                </p:grpSpPr>
                <p:sp>
                  <p:nvSpPr>
                    <p:cNvPr id="99" name="Freeform 99"/>
                    <p:cNvSpPr/>
                    <p:nvPr/>
                  </p:nvSpPr>
                  <p:spPr>
                    <a:xfrm>
                      <a:off x="0" y="0"/>
                      <a:ext cx="1659467" cy="1411817"/>
                    </a:xfrm>
                    <a:custGeom>
                      <a:avLst/>
                      <a:gdLst/>
                      <a:ahLst/>
                      <a:cxnLst/>
                      <a:rect l="l" t="t" r="r" b="b"/>
                      <a:pathLst>
                        <a:path w="1659467" h="1411817">
                          <a:moveTo>
                            <a:pt x="0" y="0"/>
                          </a:moveTo>
                          <a:lnTo>
                            <a:pt x="1659467" y="0"/>
                          </a:lnTo>
                          <a:lnTo>
                            <a:pt x="1659467" y="1411817"/>
                          </a:lnTo>
                          <a:lnTo>
                            <a:pt x="0" y="1411817"/>
                          </a:lnTo>
                          <a:close/>
                        </a:path>
                      </a:pathLst>
                    </a:custGeom>
                    <a:solidFill>
                      <a:srgbClr val="000000">
                        <a:alpha val="0"/>
                      </a:srgbClr>
                    </a:solidFill>
                  </p:spPr>
                </p:sp>
                <p:sp>
                  <p:nvSpPr>
                    <p:cNvPr id="100" name="TextBox 100"/>
                    <p:cNvSpPr txBox="1"/>
                    <p:nvPr/>
                  </p:nvSpPr>
                  <p:spPr>
                    <a:xfrm>
                      <a:off x="0" y="-57150"/>
                      <a:ext cx="1659467" cy="1468967"/>
                    </a:xfrm>
                    <a:prstGeom prst="rect">
                      <a:avLst/>
                    </a:prstGeom>
                  </p:spPr>
                  <p:txBody>
                    <a:bodyPr lIns="0" tIns="0" rIns="0" bIns="0" rtlCol="0" anchor="ctr"/>
                    <a:lstStyle/>
                    <a:p>
                      <a:pPr algn="ctr">
                        <a:lnSpc>
                          <a:spcPts val="3840"/>
                        </a:lnSpc>
                      </a:pPr>
                      <a:r>
                        <a:rPr lang="en-US" sz="3200">
                          <a:solidFill>
                            <a:srgbClr val="000000"/>
                          </a:solidFill>
                          <a:latin typeface="Calibri (MS)"/>
                          <a:ea typeface="Calibri (MS)"/>
                          <a:cs typeface="Calibri (MS)"/>
                          <a:sym typeface="Calibri (MS)"/>
                        </a:rPr>
                        <a:t>5</a:t>
                      </a:r>
                    </a:p>
                  </p:txBody>
                </p:sp>
              </p:grpSp>
              <p:grpSp>
                <p:nvGrpSpPr>
                  <p:cNvPr id="101" name="Group 101"/>
                  <p:cNvGrpSpPr/>
                  <p:nvPr/>
                </p:nvGrpSpPr>
                <p:grpSpPr>
                  <a:xfrm>
                    <a:off x="7981879" y="6992978"/>
                    <a:ext cx="8018431" cy="990505"/>
                    <a:chOff x="0" y="0"/>
                    <a:chExt cx="10691241" cy="1320673"/>
                  </a:xfrm>
                </p:grpSpPr>
                <p:sp>
                  <p:nvSpPr>
                    <p:cNvPr id="102" name="Freeform 102"/>
                    <p:cNvSpPr/>
                    <p:nvPr/>
                  </p:nvSpPr>
                  <p:spPr>
                    <a:xfrm>
                      <a:off x="0" y="0"/>
                      <a:ext cx="10691240" cy="1320673"/>
                    </a:xfrm>
                    <a:custGeom>
                      <a:avLst/>
                      <a:gdLst/>
                      <a:ahLst/>
                      <a:cxnLst/>
                      <a:rect l="l" t="t" r="r" b="b"/>
                      <a:pathLst>
                        <a:path w="10691240" h="1320673">
                          <a:moveTo>
                            <a:pt x="0" y="220091"/>
                          </a:moveTo>
                          <a:cubicBezTo>
                            <a:pt x="0" y="98552"/>
                            <a:pt x="100711" y="0"/>
                            <a:pt x="225044" y="0"/>
                          </a:cubicBezTo>
                          <a:lnTo>
                            <a:pt x="10466197" y="0"/>
                          </a:lnTo>
                          <a:cubicBezTo>
                            <a:pt x="10590530" y="0"/>
                            <a:pt x="10691240" y="98552"/>
                            <a:pt x="10691240" y="220091"/>
                          </a:cubicBezTo>
                          <a:lnTo>
                            <a:pt x="10691240" y="1100582"/>
                          </a:lnTo>
                          <a:cubicBezTo>
                            <a:pt x="10691240" y="1222121"/>
                            <a:pt x="10590530" y="1320673"/>
                            <a:pt x="10466197" y="1320673"/>
                          </a:cubicBezTo>
                          <a:lnTo>
                            <a:pt x="225044" y="1320673"/>
                          </a:lnTo>
                          <a:cubicBezTo>
                            <a:pt x="100838" y="1320673"/>
                            <a:pt x="0" y="1222121"/>
                            <a:pt x="0" y="1100582"/>
                          </a:cubicBezTo>
                          <a:close/>
                        </a:path>
                      </a:pathLst>
                    </a:custGeom>
                    <a:solidFill>
                      <a:srgbClr val="4BACC6"/>
                    </a:solidFill>
                  </p:spPr>
                </p:sp>
              </p:grpSp>
              <p:sp>
                <p:nvSpPr>
                  <p:cNvPr id="103" name="Freeform 103"/>
                  <p:cNvSpPr/>
                  <p:nvPr/>
                </p:nvSpPr>
                <p:spPr>
                  <a:xfrm>
                    <a:off x="7969211" y="6980215"/>
                    <a:ext cx="8043767" cy="1016031"/>
                  </a:xfrm>
                  <a:custGeom>
                    <a:avLst/>
                    <a:gdLst/>
                    <a:ahLst/>
                    <a:cxnLst/>
                    <a:rect l="l" t="t" r="r" b="b"/>
                    <a:pathLst>
                      <a:path w="8043767" h="1016031">
                        <a:moveTo>
                          <a:pt x="0" y="0"/>
                        </a:moveTo>
                        <a:lnTo>
                          <a:pt x="8043767" y="0"/>
                        </a:lnTo>
                        <a:lnTo>
                          <a:pt x="8043767" y="1016031"/>
                        </a:lnTo>
                        <a:lnTo>
                          <a:pt x="0" y="1016031"/>
                        </a:lnTo>
                        <a:lnTo>
                          <a:pt x="0" y="0"/>
                        </a:lnTo>
                        <a:close/>
                      </a:path>
                    </a:pathLst>
                  </a:custGeom>
                  <a:blipFill>
                    <a:blip r:embed="rId43">
                      <a:extLst>
                        <a:ext uri="{96DAC541-7B7A-43D3-8B79-37D633B846F1}">
                          <asvg:svgBlip xmlns="" xmlns:asvg="http://schemas.microsoft.com/office/drawing/2016/SVG/main" r:embed="rId26"/>
                        </a:ext>
                      </a:extLst>
                    </a:blip>
                    <a:stretch>
                      <a:fillRect/>
                    </a:stretch>
                  </a:blipFill>
                </p:spPr>
              </p:sp>
              <p:sp>
                <p:nvSpPr>
                  <p:cNvPr id="107" name="Freeform 107"/>
                  <p:cNvSpPr/>
                  <p:nvPr/>
                </p:nvSpPr>
                <p:spPr>
                  <a:xfrm>
                    <a:off x="2205036" y="6988152"/>
                    <a:ext cx="7047634" cy="1000125"/>
                  </a:xfrm>
                  <a:custGeom>
                    <a:avLst/>
                    <a:gdLst/>
                    <a:ahLst/>
                    <a:cxnLst/>
                    <a:rect l="l" t="t" r="r" b="b"/>
                    <a:pathLst>
                      <a:path w="7047634" h="1000125">
                        <a:moveTo>
                          <a:pt x="0" y="0"/>
                        </a:moveTo>
                        <a:lnTo>
                          <a:pt x="7047634" y="0"/>
                        </a:lnTo>
                        <a:lnTo>
                          <a:pt x="7047634" y="1000125"/>
                        </a:lnTo>
                        <a:lnTo>
                          <a:pt x="0" y="1000125"/>
                        </a:lnTo>
                        <a:lnTo>
                          <a:pt x="0" y="0"/>
                        </a:lnTo>
                        <a:close/>
                      </a:path>
                    </a:pathLst>
                  </a:custGeom>
                  <a:blipFill>
                    <a:blip r:embed="rId45">
                      <a:extLst>
                        <a:ext uri="{96DAC541-7B7A-43D3-8B79-37D633B846F1}">
                          <asvg:svgBlip xmlns="" xmlns:asvg="http://schemas.microsoft.com/office/drawing/2016/SVG/main" r:embed="rId30"/>
                        </a:ext>
                      </a:extLst>
                    </a:blip>
                    <a:stretch>
                      <a:fillRect t="-469" b="-469"/>
                    </a:stretch>
                  </a:blipFill>
                </p:spPr>
              </p:sp>
              <p:grpSp>
                <p:nvGrpSpPr>
                  <p:cNvPr id="108" name="Group 108"/>
                  <p:cNvGrpSpPr/>
                  <p:nvPr/>
                </p:nvGrpSpPr>
                <p:grpSpPr>
                  <a:xfrm>
                    <a:off x="2205036" y="6945290"/>
                    <a:ext cx="7047634" cy="1042988"/>
                    <a:chOff x="0" y="0"/>
                    <a:chExt cx="9396845" cy="1390650"/>
                  </a:xfrm>
                  <a:scene3d>
                    <a:camera prst="orthographicFront"/>
                    <a:lightRig rig="harsh" dir="t"/>
                  </a:scene3d>
                </p:grpSpPr>
                <p:sp>
                  <p:nvSpPr>
                    <p:cNvPr id="109" name="Freeform 109"/>
                    <p:cNvSpPr/>
                    <p:nvPr/>
                  </p:nvSpPr>
                  <p:spPr>
                    <a:xfrm>
                      <a:off x="0" y="0"/>
                      <a:ext cx="9396845" cy="1390650"/>
                    </a:xfrm>
                    <a:custGeom>
                      <a:avLst/>
                      <a:gdLst/>
                      <a:ahLst/>
                      <a:cxnLst/>
                      <a:rect l="l" t="t" r="r" b="b"/>
                      <a:pathLst>
                        <a:path w="9396845" h="1390650">
                          <a:moveTo>
                            <a:pt x="0" y="0"/>
                          </a:moveTo>
                          <a:lnTo>
                            <a:pt x="9396845" y="0"/>
                          </a:lnTo>
                          <a:lnTo>
                            <a:pt x="9396845" y="1390650"/>
                          </a:lnTo>
                          <a:lnTo>
                            <a:pt x="0" y="1390650"/>
                          </a:lnTo>
                          <a:close/>
                        </a:path>
                      </a:pathLst>
                    </a:custGeom>
                    <a:solidFill>
                      <a:srgbClr val="000000">
                        <a:alpha val="0"/>
                      </a:srgbClr>
                    </a:solidFill>
                    <a:sp3d extrusionH="63500">
                      <a:bevelT w="254000" h="254000" prst="coolSlant"/>
                      <a:extrusionClr>
                        <a:schemeClr val="accent5">
                          <a:lumMod val="20000"/>
                          <a:lumOff val="80000"/>
                        </a:schemeClr>
                      </a:extrusionClr>
                      <a:contourClr>
                        <a:schemeClr val="bg1"/>
                      </a:contourClr>
                    </a:sp3d>
                  </p:spPr>
                </p:sp>
                <p:sp>
                  <p:nvSpPr>
                    <p:cNvPr id="110" name="TextBox 110"/>
                    <p:cNvSpPr txBox="1"/>
                    <p:nvPr/>
                  </p:nvSpPr>
                  <p:spPr>
                    <a:xfrm>
                      <a:off x="0" y="-57150"/>
                      <a:ext cx="9396845" cy="1447800"/>
                    </a:xfrm>
                    <a:prstGeom prst="rect">
                      <a:avLst/>
                    </a:prstGeom>
                    <a:sp3d extrusionH="63500">
                      <a:bevelT w="254000" h="254000" prst="coolSlant"/>
                      <a:extrusionClr>
                        <a:schemeClr val="accent5">
                          <a:lumMod val="20000"/>
                          <a:lumOff val="80000"/>
                        </a:schemeClr>
                      </a:extrusionClr>
                      <a:contourClr>
                        <a:schemeClr val="bg1"/>
                      </a:contourClr>
                    </a:sp3d>
                  </p:spPr>
                  <p:txBody>
                    <a:bodyPr lIns="0" tIns="0" rIns="0" bIns="0" rtlCol="0" anchor="ctr"/>
                    <a:lstStyle/>
                    <a:p>
                      <a:pPr algn="ctr">
                        <a:lnSpc>
                          <a:spcPts val="3840"/>
                        </a:lnSpc>
                      </a:pPr>
                      <a:r>
                        <a:rPr lang="en-US" sz="3600" b="1" spc="300" dirty="0">
                          <a:latin typeface="Calibri (MS)"/>
                          <a:ea typeface="Calibri (MS)"/>
                          <a:cs typeface="Calibri (MS)"/>
                          <a:sym typeface="Calibri (MS)"/>
                        </a:rPr>
                        <a:t>Action</a:t>
                      </a:r>
                    </a:p>
                  </p:txBody>
                </p:sp>
              </p:grpSp>
              <p:grpSp>
                <p:nvGrpSpPr>
                  <p:cNvPr id="111" name="Group 111"/>
                  <p:cNvGrpSpPr/>
                  <p:nvPr/>
                </p:nvGrpSpPr>
                <p:grpSpPr>
                  <a:xfrm>
                    <a:off x="1600168" y="6992883"/>
                    <a:ext cx="1219200" cy="990600"/>
                    <a:chOff x="0" y="0"/>
                    <a:chExt cx="1625600" cy="1320800"/>
                  </a:xfrm>
                </p:grpSpPr>
                <p:sp>
                  <p:nvSpPr>
                    <p:cNvPr id="112" name="Freeform 112"/>
                    <p:cNvSpPr/>
                    <p:nvPr/>
                  </p:nvSpPr>
                  <p:spPr>
                    <a:xfrm>
                      <a:off x="0" y="0"/>
                      <a:ext cx="1625600" cy="1320800"/>
                    </a:xfrm>
                    <a:custGeom>
                      <a:avLst/>
                      <a:gdLst/>
                      <a:ahLst/>
                      <a:cxnLst/>
                      <a:rect l="l" t="t" r="r" b="b"/>
                      <a:pathLst>
                        <a:path w="1625600" h="1320800">
                          <a:moveTo>
                            <a:pt x="1625600" y="660400"/>
                          </a:moveTo>
                          <a:cubicBezTo>
                            <a:pt x="1625600" y="295656"/>
                            <a:pt x="1261745" y="0"/>
                            <a:pt x="812800" y="0"/>
                          </a:cubicBezTo>
                          <a:cubicBezTo>
                            <a:pt x="541909" y="0"/>
                            <a:pt x="270891" y="0"/>
                            <a:pt x="0" y="0"/>
                          </a:cubicBezTo>
                          <a:cubicBezTo>
                            <a:pt x="0" y="220091"/>
                            <a:pt x="0" y="440309"/>
                            <a:pt x="0" y="660400"/>
                          </a:cubicBezTo>
                          <a:cubicBezTo>
                            <a:pt x="0" y="1025144"/>
                            <a:pt x="363855" y="1320800"/>
                            <a:pt x="812800" y="1320800"/>
                          </a:cubicBezTo>
                          <a:cubicBezTo>
                            <a:pt x="1261745" y="1320800"/>
                            <a:pt x="1625600" y="1025144"/>
                            <a:pt x="1625600" y="660400"/>
                          </a:cubicBezTo>
                          <a:close/>
                        </a:path>
                      </a:pathLst>
                    </a:custGeom>
                    <a:solidFill>
                      <a:srgbClr val="FFFFFF"/>
                    </a:solidFill>
                  </p:spPr>
                </p:sp>
              </p:grpSp>
              <p:sp>
                <p:nvSpPr>
                  <p:cNvPr id="113" name="Freeform 113"/>
                  <p:cNvSpPr/>
                  <p:nvPr/>
                </p:nvSpPr>
                <p:spPr>
                  <a:xfrm>
                    <a:off x="1587500" y="6980215"/>
                    <a:ext cx="1244631" cy="1015936"/>
                  </a:xfrm>
                  <a:custGeom>
                    <a:avLst/>
                    <a:gdLst/>
                    <a:ahLst/>
                    <a:cxnLst/>
                    <a:rect l="l" t="t" r="r" b="b"/>
                    <a:pathLst>
                      <a:path w="1244631" h="1015936">
                        <a:moveTo>
                          <a:pt x="0" y="0"/>
                        </a:moveTo>
                        <a:lnTo>
                          <a:pt x="1244631" y="0"/>
                        </a:lnTo>
                        <a:lnTo>
                          <a:pt x="1244631" y="1015936"/>
                        </a:lnTo>
                        <a:lnTo>
                          <a:pt x="0" y="1015936"/>
                        </a:lnTo>
                        <a:lnTo>
                          <a:pt x="0" y="0"/>
                        </a:lnTo>
                        <a:close/>
                      </a:path>
                    </a:pathLst>
                  </a:custGeom>
                  <a:blipFill>
                    <a:blip r:embed="rId35">
                      <a:extLst>
                        <a:ext uri="{96DAC541-7B7A-43D3-8B79-37D633B846F1}">
                          <asvg:svgBlip xmlns="" xmlns:asvg="http://schemas.microsoft.com/office/drawing/2016/SVG/main" r:embed="rId10"/>
                        </a:ext>
                      </a:extLst>
                    </a:blip>
                    <a:stretch>
                      <a:fillRect/>
                    </a:stretch>
                  </a:blipFill>
                </p:spPr>
              </p:sp>
              <p:grpSp>
                <p:nvGrpSpPr>
                  <p:cNvPr id="114" name="Group 114"/>
                  <p:cNvGrpSpPr/>
                  <p:nvPr/>
                </p:nvGrpSpPr>
                <p:grpSpPr>
                  <a:xfrm>
                    <a:off x="1587500" y="6937353"/>
                    <a:ext cx="1244600" cy="1058862"/>
                    <a:chOff x="0" y="0"/>
                    <a:chExt cx="1659467" cy="1411817"/>
                  </a:xfrm>
                </p:grpSpPr>
                <p:sp>
                  <p:nvSpPr>
                    <p:cNvPr id="115" name="Freeform 115"/>
                    <p:cNvSpPr/>
                    <p:nvPr/>
                  </p:nvSpPr>
                  <p:spPr>
                    <a:xfrm>
                      <a:off x="0" y="0"/>
                      <a:ext cx="1659467" cy="1411817"/>
                    </a:xfrm>
                    <a:custGeom>
                      <a:avLst/>
                      <a:gdLst/>
                      <a:ahLst/>
                      <a:cxnLst/>
                      <a:rect l="l" t="t" r="r" b="b"/>
                      <a:pathLst>
                        <a:path w="1659467" h="1411817">
                          <a:moveTo>
                            <a:pt x="0" y="0"/>
                          </a:moveTo>
                          <a:lnTo>
                            <a:pt x="1659467" y="0"/>
                          </a:lnTo>
                          <a:lnTo>
                            <a:pt x="1659467" y="1411817"/>
                          </a:lnTo>
                          <a:lnTo>
                            <a:pt x="0" y="1411817"/>
                          </a:lnTo>
                          <a:close/>
                        </a:path>
                      </a:pathLst>
                    </a:custGeom>
                    <a:solidFill>
                      <a:srgbClr val="000000">
                        <a:alpha val="0"/>
                      </a:srgbClr>
                    </a:solidFill>
                  </p:spPr>
                </p:sp>
                <p:sp>
                  <p:nvSpPr>
                    <p:cNvPr id="116" name="TextBox 116"/>
                    <p:cNvSpPr txBox="1"/>
                    <p:nvPr/>
                  </p:nvSpPr>
                  <p:spPr>
                    <a:xfrm>
                      <a:off x="0" y="-57150"/>
                      <a:ext cx="1659467" cy="1468967"/>
                    </a:xfrm>
                    <a:prstGeom prst="rect">
                      <a:avLst/>
                    </a:prstGeom>
                  </p:spPr>
                  <p:txBody>
                    <a:bodyPr lIns="0" tIns="0" rIns="0" bIns="0" rtlCol="0" anchor="ctr"/>
                    <a:lstStyle/>
                    <a:p>
                      <a:pPr algn="ctr">
                        <a:lnSpc>
                          <a:spcPts val="3840"/>
                        </a:lnSpc>
                      </a:pPr>
                      <a:r>
                        <a:rPr lang="en-US" sz="3200">
                          <a:solidFill>
                            <a:srgbClr val="000000"/>
                          </a:solidFill>
                          <a:latin typeface="Calibri (MS)"/>
                          <a:ea typeface="Calibri (MS)"/>
                          <a:cs typeface="Calibri (MS)"/>
                          <a:sym typeface="Calibri (MS)"/>
                        </a:rPr>
                        <a:t>6</a:t>
                      </a:r>
                    </a:p>
                  </p:txBody>
                </p:sp>
              </p:grpSp>
            </p:grpSp>
            <p:sp>
              <p:nvSpPr>
                <p:cNvPr id="126" name="TextBox 26"/>
                <p:cNvSpPr txBox="1"/>
                <p:nvPr/>
              </p:nvSpPr>
              <p:spPr>
                <a:xfrm>
                  <a:off x="10143780" y="7451222"/>
                  <a:ext cx="7223991" cy="1101724"/>
                </a:xfrm>
                <a:prstGeom prst="rect">
                  <a:avLst/>
                </a:prstGeom>
              </p:spPr>
              <p:txBody>
                <a:bodyPr lIns="0" tIns="0" rIns="0" bIns="0" rtlCol="0" anchor="ctr"/>
                <a:lstStyle/>
                <a:p>
                  <a:pPr marL="457200" indent="-457200" algn="ctr">
                    <a:lnSpc>
                      <a:spcPts val="3840"/>
                    </a:lnSpc>
                    <a:buFontTx/>
                    <a:buChar char="-"/>
                  </a:pPr>
                  <a:r>
                    <a:rPr lang="en-US" sz="3200" dirty="0" smtClean="0">
                      <a:latin typeface="Calibri (MS)"/>
                      <a:ea typeface="Calibri (MS)"/>
                      <a:cs typeface="Calibri (MS)"/>
                      <a:sym typeface="Calibri (MS)"/>
                    </a:rPr>
                    <a:t>KPIs  - Campaign  Management</a:t>
                  </a:r>
                </a:p>
                <a:p>
                  <a:pPr algn="ctr">
                    <a:lnSpc>
                      <a:spcPts val="3840"/>
                    </a:lnSpc>
                  </a:pPr>
                  <a:r>
                    <a:rPr lang="en-US" sz="3200" dirty="0" smtClean="0">
                      <a:latin typeface="Calibri (MS)"/>
                      <a:ea typeface="Calibri (MS)"/>
                      <a:cs typeface="Calibri (MS)"/>
                      <a:sym typeface="Calibri (MS)"/>
                    </a:rPr>
                    <a:t>- Recommendation</a:t>
                  </a:r>
                  <a:endParaRPr lang="en-US" sz="3200" dirty="0">
                    <a:latin typeface="Calibri (MS)"/>
                    <a:ea typeface="Calibri (MS)"/>
                    <a:cs typeface="Calibri (MS)"/>
                    <a:sym typeface="Calibri (MS)"/>
                  </a:endParaRPr>
                </a:p>
              </p:txBody>
            </p:sp>
          </p:grpSp>
          <p:sp>
            <p:nvSpPr>
              <p:cNvPr id="128" name="TextBox 42"/>
              <p:cNvSpPr txBox="1"/>
              <p:nvPr/>
            </p:nvSpPr>
            <p:spPr>
              <a:xfrm>
                <a:off x="5325931" y="1687974"/>
                <a:ext cx="11033991" cy="1101724"/>
              </a:xfrm>
              <a:prstGeom prst="rect">
                <a:avLst/>
              </a:prstGeom>
            </p:spPr>
            <p:txBody>
              <a:bodyPr lIns="0" tIns="0" rIns="0" bIns="0" rtlCol="0" anchor="ctr"/>
              <a:lstStyle/>
              <a:p>
                <a:pPr algn="ctr">
                  <a:lnSpc>
                    <a:spcPts val="3840"/>
                  </a:lnSpc>
                </a:pPr>
                <a:r>
                  <a:rPr lang="en-US" sz="3200" dirty="0">
                    <a:latin typeface="Calibri (MS)"/>
                    <a:ea typeface="Calibri (MS)"/>
                    <a:cs typeface="Calibri (MS)"/>
                    <a:sym typeface="Calibri (MS)"/>
                  </a:rPr>
                  <a:t>   -SWOT analysis    -Competitors analysis </a:t>
                </a:r>
              </a:p>
              <a:p>
                <a:pPr algn="ctr">
                  <a:lnSpc>
                    <a:spcPts val="3840"/>
                  </a:lnSpc>
                </a:pPr>
                <a:r>
                  <a:rPr lang="en-US" sz="3200" dirty="0">
                    <a:latin typeface="Calibri (MS)"/>
                    <a:ea typeface="Calibri (MS)"/>
                    <a:cs typeface="Calibri (MS)"/>
                    <a:sym typeface="Calibri (MS)"/>
                  </a:rPr>
                  <a:t>–Customers  analysis</a:t>
                </a:r>
              </a:p>
            </p:txBody>
          </p:sp>
        </p:grpSp>
        <p:sp>
          <p:nvSpPr>
            <p:cNvPr id="130" name="TextBox 106"/>
            <p:cNvSpPr txBox="1"/>
            <p:nvPr/>
          </p:nvSpPr>
          <p:spPr>
            <a:xfrm>
              <a:off x="8719048" y="4618900"/>
              <a:ext cx="8043796" cy="1101724"/>
            </a:xfrm>
            <a:prstGeom prst="rect">
              <a:avLst/>
            </a:prstGeom>
          </p:spPr>
          <p:txBody>
            <a:bodyPr lIns="0" tIns="0" rIns="0" bIns="0" rtlCol="0" anchor="ctr"/>
            <a:lstStyle/>
            <a:p>
              <a:pPr algn="ctr">
                <a:lnSpc>
                  <a:spcPts val="3840"/>
                </a:lnSpc>
              </a:pPr>
              <a:r>
                <a:rPr lang="en-US" sz="3200" dirty="0" smtClean="0">
                  <a:latin typeface="Calibri (MS)"/>
                  <a:ea typeface="Calibri (MS)"/>
                  <a:cs typeface="Calibri (MS)"/>
                  <a:sym typeface="Calibri (MS)"/>
                </a:rPr>
                <a:t>- Posts types  - Post samples, </a:t>
              </a:r>
              <a:r>
                <a:rPr lang="en-US" sz="3200" dirty="0">
                  <a:latin typeface="Calibri (MS)"/>
                  <a:ea typeface="Calibri (MS)"/>
                  <a:cs typeface="Calibri (MS)"/>
                  <a:sym typeface="Calibri (MS)"/>
                </a:rPr>
                <a:t>content, </a:t>
              </a:r>
            </a:p>
            <a:p>
              <a:pPr algn="ctr">
                <a:lnSpc>
                  <a:spcPts val="3840"/>
                </a:lnSpc>
              </a:pPr>
              <a:r>
                <a:rPr lang="en-US" sz="3200" dirty="0">
                  <a:latin typeface="Calibri (MS)"/>
                  <a:ea typeface="Calibri (MS)"/>
                  <a:cs typeface="Calibri (MS)"/>
                  <a:sym typeface="Calibri (MS)"/>
                </a:rPr>
                <a:t>videos, reels and stories samples</a:t>
              </a: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sp>
        <p:nvSpPr>
          <p:cNvPr id="3" name="Freeform 3"/>
          <p:cNvSpPr/>
          <p:nvPr/>
        </p:nvSpPr>
        <p:spPr>
          <a:xfrm>
            <a:off x="3258257" y="2700916"/>
            <a:ext cx="11771487" cy="4885167"/>
          </a:xfrm>
          <a:custGeom>
            <a:avLst/>
            <a:gdLst/>
            <a:ahLst/>
            <a:cxnLst/>
            <a:rect l="l" t="t" r="r" b="b"/>
            <a:pathLst>
              <a:path w="11771487" h="4885167">
                <a:moveTo>
                  <a:pt x="0" y="0"/>
                </a:moveTo>
                <a:lnTo>
                  <a:pt x="11771487" y="0"/>
                </a:lnTo>
                <a:lnTo>
                  <a:pt x="11771487" y="4885167"/>
                </a:lnTo>
                <a:lnTo>
                  <a:pt x="0" y="4885167"/>
                </a:lnTo>
                <a:lnTo>
                  <a:pt x="0" y="0"/>
                </a:lnTo>
                <a:close/>
              </a:path>
            </a:pathLst>
          </a:custGeom>
          <a:blipFill>
            <a:blip r:embed="rId4">
              <a:extLst>
                <a:ext uri="{96DAC541-7B7A-43D3-8B79-37D633B846F1}">
                  <asvg:svgBlip xmlns="" xmlns:asvg="http://schemas.microsoft.com/office/drawing/2016/SVG/main" r:embed="rId5"/>
                </a:ext>
              </a:extLst>
            </a:blip>
            <a:stretch>
              <a:fillRect t="-103" b="-103"/>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grpSp>
        <p:nvGrpSpPr>
          <p:cNvPr id="6" name="Group 6"/>
          <p:cNvGrpSpPr/>
          <p:nvPr/>
        </p:nvGrpSpPr>
        <p:grpSpPr>
          <a:xfrm>
            <a:off x="3258257" y="4268821"/>
            <a:ext cx="11771487" cy="1482658"/>
            <a:chOff x="0" y="0"/>
            <a:chExt cx="15695316" cy="1976877"/>
          </a:xfrm>
        </p:grpSpPr>
        <p:sp>
          <p:nvSpPr>
            <p:cNvPr id="7" name="Freeform 7"/>
            <p:cNvSpPr/>
            <p:nvPr/>
          </p:nvSpPr>
          <p:spPr>
            <a:xfrm>
              <a:off x="0" y="0"/>
              <a:ext cx="15695316" cy="1976877"/>
            </a:xfrm>
            <a:custGeom>
              <a:avLst/>
              <a:gdLst/>
              <a:ahLst/>
              <a:cxnLst/>
              <a:rect l="l" t="t" r="r" b="b"/>
              <a:pathLst>
                <a:path w="15695316" h="1976877">
                  <a:moveTo>
                    <a:pt x="0" y="0"/>
                  </a:moveTo>
                  <a:lnTo>
                    <a:pt x="15695316" y="0"/>
                  </a:lnTo>
                  <a:lnTo>
                    <a:pt x="15695316" y="1976877"/>
                  </a:lnTo>
                  <a:lnTo>
                    <a:pt x="0" y="1976877"/>
                  </a:lnTo>
                  <a:close/>
                </a:path>
              </a:pathLst>
            </a:custGeom>
            <a:solidFill>
              <a:srgbClr val="000000">
                <a:alpha val="0"/>
              </a:srgbClr>
            </a:solidFill>
          </p:spPr>
        </p:sp>
        <p:sp>
          <p:nvSpPr>
            <p:cNvPr id="8" name="TextBox 8"/>
            <p:cNvSpPr txBox="1"/>
            <p:nvPr/>
          </p:nvSpPr>
          <p:spPr>
            <a:xfrm>
              <a:off x="0" y="-152400"/>
              <a:ext cx="15695316" cy="2129277"/>
            </a:xfrm>
            <a:prstGeom prst="rect">
              <a:avLst/>
            </a:prstGeom>
          </p:spPr>
          <p:txBody>
            <a:bodyPr lIns="0" tIns="0" rIns="0" bIns="0" rtlCol="0" anchor="t"/>
            <a:lstStyle/>
            <a:p>
              <a:pPr algn="ctr">
                <a:lnSpc>
                  <a:spcPts val="11200"/>
                </a:lnSpc>
              </a:pPr>
              <a:r>
                <a:rPr lang="en-US" sz="8000" b="1">
                  <a:solidFill>
                    <a:srgbClr val="000000"/>
                  </a:solidFill>
                  <a:latin typeface="Canva Sans Bold"/>
                  <a:ea typeface="Canva Sans Bold"/>
                  <a:cs typeface="Canva Sans Bold"/>
                  <a:sym typeface="Canva Sans Bold"/>
                </a:rPr>
                <a:t>Objectives</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19</a:t>
              </a:r>
            </a:p>
          </p:txBody>
        </p:sp>
      </p:gr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399189" y="255291"/>
            <a:ext cx="6730416" cy="1114387"/>
            <a:chOff x="0" y="0"/>
            <a:chExt cx="8973888" cy="1485849"/>
          </a:xfrm>
        </p:grpSpPr>
        <p:sp>
          <p:nvSpPr>
            <p:cNvPr id="4" name="Freeform 4"/>
            <p:cNvSpPr/>
            <p:nvPr/>
          </p:nvSpPr>
          <p:spPr>
            <a:xfrm>
              <a:off x="0" y="0"/>
              <a:ext cx="8973888" cy="1485849"/>
            </a:xfrm>
            <a:custGeom>
              <a:avLst/>
              <a:gdLst/>
              <a:ahLst/>
              <a:cxnLst/>
              <a:rect l="l" t="t" r="r" b="b"/>
              <a:pathLst>
                <a:path w="8973888" h="1485849">
                  <a:moveTo>
                    <a:pt x="0" y="0"/>
                  </a:moveTo>
                  <a:lnTo>
                    <a:pt x="8973888" y="0"/>
                  </a:lnTo>
                  <a:lnTo>
                    <a:pt x="8973888" y="1485849"/>
                  </a:lnTo>
                  <a:lnTo>
                    <a:pt x="0" y="1485849"/>
                  </a:lnTo>
                  <a:close/>
                </a:path>
              </a:pathLst>
            </a:custGeom>
            <a:solidFill>
              <a:srgbClr val="000000">
                <a:alpha val="0"/>
              </a:srgbClr>
            </a:solidFill>
          </p:spPr>
        </p:sp>
        <p:sp>
          <p:nvSpPr>
            <p:cNvPr id="5" name="TextBox 5"/>
            <p:cNvSpPr txBox="1"/>
            <p:nvPr/>
          </p:nvSpPr>
          <p:spPr>
            <a:xfrm>
              <a:off x="0" y="-114300"/>
              <a:ext cx="8973888" cy="1600149"/>
            </a:xfrm>
            <a:prstGeom prst="rect">
              <a:avLst/>
            </a:prstGeom>
          </p:spPr>
          <p:txBody>
            <a:bodyPr lIns="0" tIns="0" rIns="0" bIns="0" rtlCol="0" anchor="t"/>
            <a:lstStyle/>
            <a:p>
              <a:pPr algn="ctr">
                <a:lnSpc>
                  <a:spcPts val="8400"/>
                </a:lnSpc>
              </a:pPr>
              <a:r>
                <a:rPr lang="en-US" sz="6000" b="1" dirty="0">
                  <a:solidFill>
                    <a:srgbClr val="000000"/>
                  </a:solidFill>
                  <a:latin typeface="Canva Sans Bold"/>
                  <a:ea typeface="Canva Sans Bold"/>
                  <a:cs typeface="Canva Sans Bold"/>
                  <a:sym typeface="Canva Sans Bold"/>
                </a:rPr>
                <a:t>Objectives</a:t>
              </a:r>
            </a:p>
          </p:txBody>
        </p:sp>
      </p:grpSp>
      <p:grpSp>
        <p:nvGrpSpPr>
          <p:cNvPr id="6" name="Group 6"/>
          <p:cNvGrpSpPr/>
          <p:nvPr/>
        </p:nvGrpSpPr>
        <p:grpSpPr>
          <a:xfrm>
            <a:off x="15085907" y="-779923"/>
            <a:ext cx="4008025" cy="4008025"/>
            <a:chOff x="0" y="0"/>
            <a:chExt cx="5344033" cy="5344033"/>
          </a:xfrm>
        </p:grpSpPr>
        <p:sp>
          <p:nvSpPr>
            <p:cNvPr id="7" name="Freeform 7"/>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8" name="Freeform 8"/>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pSp>
        <p:nvGrpSpPr>
          <p:cNvPr id="31" name="Group 30"/>
          <p:cNvGrpSpPr/>
          <p:nvPr/>
        </p:nvGrpSpPr>
        <p:grpSpPr>
          <a:xfrm>
            <a:off x="305193" y="2049722"/>
            <a:ext cx="16820861" cy="2124684"/>
            <a:chOff x="305193" y="2049722"/>
            <a:chExt cx="16820861" cy="2124684"/>
          </a:xfrm>
        </p:grpSpPr>
        <p:grpSp>
          <p:nvGrpSpPr>
            <p:cNvPr id="9" name="Group 9"/>
            <p:cNvGrpSpPr/>
            <p:nvPr/>
          </p:nvGrpSpPr>
          <p:grpSpPr>
            <a:xfrm>
              <a:off x="1638594" y="2142182"/>
              <a:ext cx="15487460" cy="1911763"/>
              <a:chOff x="0" y="0"/>
              <a:chExt cx="20649947" cy="2549017"/>
            </a:xfrm>
            <a:solidFill>
              <a:schemeClr val="accent5">
                <a:lumMod val="60000"/>
                <a:lumOff val="40000"/>
              </a:schemeClr>
            </a:solidFill>
          </p:grpSpPr>
          <p:sp>
            <p:nvSpPr>
              <p:cNvPr id="10" name="Freeform 10"/>
              <p:cNvSpPr/>
              <p:nvPr/>
            </p:nvSpPr>
            <p:spPr>
              <a:xfrm>
                <a:off x="0" y="0"/>
                <a:ext cx="20649946" cy="2549017"/>
              </a:xfrm>
              <a:custGeom>
                <a:avLst/>
                <a:gdLst/>
                <a:ahLst/>
                <a:cxnLst/>
                <a:rect l="l" t="t" r="r" b="b"/>
                <a:pathLst>
                  <a:path w="20649946" h="2549017">
                    <a:moveTo>
                      <a:pt x="20228052" y="2549017"/>
                    </a:moveTo>
                    <a:lnTo>
                      <a:pt x="421894" y="2549017"/>
                    </a:lnTo>
                    <a:cubicBezTo>
                      <a:pt x="189484" y="2549017"/>
                      <a:pt x="0" y="2359533"/>
                      <a:pt x="0" y="2126996"/>
                    </a:cubicBezTo>
                    <a:lnTo>
                      <a:pt x="0" y="421894"/>
                    </a:lnTo>
                    <a:cubicBezTo>
                      <a:pt x="0" y="189484"/>
                      <a:pt x="189484" y="0"/>
                      <a:pt x="421894" y="0"/>
                    </a:cubicBezTo>
                    <a:lnTo>
                      <a:pt x="20228052" y="0"/>
                    </a:lnTo>
                    <a:cubicBezTo>
                      <a:pt x="20460590" y="0"/>
                      <a:pt x="20649946" y="189484"/>
                      <a:pt x="20649946" y="421894"/>
                    </a:cubicBezTo>
                    <a:lnTo>
                      <a:pt x="20649946" y="2126996"/>
                    </a:lnTo>
                    <a:cubicBezTo>
                      <a:pt x="20649946" y="2359533"/>
                      <a:pt x="20460463" y="2548890"/>
                      <a:pt x="20228052" y="2548890"/>
                    </a:cubicBezTo>
                    <a:close/>
                  </a:path>
                </a:pathLst>
              </a:custGeom>
              <a:grpFill/>
            </p:spPr>
          </p:sp>
        </p:grpSp>
        <p:sp>
          <p:nvSpPr>
            <p:cNvPr id="11" name="Freeform 11"/>
            <p:cNvSpPr/>
            <p:nvPr/>
          </p:nvSpPr>
          <p:spPr>
            <a:xfrm>
              <a:off x="305193" y="2049722"/>
              <a:ext cx="2124684" cy="2124684"/>
            </a:xfrm>
            <a:custGeom>
              <a:avLst/>
              <a:gdLst/>
              <a:ahLst/>
              <a:cxnLst/>
              <a:rect l="l" t="t" r="r" b="b"/>
              <a:pathLst>
                <a:path w="2124684" h="2124684">
                  <a:moveTo>
                    <a:pt x="0" y="0"/>
                  </a:moveTo>
                  <a:lnTo>
                    <a:pt x="2124684" y="0"/>
                  </a:lnTo>
                  <a:lnTo>
                    <a:pt x="2124684" y="2124684"/>
                  </a:lnTo>
                  <a:lnTo>
                    <a:pt x="0" y="2124684"/>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grpSp>
        <p:nvGrpSpPr>
          <p:cNvPr id="38" name="Group 37"/>
          <p:cNvGrpSpPr/>
          <p:nvPr/>
        </p:nvGrpSpPr>
        <p:grpSpPr>
          <a:xfrm>
            <a:off x="493185" y="2335319"/>
            <a:ext cx="16257290" cy="1569781"/>
            <a:chOff x="493185" y="2335319"/>
            <a:chExt cx="16257290" cy="1569781"/>
          </a:xfrm>
        </p:grpSpPr>
        <p:sp>
          <p:nvSpPr>
            <p:cNvPr id="12" name="Freeform 12"/>
            <p:cNvSpPr/>
            <p:nvPr/>
          </p:nvSpPr>
          <p:spPr>
            <a:xfrm>
              <a:off x="493185" y="2335319"/>
              <a:ext cx="1817402" cy="1569781"/>
            </a:xfrm>
            <a:custGeom>
              <a:avLst/>
              <a:gdLst/>
              <a:ahLst/>
              <a:cxnLst/>
              <a:rect l="l" t="t" r="r" b="b"/>
              <a:pathLst>
                <a:path w="1817402" h="1569781">
                  <a:moveTo>
                    <a:pt x="0" y="0"/>
                  </a:moveTo>
                  <a:lnTo>
                    <a:pt x="1817402" y="0"/>
                  </a:lnTo>
                  <a:lnTo>
                    <a:pt x="1817402" y="1569781"/>
                  </a:lnTo>
                  <a:lnTo>
                    <a:pt x="0" y="1569781"/>
                  </a:lnTo>
                  <a:lnTo>
                    <a:pt x="0" y="0"/>
                  </a:lnTo>
                  <a:close/>
                </a:path>
              </a:pathLst>
            </a:custGeom>
            <a:blipFill>
              <a:blip r:embed="rId9">
                <a:extLst>
                  <a:ext uri="{96DAC541-7B7A-43D3-8B79-37D633B846F1}">
                    <asvg:svgBlip xmlns="" xmlns:asvg="http://schemas.microsoft.com/office/drawing/2016/SVG/main" r:embed="rId10"/>
                  </a:ext>
                </a:extLst>
              </a:blip>
              <a:stretch>
                <a:fillRect t="-613" b="-613"/>
              </a:stretch>
            </a:blipFill>
          </p:spPr>
        </p:sp>
        <p:grpSp>
          <p:nvGrpSpPr>
            <p:cNvPr id="13" name="Group 13"/>
            <p:cNvGrpSpPr/>
            <p:nvPr/>
          </p:nvGrpSpPr>
          <p:grpSpPr>
            <a:xfrm>
              <a:off x="2615626" y="2480774"/>
              <a:ext cx="14134849" cy="1178858"/>
              <a:chOff x="0" y="0"/>
              <a:chExt cx="18846465" cy="1571810"/>
            </a:xfrm>
          </p:grpSpPr>
          <p:sp>
            <p:nvSpPr>
              <p:cNvPr id="14" name="Freeform 14"/>
              <p:cNvSpPr/>
              <p:nvPr/>
            </p:nvSpPr>
            <p:spPr>
              <a:xfrm>
                <a:off x="0" y="0"/>
                <a:ext cx="18846465" cy="1571810"/>
              </a:xfrm>
              <a:custGeom>
                <a:avLst/>
                <a:gdLst/>
                <a:ahLst/>
                <a:cxnLst/>
                <a:rect l="l" t="t" r="r" b="b"/>
                <a:pathLst>
                  <a:path w="18846465" h="1571810">
                    <a:moveTo>
                      <a:pt x="0" y="0"/>
                    </a:moveTo>
                    <a:lnTo>
                      <a:pt x="18846465" y="0"/>
                    </a:lnTo>
                    <a:lnTo>
                      <a:pt x="18846465" y="1571810"/>
                    </a:lnTo>
                    <a:lnTo>
                      <a:pt x="0" y="1571810"/>
                    </a:lnTo>
                    <a:close/>
                  </a:path>
                </a:pathLst>
              </a:custGeom>
              <a:solidFill>
                <a:srgbClr val="000000">
                  <a:alpha val="0"/>
                </a:srgbClr>
              </a:solidFill>
            </p:spPr>
          </p:sp>
          <p:sp>
            <p:nvSpPr>
              <p:cNvPr id="15" name="TextBox 15"/>
              <p:cNvSpPr txBox="1"/>
              <p:nvPr/>
            </p:nvSpPr>
            <p:spPr>
              <a:xfrm>
                <a:off x="0" y="-57150"/>
                <a:ext cx="18846465" cy="1628960"/>
              </a:xfrm>
              <a:prstGeom prst="rect">
                <a:avLst/>
              </a:prstGeom>
            </p:spPr>
            <p:txBody>
              <a:bodyPr lIns="0" tIns="0" rIns="0" bIns="0" rtlCol="0" anchor="t"/>
              <a:lstStyle/>
              <a:p>
                <a:pPr algn="just">
                  <a:lnSpc>
                    <a:spcPts val="4593"/>
                  </a:lnSpc>
                </a:pPr>
                <a:r>
                  <a:rPr lang="en-US" sz="3279" b="1" i="1">
                    <a:solidFill>
                      <a:srgbClr val="000000"/>
                    </a:solidFill>
                    <a:latin typeface="DM Sans Bold Italics"/>
                    <a:ea typeface="DM Sans Bold Italics"/>
                    <a:cs typeface="DM Sans Bold Italics"/>
                    <a:sym typeface="DM Sans Bold Italics"/>
                  </a:rPr>
                  <a:t>Increasing brand awareness</a:t>
                </a:r>
                <a:r>
                  <a:rPr lang="en-US" sz="3279">
                    <a:solidFill>
                      <a:srgbClr val="000000"/>
                    </a:solidFill>
                    <a:latin typeface="DM Sans"/>
                    <a:ea typeface="DM Sans"/>
                    <a:cs typeface="DM Sans"/>
                    <a:sym typeface="DM Sans"/>
                  </a:rPr>
                  <a:t> by 30% in the next 3 months through digital marketing platforms.</a:t>
                </a:r>
              </a:p>
            </p:txBody>
          </p:sp>
        </p:grpSp>
      </p:grpSp>
      <p:grpSp>
        <p:nvGrpSpPr>
          <p:cNvPr id="41" name="Group 40"/>
          <p:cNvGrpSpPr/>
          <p:nvPr/>
        </p:nvGrpSpPr>
        <p:grpSpPr>
          <a:xfrm>
            <a:off x="399189" y="7425259"/>
            <a:ext cx="16884841" cy="2124684"/>
            <a:chOff x="399189" y="7425259"/>
            <a:chExt cx="16884841" cy="2124684"/>
          </a:xfrm>
        </p:grpSpPr>
        <p:grpSp>
          <p:nvGrpSpPr>
            <p:cNvPr id="32" name="Group 9"/>
            <p:cNvGrpSpPr/>
            <p:nvPr/>
          </p:nvGrpSpPr>
          <p:grpSpPr>
            <a:xfrm>
              <a:off x="1796570" y="7599322"/>
              <a:ext cx="15487460" cy="1911763"/>
              <a:chOff x="0" y="0"/>
              <a:chExt cx="20649947" cy="2549017"/>
            </a:xfrm>
            <a:solidFill>
              <a:schemeClr val="accent5">
                <a:lumMod val="60000"/>
                <a:lumOff val="40000"/>
              </a:schemeClr>
            </a:solidFill>
          </p:grpSpPr>
          <p:sp>
            <p:nvSpPr>
              <p:cNvPr id="33" name="Freeform 10"/>
              <p:cNvSpPr/>
              <p:nvPr/>
            </p:nvSpPr>
            <p:spPr>
              <a:xfrm>
                <a:off x="0" y="0"/>
                <a:ext cx="20649946" cy="2549017"/>
              </a:xfrm>
              <a:custGeom>
                <a:avLst/>
                <a:gdLst/>
                <a:ahLst/>
                <a:cxnLst/>
                <a:rect l="l" t="t" r="r" b="b"/>
                <a:pathLst>
                  <a:path w="20649946" h="2549017">
                    <a:moveTo>
                      <a:pt x="20228052" y="2549017"/>
                    </a:moveTo>
                    <a:lnTo>
                      <a:pt x="421894" y="2549017"/>
                    </a:lnTo>
                    <a:cubicBezTo>
                      <a:pt x="189484" y="2549017"/>
                      <a:pt x="0" y="2359533"/>
                      <a:pt x="0" y="2126996"/>
                    </a:cubicBezTo>
                    <a:lnTo>
                      <a:pt x="0" y="421894"/>
                    </a:lnTo>
                    <a:cubicBezTo>
                      <a:pt x="0" y="189484"/>
                      <a:pt x="189484" y="0"/>
                      <a:pt x="421894" y="0"/>
                    </a:cubicBezTo>
                    <a:lnTo>
                      <a:pt x="20228052" y="0"/>
                    </a:lnTo>
                    <a:cubicBezTo>
                      <a:pt x="20460590" y="0"/>
                      <a:pt x="20649946" y="189484"/>
                      <a:pt x="20649946" y="421894"/>
                    </a:cubicBezTo>
                    <a:lnTo>
                      <a:pt x="20649946" y="2126996"/>
                    </a:lnTo>
                    <a:cubicBezTo>
                      <a:pt x="20649946" y="2359533"/>
                      <a:pt x="20460463" y="2548890"/>
                      <a:pt x="20228052" y="2548890"/>
                    </a:cubicBezTo>
                    <a:close/>
                  </a:path>
                </a:pathLst>
              </a:custGeom>
              <a:grpFill/>
            </p:spPr>
          </p:sp>
        </p:grpSp>
        <p:sp>
          <p:nvSpPr>
            <p:cNvPr id="23" name="Freeform 23"/>
            <p:cNvSpPr/>
            <p:nvPr/>
          </p:nvSpPr>
          <p:spPr>
            <a:xfrm>
              <a:off x="399189" y="7425259"/>
              <a:ext cx="2010220" cy="2124684"/>
            </a:xfrm>
            <a:custGeom>
              <a:avLst/>
              <a:gdLst/>
              <a:ahLst/>
              <a:cxnLst/>
              <a:rect l="l" t="t" r="r" b="b"/>
              <a:pathLst>
                <a:path w="2010220" h="2124684">
                  <a:moveTo>
                    <a:pt x="0" y="0"/>
                  </a:moveTo>
                  <a:lnTo>
                    <a:pt x="2010220" y="0"/>
                  </a:lnTo>
                  <a:lnTo>
                    <a:pt x="2010220" y="2124684"/>
                  </a:lnTo>
                  <a:lnTo>
                    <a:pt x="0" y="2124684"/>
                  </a:lnTo>
                  <a:lnTo>
                    <a:pt x="0" y="0"/>
                  </a:lnTo>
                  <a:close/>
                </a:path>
              </a:pathLst>
            </a:custGeom>
            <a:blipFill>
              <a:blip r:embed="rId11">
                <a:extLst>
                  <a:ext uri="{96DAC541-7B7A-43D3-8B79-37D633B846F1}">
                    <asvg:svgBlip xmlns="" xmlns:asvg="http://schemas.microsoft.com/office/drawing/2016/SVG/main" r:embed="rId16"/>
                  </a:ext>
                </a:extLst>
              </a:blip>
              <a:stretch>
                <a:fillRect l="-15" r="-15"/>
              </a:stretch>
            </a:blipFill>
          </p:spPr>
        </p:sp>
        <p:grpSp>
          <p:nvGrpSpPr>
            <p:cNvPr id="21" name="Group 21"/>
            <p:cNvGrpSpPr/>
            <p:nvPr/>
          </p:nvGrpSpPr>
          <p:grpSpPr>
            <a:xfrm>
              <a:off x="1573026" y="7507405"/>
              <a:ext cx="15559278" cy="1911763"/>
              <a:chOff x="0" y="0"/>
              <a:chExt cx="20745704" cy="2549017"/>
            </a:xfrm>
          </p:grpSpPr>
          <p:sp>
            <p:nvSpPr>
              <p:cNvPr id="22" name="Freeform 22"/>
              <p:cNvSpPr/>
              <p:nvPr/>
            </p:nvSpPr>
            <p:spPr>
              <a:xfrm>
                <a:off x="0" y="0"/>
                <a:ext cx="20745704" cy="2549017"/>
              </a:xfrm>
              <a:custGeom>
                <a:avLst/>
                <a:gdLst/>
                <a:ahLst/>
                <a:cxnLst/>
                <a:rect l="l" t="t" r="r" b="b"/>
                <a:pathLst>
                  <a:path w="20745704" h="2549017">
                    <a:moveTo>
                      <a:pt x="20323811" y="2549017"/>
                    </a:moveTo>
                    <a:lnTo>
                      <a:pt x="421894" y="2549017"/>
                    </a:lnTo>
                    <a:cubicBezTo>
                      <a:pt x="189484" y="2549017"/>
                      <a:pt x="0" y="2359533"/>
                      <a:pt x="0" y="2126996"/>
                    </a:cubicBezTo>
                    <a:lnTo>
                      <a:pt x="0" y="421894"/>
                    </a:lnTo>
                    <a:cubicBezTo>
                      <a:pt x="0" y="189484"/>
                      <a:pt x="189484" y="0"/>
                      <a:pt x="421894" y="0"/>
                    </a:cubicBezTo>
                    <a:lnTo>
                      <a:pt x="20323811" y="0"/>
                    </a:lnTo>
                    <a:cubicBezTo>
                      <a:pt x="20556348" y="0"/>
                      <a:pt x="20745704" y="189484"/>
                      <a:pt x="20745704" y="421894"/>
                    </a:cubicBezTo>
                    <a:lnTo>
                      <a:pt x="20745704" y="2126996"/>
                    </a:lnTo>
                    <a:cubicBezTo>
                      <a:pt x="20745704" y="2359533"/>
                      <a:pt x="20556221" y="2548890"/>
                      <a:pt x="20323811" y="2548890"/>
                    </a:cubicBezTo>
                    <a:close/>
                  </a:path>
                </a:pathLst>
              </a:custGeom>
              <a:solidFill>
                <a:srgbClr val="61A1BA">
                  <a:alpha val="5882"/>
                </a:srgbClr>
              </a:solidFill>
            </p:spPr>
          </p:sp>
        </p:grpSp>
        <p:sp>
          <p:nvSpPr>
            <p:cNvPr id="24" name="Freeform 24"/>
            <p:cNvSpPr/>
            <p:nvPr/>
          </p:nvSpPr>
          <p:spPr>
            <a:xfrm>
              <a:off x="493185" y="7599322"/>
              <a:ext cx="1877047" cy="1830121"/>
            </a:xfrm>
            <a:custGeom>
              <a:avLst/>
              <a:gdLst/>
              <a:ahLst/>
              <a:cxnLst/>
              <a:rect l="l" t="t" r="r" b="b"/>
              <a:pathLst>
                <a:path w="1877047" h="1830121">
                  <a:moveTo>
                    <a:pt x="0" y="0"/>
                  </a:moveTo>
                  <a:lnTo>
                    <a:pt x="1877047" y="0"/>
                  </a:lnTo>
                  <a:lnTo>
                    <a:pt x="1877047" y="1830121"/>
                  </a:lnTo>
                  <a:lnTo>
                    <a:pt x="0" y="1830121"/>
                  </a:lnTo>
                  <a:lnTo>
                    <a:pt x="0" y="0"/>
                  </a:lnTo>
                  <a:close/>
                </a:path>
              </a:pathLst>
            </a:custGeom>
            <a:blipFill>
              <a:blip r:embed="rId17">
                <a:extLst>
                  <a:ext uri="{96DAC541-7B7A-43D3-8B79-37D633B846F1}">
                    <asvg:svgBlip xmlns="" xmlns:asvg="http://schemas.microsoft.com/office/drawing/2016/SVG/main" r:embed="rId18"/>
                  </a:ext>
                </a:extLst>
              </a:blip>
              <a:stretch>
                <a:fillRect l="-12" r="-12"/>
              </a:stretch>
            </a:blipFill>
          </p:spPr>
        </p:sp>
        <p:grpSp>
          <p:nvGrpSpPr>
            <p:cNvPr id="25" name="Group 25"/>
            <p:cNvGrpSpPr/>
            <p:nvPr/>
          </p:nvGrpSpPr>
          <p:grpSpPr>
            <a:xfrm>
              <a:off x="2606101" y="7848166"/>
              <a:ext cx="14134849" cy="1178857"/>
              <a:chOff x="0" y="0"/>
              <a:chExt cx="18846465" cy="1571810"/>
            </a:xfrm>
          </p:grpSpPr>
          <p:sp>
            <p:nvSpPr>
              <p:cNvPr id="26" name="Freeform 26"/>
              <p:cNvSpPr/>
              <p:nvPr/>
            </p:nvSpPr>
            <p:spPr>
              <a:xfrm>
                <a:off x="0" y="0"/>
                <a:ext cx="18846465" cy="1571810"/>
              </a:xfrm>
              <a:custGeom>
                <a:avLst/>
                <a:gdLst/>
                <a:ahLst/>
                <a:cxnLst/>
                <a:rect l="l" t="t" r="r" b="b"/>
                <a:pathLst>
                  <a:path w="18846465" h="1571810">
                    <a:moveTo>
                      <a:pt x="0" y="0"/>
                    </a:moveTo>
                    <a:lnTo>
                      <a:pt x="18846465" y="0"/>
                    </a:lnTo>
                    <a:lnTo>
                      <a:pt x="18846465" y="1571810"/>
                    </a:lnTo>
                    <a:lnTo>
                      <a:pt x="0" y="1571810"/>
                    </a:lnTo>
                    <a:close/>
                  </a:path>
                </a:pathLst>
              </a:custGeom>
              <a:solidFill>
                <a:srgbClr val="000000">
                  <a:alpha val="0"/>
                </a:srgbClr>
              </a:solidFill>
            </p:spPr>
          </p:sp>
          <p:sp>
            <p:nvSpPr>
              <p:cNvPr id="27" name="TextBox 27"/>
              <p:cNvSpPr txBox="1"/>
              <p:nvPr/>
            </p:nvSpPr>
            <p:spPr>
              <a:xfrm>
                <a:off x="0" y="-57150"/>
                <a:ext cx="18846465" cy="1628960"/>
              </a:xfrm>
              <a:prstGeom prst="rect">
                <a:avLst/>
              </a:prstGeom>
            </p:spPr>
            <p:txBody>
              <a:bodyPr lIns="0" tIns="0" rIns="0" bIns="0" rtlCol="0" anchor="t"/>
              <a:lstStyle/>
              <a:p>
                <a:pPr algn="l">
                  <a:lnSpc>
                    <a:spcPts val="4593"/>
                  </a:lnSpc>
                </a:pPr>
                <a:r>
                  <a:rPr lang="en-US" sz="3279" dirty="0">
                    <a:solidFill>
                      <a:srgbClr val="000000"/>
                    </a:solidFill>
                    <a:latin typeface="DM Sans"/>
                    <a:ea typeface="DM Sans"/>
                    <a:cs typeface="DM Sans"/>
                    <a:sym typeface="DM Sans"/>
                  </a:rPr>
                  <a:t>Aim to </a:t>
                </a:r>
                <a:r>
                  <a:rPr lang="en-US" sz="3279" b="1" i="1" dirty="0">
                    <a:solidFill>
                      <a:srgbClr val="000000"/>
                    </a:solidFill>
                    <a:latin typeface="DM Sans Bold Italics"/>
                    <a:ea typeface="DM Sans Bold Italics"/>
                    <a:cs typeface="DM Sans Bold Italics"/>
                    <a:sym typeface="DM Sans Bold Italics"/>
                  </a:rPr>
                  <a:t>increase patient visits</a:t>
                </a:r>
                <a:r>
                  <a:rPr lang="en-US" sz="3279" dirty="0">
                    <a:solidFill>
                      <a:srgbClr val="000000"/>
                    </a:solidFill>
                    <a:latin typeface="DM Sans"/>
                    <a:ea typeface="DM Sans"/>
                    <a:cs typeface="DM Sans"/>
                    <a:sym typeface="DM Sans"/>
                  </a:rPr>
                  <a:t> by 20% in the next 12 months  by new patients and </a:t>
                </a:r>
                <a:r>
                  <a:rPr lang="en-US" sz="3279" b="1" dirty="0">
                    <a:solidFill>
                      <a:srgbClr val="000000"/>
                    </a:solidFill>
                    <a:latin typeface="DM Sans Bold"/>
                    <a:ea typeface="DM Sans Bold"/>
                    <a:cs typeface="DM Sans Bold"/>
                    <a:sym typeface="DM Sans Bold"/>
                  </a:rPr>
                  <a:t>retargeting</a:t>
                </a:r>
                <a:r>
                  <a:rPr lang="en-US" sz="3279" dirty="0">
                    <a:solidFill>
                      <a:srgbClr val="000000"/>
                    </a:solidFill>
                    <a:latin typeface="DM Sans"/>
                    <a:ea typeface="DM Sans"/>
                    <a:cs typeface="DM Sans"/>
                    <a:sym typeface="DM Sans"/>
                  </a:rPr>
                  <a:t> previous patients</a:t>
                </a:r>
              </a:p>
            </p:txBody>
          </p:sp>
        </p:grpSp>
      </p:grpSp>
      <p:grpSp>
        <p:nvGrpSpPr>
          <p:cNvPr id="39" name="Group 38"/>
          <p:cNvGrpSpPr/>
          <p:nvPr/>
        </p:nvGrpSpPr>
        <p:grpSpPr>
          <a:xfrm>
            <a:off x="463169" y="4718333"/>
            <a:ext cx="16820861" cy="2124684"/>
            <a:chOff x="463169" y="4718333"/>
            <a:chExt cx="16820861" cy="2124684"/>
          </a:xfrm>
        </p:grpSpPr>
        <p:grpSp>
          <p:nvGrpSpPr>
            <p:cNvPr id="35" name="Group 9"/>
            <p:cNvGrpSpPr/>
            <p:nvPr/>
          </p:nvGrpSpPr>
          <p:grpSpPr>
            <a:xfrm>
              <a:off x="1796570" y="4810793"/>
              <a:ext cx="15487460" cy="1911763"/>
              <a:chOff x="0" y="0"/>
              <a:chExt cx="20649947" cy="2549017"/>
            </a:xfrm>
            <a:solidFill>
              <a:schemeClr val="accent5">
                <a:lumMod val="60000"/>
                <a:lumOff val="40000"/>
              </a:schemeClr>
            </a:solidFill>
          </p:grpSpPr>
          <p:sp>
            <p:nvSpPr>
              <p:cNvPr id="36" name="Freeform 10"/>
              <p:cNvSpPr/>
              <p:nvPr/>
            </p:nvSpPr>
            <p:spPr>
              <a:xfrm>
                <a:off x="0" y="0"/>
                <a:ext cx="20649946" cy="2549017"/>
              </a:xfrm>
              <a:custGeom>
                <a:avLst/>
                <a:gdLst/>
                <a:ahLst/>
                <a:cxnLst/>
                <a:rect l="l" t="t" r="r" b="b"/>
                <a:pathLst>
                  <a:path w="20649946" h="2549017">
                    <a:moveTo>
                      <a:pt x="20228052" y="2549017"/>
                    </a:moveTo>
                    <a:lnTo>
                      <a:pt x="421894" y="2549017"/>
                    </a:lnTo>
                    <a:cubicBezTo>
                      <a:pt x="189484" y="2549017"/>
                      <a:pt x="0" y="2359533"/>
                      <a:pt x="0" y="2126996"/>
                    </a:cubicBezTo>
                    <a:lnTo>
                      <a:pt x="0" y="421894"/>
                    </a:lnTo>
                    <a:cubicBezTo>
                      <a:pt x="0" y="189484"/>
                      <a:pt x="189484" y="0"/>
                      <a:pt x="421894" y="0"/>
                    </a:cubicBezTo>
                    <a:lnTo>
                      <a:pt x="20228052" y="0"/>
                    </a:lnTo>
                    <a:cubicBezTo>
                      <a:pt x="20460590" y="0"/>
                      <a:pt x="20649946" y="189484"/>
                      <a:pt x="20649946" y="421894"/>
                    </a:cubicBezTo>
                    <a:lnTo>
                      <a:pt x="20649946" y="2126996"/>
                    </a:lnTo>
                    <a:cubicBezTo>
                      <a:pt x="20649946" y="2359533"/>
                      <a:pt x="20460463" y="2548890"/>
                      <a:pt x="20228052" y="2548890"/>
                    </a:cubicBezTo>
                    <a:close/>
                  </a:path>
                </a:pathLst>
              </a:custGeom>
              <a:grpFill/>
            </p:spPr>
          </p:sp>
        </p:grpSp>
        <p:sp>
          <p:nvSpPr>
            <p:cNvPr id="37" name="Freeform 11"/>
            <p:cNvSpPr/>
            <p:nvPr/>
          </p:nvSpPr>
          <p:spPr>
            <a:xfrm>
              <a:off x="463169" y="4718333"/>
              <a:ext cx="2124684" cy="2124684"/>
            </a:xfrm>
            <a:custGeom>
              <a:avLst/>
              <a:gdLst/>
              <a:ahLst/>
              <a:cxnLst/>
              <a:rect l="l" t="t" r="r" b="b"/>
              <a:pathLst>
                <a:path w="2124684" h="2124684">
                  <a:moveTo>
                    <a:pt x="0" y="0"/>
                  </a:moveTo>
                  <a:lnTo>
                    <a:pt x="2124684" y="0"/>
                  </a:lnTo>
                  <a:lnTo>
                    <a:pt x="2124684" y="2124684"/>
                  </a:lnTo>
                  <a:lnTo>
                    <a:pt x="0" y="2124684"/>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sp>
          <p:nvSpPr>
            <p:cNvPr id="17" name="Freeform 17"/>
            <p:cNvSpPr/>
            <p:nvPr/>
          </p:nvSpPr>
          <p:spPr>
            <a:xfrm>
              <a:off x="849666" y="5068625"/>
              <a:ext cx="1223730" cy="1499210"/>
            </a:xfrm>
            <a:custGeom>
              <a:avLst/>
              <a:gdLst/>
              <a:ahLst/>
              <a:cxnLst/>
              <a:rect l="l" t="t" r="r" b="b"/>
              <a:pathLst>
                <a:path w="1223730" h="1499210">
                  <a:moveTo>
                    <a:pt x="0" y="0"/>
                  </a:moveTo>
                  <a:lnTo>
                    <a:pt x="1223730" y="0"/>
                  </a:lnTo>
                  <a:lnTo>
                    <a:pt x="1223730" y="1499210"/>
                  </a:lnTo>
                  <a:lnTo>
                    <a:pt x="0" y="1499210"/>
                  </a:lnTo>
                  <a:lnTo>
                    <a:pt x="0" y="0"/>
                  </a:lnTo>
                  <a:close/>
                </a:path>
              </a:pathLst>
            </a:custGeom>
            <a:blipFill>
              <a:blip r:embed="rId19">
                <a:extLst>
                  <a:ext uri="{96DAC541-7B7A-43D3-8B79-37D633B846F1}">
                    <asvg:svgBlip xmlns="" xmlns:asvg="http://schemas.microsoft.com/office/drawing/2016/SVG/main" r:embed="rId14"/>
                  </a:ext>
                </a:extLst>
              </a:blip>
              <a:stretch>
                <a:fillRect l="-12" r="-12"/>
              </a:stretch>
            </a:blipFill>
          </p:spPr>
        </p:sp>
        <p:grpSp>
          <p:nvGrpSpPr>
            <p:cNvPr id="18" name="Group 18"/>
            <p:cNvGrpSpPr/>
            <p:nvPr/>
          </p:nvGrpSpPr>
          <p:grpSpPr>
            <a:xfrm>
              <a:off x="2615626" y="5146377"/>
              <a:ext cx="14134849" cy="1178857"/>
              <a:chOff x="0" y="0"/>
              <a:chExt cx="18846465" cy="1571810"/>
            </a:xfrm>
          </p:grpSpPr>
          <p:sp>
            <p:nvSpPr>
              <p:cNvPr id="19" name="Freeform 19"/>
              <p:cNvSpPr/>
              <p:nvPr/>
            </p:nvSpPr>
            <p:spPr>
              <a:xfrm>
                <a:off x="0" y="0"/>
                <a:ext cx="18846465" cy="1571810"/>
              </a:xfrm>
              <a:custGeom>
                <a:avLst/>
                <a:gdLst/>
                <a:ahLst/>
                <a:cxnLst/>
                <a:rect l="l" t="t" r="r" b="b"/>
                <a:pathLst>
                  <a:path w="18846465" h="1571810">
                    <a:moveTo>
                      <a:pt x="0" y="0"/>
                    </a:moveTo>
                    <a:lnTo>
                      <a:pt x="18846465" y="0"/>
                    </a:lnTo>
                    <a:lnTo>
                      <a:pt x="18846465" y="1571810"/>
                    </a:lnTo>
                    <a:lnTo>
                      <a:pt x="0" y="1571810"/>
                    </a:lnTo>
                    <a:close/>
                  </a:path>
                </a:pathLst>
              </a:custGeom>
              <a:solidFill>
                <a:srgbClr val="000000">
                  <a:alpha val="0"/>
                </a:srgbClr>
              </a:solidFill>
            </p:spPr>
          </p:sp>
          <p:sp>
            <p:nvSpPr>
              <p:cNvPr id="20" name="TextBox 20"/>
              <p:cNvSpPr txBox="1"/>
              <p:nvPr/>
            </p:nvSpPr>
            <p:spPr>
              <a:xfrm>
                <a:off x="0" y="-57150"/>
                <a:ext cx="18846465" cy="1628960"/>
              </a:xfrm>
              <a:prstGeom prst="rect">
                <a:avLst/>
              </a:prstGeom>
            </p:spPr>
            <p:txBody>
              <a:bodyPr lIns="0" tIns="0" rIns="0" bIns="0" rtlCol="0" anchor="t"/>
              <a:lstStyle/>
              <a:p>
                <a:pPr algn="just">
                  <a:lnSpc>
                    <a:spcPts val="4593"/>
                  </a:lnSpc>
                </a:pPr>
                <a:r>
                  <a:rPr lang="en-US" sz="3279" b="1" i="1">
                    <a:solidFill>
                      <a:srgbClr val="000000"/>
                    </a:solidFill>
                    <a:latin typeface="DM Sans Bold Italics"/>
                    <a:ea typeface="DM Sans Bold Italics"/>
                    <a:cs typeface="DM Sans Bold Italics"/>
                    <a:sym typeface="DM Sans Bold Italics"/>
                  </a:rPr>
                  <a:t>Increase revenue</a:t>
                </a:r>
                <a:r>
                  <a:rPr lang="en-US" sz="3279">
                    <a:solidFill>
                      <a:srgbClr val="000000"/>
                    </a:solidFill>
                    <a:latin typeface="DM Sans"/>
                    <a:ea typeface="DM Sans"/>
                    <a:cs typeface="DM Sans"/>
                    <a:sym typeface="DM Sans"/>
                  </a:rPr>
                  <a:t> by 15% within the next 3 months by promoting high-value services (e.g., implants, cosmetic dentistry).</a:t>
                </a:r>
              </a:p>
            </p:txBody>
          </p:sp>
        </p:grpSp>
        <p:grpSp>
          <p:nvGrpSpPr>
            <p:cNvPr id="28" name="Group 28"/>
            <p:cNvGrpSpPr/>
            <p:nvPr/>
          </p:nvGrpSpPr>
          <p:grpSpPr>
            <a:xfrm>
              <a:off x="6553200" y="6356350"/>
              <a:ext cx="2133600" cy="365125"/>
              <a:chOff x="0" y="0"/>
              <a:chExt cx="2844800" cy="486833"/>
            </a:xfrm>
          </p:grpSpPr>
          <p:sp>
            <p:nvSpPr>
              <p:cNvPr id="29" name="Freeform 29"/>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0" name="TextBox 30"/>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20</a:t>
                </a:r>
              </a:p>
            </p:txBody>
          </p:sp>
        </p:grpSp>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sp>
        <p:nvSpPr>
          <p:cNvPr id="3" name="Freeform 3"/>
          <p:cNvSpPr/>
          <p:nvPr/>
        </p:nvSpPr>
        <p:spPr>
          <a:xfrm>
            <a:off x="3258257" y="2700916"/>
            <a:ext cx="11771487" cy="4885167"/>
          </a:xfrm>
          <a:custGeom>
            <a:avLst/>
            <a:gdLst/>
            <a:ahLst/>
            <a:cxnLst/>
            <a:rect l="l" t="t" r="r" b="b"/>
            <a:pathLst>
              <a:path w="11771487" h="4885167">
                <a:moveTo>
                  <a:pt x="0" y="0"/>
                </a:moveTo>
                <a:lnTo>
                  <a:pt x="11771487" y="0"/>
                </a:lnTo>
                <a:lnTo>
                  <a:pt x="11771487" y="4885167"/>
                </a:lnTo>
                <a:lnTo>
                  <a:pt x="0" y="4885167"/>
                </a:lnTo>
                <a:lnTo>
                  <a:pt x="0" y="0"/>
                </a:lnTo>
                <a:close/>
              </a:path>
            </a:pathLst>
          </a:custGeom>
          <a:blipFill>
            <a:blip r:embed="rId4">
              <a:extLst>
                <a:ext uri="{96DAC541-7B7A-43D3-8B79-37D633B846F1}">
                  <asvg:svgBlip xmlns="" xmlns:asvg="http://schemas.microsoft.com/office/drawing/2016/SVG/main" r:embed="rId5"/>
                </a:ext>
              </a:extLst>
            </a:blip>
            <a:stretch>
              <a:fillRect t="-103" b="-103"/>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grpSp>
        <p:nvGrpSpPr>
          <p:cNvPr id="6" name="Group 6"/>
          <p:cNvGrpSpPr/>
          <p:nvPr/>
        </p:nvGrpSpPr>
        <p:grpSpPr>
          <a:xfrm>
            <a:off x="3258257" y="4268821"/>
            <a:ext cx="11771487" cy="1482658"/>
            <a:chOff x="0" y="0"/>
            <a:chExt cx="15695316" cy="1976877"/>
          </a:xfrm>
        </p:grpSpPr>
        <p:sp>
          <p:nvSpPr>
            <p:cNvPr id="7" name="Freeform 7"/>
            <p:cNvSpPr/>
            <p:nvPr/>
          </p:nvSpPr>
          <p:spPr>
            <a:xfrm>
              <a:off x="0" y="0"/>
              <a:ext cx="15695316" cy="1976877"/>
            </a:xfrm>
            <a:custGeom>
              <a:avLst/>
              <a:gdLst/>
              <a:ahLst/>
              <a:cxnLst/>
              <a:rect l="l" t="t" r="r" b="b"/>
              <a:pathLst>
                <a:path w="15695316" h="1976877">
                  <a:moveTo>
                    <a:pt x="0" y="0"/>
                  </a:moveTo>
                  <a:lnTo>
                    <a:pt x="15695316" y="0"/>
                  </a:lnTo>
                  <a:lnTo>
                    <a:pt x="15695316" y="1976877"/>
                  </a:lnTo>
                  <a:lnTo>
                    <a:pt x="0" y="1976877"/>
                  </a:lnTo>
                  <a:close/>
                </a:path>
              </a:pathLst>
            </a:custGeom>
            <a:solidFill>
              <a:srgbClr val="000000">
                <a:alpha val="0"/>
              </a:srgbClr>
            </a:solidFill>
          </p:spPr>
        </p:sp>
        <p:sp>
          <p:nvSpPr>
            <p:cNvPr id="8" name="TextBox 8"/>
            <p:cNvSpPr txBox="1"/>
            <p:nvPr/>
          </p:nvSpPr>
          <p:spPr>
            <a:xfrm>
              <a:off x="0" y="-152400"/>
              <a:ext cx="15695316" cy="2129277"/>
            </a:xfrm>
            <a:prstGeom prst="rect">
              <a:avLst/>
            </a:prstGeom>
          </p:spPr>
          <p:txBody>
            <a:bodyPr lIns="0" tIns="0" rIns="0" bIns="0" rtlCol="0" anchor="t"/>
            <a:lstStyle/>
            <a:p>
              <a:pPr algn="ctr">
                <a:lnSpc>
                  <a:spcPts val="11200"/>
                </a:lnSpc>
              </a:pPr>
              <a:r>
                <a:rPr lang="en-US" sz="8000" b="1">
                  <a:solidFill>
                    <a:srgbClr val="000000"/>
                  </a:solidFill>
                  <a:latin typeface="Canva Sans Bold"/>
                  <a:ea typeface="Canva Sans Bold"/>
                  <a:cs typeface="Canva Sans Bold"/>
                  <a:sym typeface="Canva Sans Bold"/>
                </a:rPr>
                <a:t>Strategy</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21</a:t>
              </a:r>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305192" y="78085"/>
            <a:ext cx="8153007" cy="1162943"/>
            <a:chOff x="0" y="0"/>
            <a:chExt cx="10870676" cy="1550591"/>
          </a:xfrm>
        </p:grpSpPr>
        <p:sp>
          <p:nvSpPr>
            <p:cNvPr id="4" name="Freeform 4"/>
            <p:cNvSpPr/>
            <p:nvPr/>
          </p:nvSpPr>
          <p:spPr>
            <a:xfrm>
              <a:off x="0" y="0"/>
              <a:ext cx="10870676" cy="1550591"/>
            </a:xfrm>
            <a:custGeom>
              <a:avLst/>
              <a:gdLst/>
              <a:ahLst/>
              <a:cxnLst/>
              <a:rect l="l" t="t" r="r" b="b"/>
              <a:pathLst>
                <a:path w="10870676" h="1550591">
                  <a:moveTo>
                    <a:pt x="0" y="0"/>
                  </a:moveTo>
                  <a:lnTo>
                    <a:pt x="10870676" y="0"/>
                  </a:lnTo>
                  <a:lnTo>
                    <a:pt x="10870676" y="1550591"/>
                  </a:lnTo>
                  <a:lnTo>
                    <a:pt x="0" y="1550591"/>
                  </a:lnTo>
                  <a:close/>
                </a:path>
              </a:pathLst>
            </a:custGeom>
            <a:solidFill>
              <a:srgbClr val="000000">
                <a:alpha val="0"/>
              </a:srgbClr>
            </a:solidFill>
          </p:spPr>
        </p:sp>
        <p:sp>
          <p:nvSpPr>
            <p:cNvPr id="5" name="TextBox 5"/>
            <p:cNvSpPr txBox="1"/>
            <p:nvPr/>
          </p:nvSpPr>
          <p:spPr>
            <a:xfrm>
              <a:off x="0" y="-114300"/>
              <a:ext cx="10870676"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Unique Selling Point</a:t>
              </a:r>
            </a:p>
          </p:txBody>
        </p:sp>
      </p:grpSp>
      <p:grpSp>
        <p:nvGrpSpPr>
          <p:cNvPr id="6" name="Group 6"/>
          <p:cNvGrpSpPr/>
          <p:nvPr/>
        </p:nvGrpSpPr>
        <p:grpSpPr>
          <a:xfrm>
            <a:off x="15085907" y="-779923"/>
            <a:ext cx="4008025" cy="4008025"/>
            <a:chOff x="0" y="0"/>
            <a:chExt cx="5344033" cy="5344033"/>
          </a:xfrm>
        </p:grpSpPr>
        <p:sp>
          <p:nvSpPr>
            <p:cNvPr id="7" name="Freeform 7"/>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8" name="Freeform 8"/>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pSp>
        <p:nvGrpSpPr>
          <p:cNvPr id="9" name="Group 9"/>
          <p:cNvGrpSpPr/>
          <p:nvPr/>
        </p:nvGrpSpPr>
        <p:grpSpPr>
          <a:xfrm>
            <a:off x="1504085" y="3182061"/>
            <a:ext cx="15559278" cy="1911763"/>
            <a:chOff x="0" y="0"/>
            <a:chExt cx="20745704" cy="2549017"/>
          </a:xfrm>
        </p:grpSpPr>
        <p:sp>
          <p:nvSpPr>
            <p:cNvPr id="10" name="Freeform 10"/>
            <p:cNvSpPr/>
            <p:nvPr/>
          </p:nvSpPr>
          <p:spPr>
            <a:xfrm>
              <a:off x="0" y="0"/>
              <a:ext cx="20745704" cy="2549017"/>
            </a:xfrm>
            <a:custGeom>
              <a:avLst/>
              <a:gdLst/>
              <a:ahLst/>
              <a:cxnLst/>
              <a:rect l="l" t="t" r="r" b="b"/>
              <a:pathLst>
                <a:path w="20745704" h="2549017">
                  <a:moveTo>
                    <a:pt x="20323811" y="2549017"/>
                  </a:moveTo>
                  <a:lnTo>
                    <a:pt x="421894" y="2549017"/>
                  </a:lnTo>
                  <a:cubicBezTo>
                    <a:pt x="189484" y="2549017"/>
                    <a:pt x="0" y="2359533"/>
                    <a:pt x="0" y="2126996"/>
                  </a:cubicBezTo>
                  <a:lnTo>
                    <a:pt x="0" y="421894"/>
                  </a:lnTo>
                  <a:cubicBezTo>
                    <a:pt x="0" y="189484"/>
                    <a:pt x="189484" y="0"/>
                    <a:pt x="421894" y="0"/>
                  </a:cubicBezTo>
                  <a:lnTo>
                    <a:pt x="20323811" y="0"/>
                  </a:lnTo>
                  <a:cubicBezTo>
                    <a:pt x="20556348" y="0"/>
                    <a:pt x="20745704" y="189484"/>
                    <a:pt x="20745704" y="421894"/>
                  </a:cubicBezTo>
                  <a:lnTo>
                    <a:pt x="20745704" y="2126996"/>
                  </a:lnTo>
                  <a:cubicBezTo>
                    <a:pt x="20745704" y="2359533"/>
                    <a:pt x="20556221" y="2548890"/>
                    <a:pt x="20323811" y="2548890"/>
                  </a:cubicBezTo>
                  <a:close/>
                </a:path>
              </a:pathLst>
            </a:custGeom>
            <a:solidFill>
              <a:srgbClr val="61A1BA">
                <a:alpha val="5882"/>
              </a:srgbClr>
            </a:solidFill>
          </p:spPr>
        </p:sp>
      </p:grpSp>
      <p:grpSp>
        <p:nvGrpSpPr>
          <p:cNvPr id="11" name="Group 11"/>
          <p:cNvGrpSpPr/>
          <p:nvPr/>
        </p:nvGrpSpPr>
        <p:grpSpPr>
          <a:xfrm>
            <a:off x="2300764" y="3567793"/>
            <a:ext cx="14097000" cy="1047102"/>
            <a:chOff x="0" y="0"/>
            <a:chExt cx="18796000" cy="1396136"/>
          </a:xfrm>
        </p:grpSpPr>
        <p:sp>
          <p:nvSpPr>
            <p:cNvPr id="12" name="Freeform 12"/>
            <p:cNvSpPr/>
            <p:nvPr/>
          </p:nvSpPr>
          <p:spPr>
            <a:xfrm>
              <a:off x="0" y="0"/>
              <a:ext cx="18796000" cy="1396136"/>
            </a:xfrm>
            <a:custGeom>
              <a:avLst/>
              <a:gdLst/>
              <a:ahLst/>
              <a:cxnLst/>
              <a:rect l="l" t="t" r="r" b="b"/>
              <a:pathLst>
                <a:path w="18796000" h="1396136">
                  <a:moveTo>
                    <a:pt x="0" y="0"/>
                  </a:moveTo>
                  <a:lnTo>
                    <a:pt x="18796000" y="0"/>
                  </a:lnTo>
                  <a:lnTo>
                    <a:pt x="18796000" y="1396136"/>
                  </a:lnTo>
                  <a:lnTo>
                    <a:pt x="0" y="1396136"/>
                  </a:lnTo>
                  <a:close/>
                </a:path>
              </a:pathLst>
            </a:custGeom>
            <a:solidFill>
              <a:srgbClr val="000000">
                <a:alpha val="0"/>
              </a:srgbClr>
            </a:solidFill>
          </p:spPr>
        </p:sp>
        <p:sp>
          <p:nvSpPr>
            <p:cNvPr id="13" name="TextBox 13"/>
            <p:cNvSpPr txBox="1"/>
            <p:nvPr/>
          </p:nvSpPr>
          <p:spPr>
            <a:xfrm>
              <a:off x="0" y="-123825"/>
              <a:ext cx="18796000" cy="1519961"/>
            </a:xfrm>
            <a:prstGeom prst="rect">
              <a:avLst/>
            </a:prstGeom>
          </p:spPr>
          <p:txBody>
            <a:bodyPr lIns="0" tIns="0" rIns="0" bIns="0" rtlCol="0" anchor="t"/>
            <a:lstStyle/>
            <a:p>
              <a:pPr algn="ctr">
                <a:lnSpc>
                  <a:spcPts val="6238"/>
                </a:lnSpc>
              </a:pPr>
              <a:r>
                <a:rPr lang="en-US" sz="5199">
                  <a:solidFill>
                    <a:srgbClr val="000000"/>
                  </a:solidFill>
                  <a:latin typeface="Calibri (MS)"/>
                  <a:ea typeface="Calibri (MS)"/>
                  <a:cs typeface="Calibri (MS)"/>
                  <a:sym typeface="Calibri (MS)"/>
                </a:rPr>
                <a:t>Experience + Modern equipment + Affordable prices</a:t>
              </a:r>
            </a:p>
          </p:txBody>
        </p:sp>
      </p:grpSp>
      <p:grpSp>
        <p:nvGrpSpPr>
          <p:cNvPr id="14" name="Group 14"/>
          <p:cNvGrpSpPr/>
          <p:nvPr/>
        </p:nvGrpSpPr>
        <p:grpSpPr>
          <a:xfrm>
            <a:off x="6553200" y="6356350"/>
            <a:ext cx="2133600" cy="365125"/>
            <a:chOff x="0" y="0"/>
            <a:chExt cx="2844800" cy="486833"/>
          </a:xfrm>
        </p:grpSpPr>
        <p:sp>
          <p:nvSpPr>
            <p:cNvPr id="15" name="Freeform 15"/>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6" name="TextBox 16"/>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22</a:t>
              </a:r>
            </a:p>
          </p:txBody>
        </p:sp>
      </p:grpSp>
      <p:sp>
        <p:nvSpPr>
          <p:cNvPr id="17" name="Freeform 17"/>
          <p:cNvSpPr/>
          <p:nvPr/>
        </p:nvSpPr>
        <p:spPr>
          <a:xfrm>
            <a:off x="3353492" y="5143500"/>
            <a:ext cx="1788691" cy="2413074"/>
          </a:xfrm>
          <a:custGeom>
            <a:avLst/>
            <a:gdLst/>
            <a:ahLst/>
            <a:cxnLst/>
            <a:rect l="l" t="t" r="r" b="b"/>
            <a:pathLst>
              <a:path w="1788691" h="2413074">
                <a:moveTo>
                  <a:pt x="0" y="0"/>
                </a:moveTo>
                <a:lnTo>
                  <a:pt x="1788691" y="0"/>
                </a:lnTo>
                <a:lnTo>
                  <a:pt x="1788691" y="2413074"/>
                </a:lnTo>
                <a:lnTo>
                  <a:pt x="0" y="2413074"/>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sp>
        <p:nvSpPr>
          <p:cNvPr id="18" name="Freeform 18"/>
          <p:cNvSpPr/>
          <p:nvPr/>
        </p:nvSpPr>
        <p:spPr>
          <a:xfrm>
            <a:off x="7785426" y="5093824"/>
            <a:ext cx="2435995" cy="2514575"/>
          </a:xfrm>
          <a:custGeom>
            <a:avLst/>
            <a:gdLst/>
            <a:ahLst/>
            <a:cxnLst/>
            <a:rect l="l" t="t" r="r" b="b"/>
            <a:pathLst>
              <a:path w="2435995" h="2514575">
                <a:moveTo>
                  <a:pt x="0" y="0"/>
                </a:moveTo>
                <a:lnTo>
                  <a:pt x="2435995" y="0"/>
                </a:lnTo>
                <a:lnTo>
                  <a:pt x="2435995" y="2514575"/>
                </a:lnTo>
                <a:lnTo>
                  <a:pt x="0" y="2514575"/>
                </a:lnTo>
                <a:lnTo>
                  <a:pt x="0" y="0"/>
                </a:lnTo>
                <a:close/>
              </a:path>
            </a:pathLst>
          </a:custGeom>
          <a:blipFill>
            <a:blip r:embed="rId9"/>
            <a:stretch>
              <a:fillRect/>
            </a:stretch>
          </a:blipFill>
        </p:spPr>
      </p:sp>
      <p:sp>
        <p:nvSpPr>
          <p:cNvPr id="19" name="Freeform 19"/>
          <p:cNvSpPr/>
          <p:nvPr/>
        </p:nvSpPr>
        <p:spPr>
          <a:xfrm>
            <a:off x="12631782" y="5093824"/>
            <a:ext cx="2564251" cy="2564251"/>
          </a:xfrm>
          <a:custGeom>
            <a:avLst/>
            <a:gdLst/>
            <a:ahLst/>
            <a:cxnLst/>
            <a:rect l="l" t="t" r="r" b="b"/>
            <a:pathLst>
              <a:path w="2564251" h="2564251">
                <a:moveTo>
                  <a:pt x="0" y="0"/>
                </a:moveTo>
                <a:lnTo>
                  <a:pt x="2564251" y="0"/>
                </a:lnTo>
                <a:lnTo>
                  <a:pt x="2564251" y="2564251"/>
                </a:lnTo>
                <a:lnTo>
                  <a:pt x="0" y="2564251"/>
                </a:lnTo>
                <a:lnTo>
                  <a:pt x="0" y="0"/>
                </a:lnTo>
                <a:close/>
              </a:path>
            </a:pathLst>
          </a:custGeom>
          <a:blipFill>
            <a:blip r:embed="rId10">
              <a:extLst>
                <a:ext uri="{96DAC541-7B7A-43D3-8B79-37D633B846F1}">
                  <asvg:svgBlip xmlns="" xmlns:asvg="http://schemas.microsoft.com/office/drawing/2016/SVG/main" r:embed="rId11"/>
                </a:ext>
              </a:extLst>
            </a:blip>
            <a:stretch>
              <a:fillRect/>
            </a:stretch>
          </a:blipFill>
        </p:spPr>
      </p:sp>
      <p:sp>
        <p:nvSpPr>
          <p:cNvPr id="20" name="Freeform 20"/>
          <p:cNvSpPr/>
          <p:nvPr/>
        </p:nvSpPr>
        <p:spPr>
          <a:xfrm>
            <a:off x="5774835" y="5801351"/>
            <a:ext cx="1212513" cy="1198872"/>
          </a:xfrm>
          <a:custGeom>
            <a:avLst/>
            <a:gdLst/>
            <a:ahLst/>
            <a:cxnLst/>
            <a:rect l="l" t="t" r="r" b="b"/>
            <a:pathLst>
              <a:path w="1212513" h="1198872">
                <a:moveTo>
                  <a:pt x="0" y="0"/>
                </a:moveTo>
                <a:lnTo>
                  <a:pt x="1212513" y="0"/>
                </a:lnTo>
                <a:lnTo>
                  <a:pt x="1212513" y="1198873"/>
                </a:lnTo>
                <a:lnTo>
                  <a:pt x="0" y="1198873"/>
                </a:lnTo>
                <a:lnTo>
                  <a:pt x="0" y="0"/>
                </a:lnTo>
                <a:close/>
              </a:path>
            </a:pathLst>
          </a:custGeom>
          <a:blipFill>
            <a:blip r:embed="rId12">
              <a:extLst>
                <a:ext uri="{96DAC541-7B7A-43D3-8B79-37D633B846F1}">
                  <asvg:svgBlip xmlns="" xmlns:asvg="http://schemas.microsoft.com/office/drawing/2016/SVG/main" r:embed="rId13"/>
                </a:ext>
              </a:extLst>
            </a:blip>
            <a:stretch>
              <a:fillRect/>
            </a:stretch>
          </a:blipFill>
        </p:spPr>
      </p:sp>
      <p:sp>
        <p:nvSpPr>
          <p:cNvPr id="21" name="Freeform 21"/>
          <p:cNvSpPr/>
          <p:nvPr/>
        </p:nvSpPr>
        <p:spPr>
          <a:xfrm>
            <a:off x="11019499" y="5750601"/>
            <a:ext cx="1212513" cy="1198872"/>
          </a:xfrm>
          <a:custGeom>
            <a:avLst/>
            <a:gdLst/>
            <a:ahLst/>
            <a:cxnLst/>
            <a:rect l="l" t="t" r="r" b="b"/>
            <a:pathLst>
              <a:path w="1212513" h="1198872">
                <a:moveTo>
                  <a:pt x="0" y="0"/>
                </a:moveTo>
                <a:lnTo>
                  <a:pt x="1212513" y="0"/>
                </a:lnTo>
                <a:lnTo>
                  <a:pt x="1212513" y="1198872"/>
                </a:lnTo>
                <a:lnTo>
                  <a:pt x="0" y="1198872"/>
                </a:lnTo>
                <a:lnTo>
                  <a:pt x="0" y="0"/>
                </a:lnTo>
                <a:close/>
              </a:path>
            </a:pathLst>
          </a:custGeom>
          <a:blipFill>
            <a:blip r:embed="rId12">
              <a:extLst>
                <a:ext uri="{96DAC541-7B7A-43D3-8B79-37D633B846F1}">
                  <asvg:svgBlip xmlns="" xmlns:asvg="http://schemas.microsoft.com/office/drawing/2016/SVG/main" r:embed="rId13"/>
                </a:ext>
              </a:extLst>
            </a:blip>
            <a:stretch>
              <a:fillRect/>
            </a:stretch>
          </a:blipFill>
        </p:spPr>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085907" y="-779923"/>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14" name="Freeform 14"/>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3">
              <a:extLst>
                <a:ext uri="{96DAC541-7B7A-43D3-8B79-37D633B846F1}">
                  <asvg:svgBlip xmlns="" xmlns:asvg="http://schemas.microsoft.com/office/drawing/2016/SVG/main" r:embed="rId15"/>
                </a:ext>
              </a:extLst>
            </a:blip>
            <a:stretch>
              <a:fillRect t="-229" b="-229"/>
            </a:stretch>
          </a:blipFill>
        </p:spPr>
      </p:sp>
      <p:grpSp>
        <p:nvGrpSpPr>
          <p:cNvPr id="15" name="Group 15"/>
          <p:cNvGrpSpPr/>
          <p:nvPr/>
        </p:nvGrpSpPr>
        <p:grpSpPr>
          <a:xfrm>
            <a:off x="874063" y="23630"/>
            <a:ext cx="6517336" cy="1377728"/>
            <a:chOff x="-690671" y="0"/>
            <a:chExt cx="8689782" cy="1836971"/>
          </a:xfrm>
        </p:grpSpPr>
        <p:sp>
          <p:nvSpPr>
            <p:cNvPr id="16" name="Freeform 16"/>
            <p:cNvSpPr/>
            <p:nvPr/>
          </p:nvSpPr>
          <p:spPr>
            <a:xfrm>
              <a:off x="0" y="0"/>
              <a:ext cx="7999111" cy="1550591"/>
            </a:xfrm>
            <a:custGeom>
              <a:avLst/>
              <a:gdLst/>
              <a:ahLst/>
              <a:cxnLst/>
              <a:rect l="l" t="t" r="r" b="b"/>
              <a:pathLst>
                <a:path w="7999111" h="1550591">
                  <a:moveTo>
                    <a:pt x="0" y="0"/>
                  </a:moveTo>
                  <a:lnTo>
                    <a:pt x="7999111" y="0"/>
                  </a:lnTo>
                  <a:lnTo>
                    <a:pt x="7999111" y="1550591"/>
                  </a:lnTo>
                  <a:lnTo>
                    <a:pt x="0" y="1550591"/>
                  </a:lnTo>
                  <a:close/>
                </a:path>
              </a:pathLst>
            </a:custGeom>
            <a:solidFill>
              <a:srgbClr val="000000">
                <a:alpha val="0"/>
              </a:srgbClr>
            </a:solidFill>
          </p:spPr>
        </p:sp>
        <p:sp>
          <p:nvSpPr>
            <p:cNvPr id="17" name="TextBox 17"/>
            <p:cNvSpPr txBox="1"/>
            <p:nvPr/>
          </p:nvSpPr>
          <p:spPr>
            <a:xfrm>
              <a:off x="-690671" y="172080"/>
              <a:ext cx="7999111" cy="1664891"/>
            </a:xfrm>
            <a:prstGeom prst="rect">
              <a:avLst/>
            </a:prstGeom>
          </p:spPr>
          <p:txBody>
            <a:bodyPr lIns="0" tIns="0" rIns="0" bIns="0" rtlCol="0" anchor="t"/>
            <a:lstStyle/>
            <a:p>
              <a:pPr algn="ctr">
                <a:lnSpc>
                  <a:spcPts val="8400"/>
                </a:lnSpc>
              </a:pPr>
              <a:r>
                <a:rPr lang="en-US" sz="6000" b="1" dirty="0">
                  <a:solidFill>
                    <a:srgbClr val="000000"/>
                  </a:solidFill>
                  <a:latin typeface="Canva Sans Bold"/>
                  <a:ea typeface="Canva Sans Bold"/>
                  <a:cs typeface="Canva Sans Bold"/>
                  <a:sym typeface="Canva Sans Bold"/>
                </a:rPr>
                <a:t>Buyer Persona</a:t>
              </a:r>
            </a:p>
          </p:txBody>
        </p:sp>
      </p:grpSp>
      <p:sp>
        <p:nvSpPr>
          <p:cNvPr id="19" name="Freeform 19"/>
          <p:cNvSpPr/>
          <p:nvPr/>
        </p:nvSpPr>
        <p:spPr>
          <a:xfrm>
            <a:off x="0" y="10093457"/>
            <a:ext cx="5163374" cy="458060"/>
          </a:xfrm>
          <a:custGeom>
            <a:avLst/>
            <a:gdLst/>
            <a:ahLst/>
            <a:cxnLst/>
            <a:rect l="l" t="t" r="r" b="b"/>
            <a:pathLst>
              <a:path w="6884498" h="610746">
                <a:moveTo>
                  <a:pt x="0" y="0"/>
                </a:moveTo>
                <a:lnTo>
                  <a:pt x="6884498" y="0"/>
                </a:lnTo>
                <a:lnTo>
                  <a:pt x="6884498" y="610746"/>
                </a:lnTo>
                <a:lnTo>
                  <a:pt x="0" y="610746"/>
                </a:lnTo>
                <a:close/>
              </a:path>
            </a:pathLst>
          </a:custGeom>
          <a:solidFill>
            <a:srgbClr val="000000">
              <a:alpha val="0"/>
            </a:srgbClr>
          </a:solidFill>
        </p:spPr>
      </p:sp>
      <p:grpSp>
        <p:nvGrpSpPr>
          <p:cNvPr id="41" name="Group 40"/>
          <p:cNvGrpSpPr/>
          <p:nvPr/>
        </p:nvGrpSpPr>
        <p:grpSpPr>
          <a:xfrm>
            <a:off x="-340216" y="1645787"/>
            <a:ext cx="18458129" cy="8152518"/>
            <a:chOff x="-340216" y="1645787"/>
            <a:chExt cx="18458129" cy="7583457"/>
          </a:xfrm>
        </p:grpSpPr>
        <p:grpSp>
          <p:nvGrpSpPr>
            <p:cNvPr id="40" name="Group 39"/>
            <p:cNvGrpSpPr/>
            <p:nvPr/>
          </p:nvGrpSpPr>
          <p:grpSpPr>
            <a:xfrm>
              <a:off x="170086" y="1645787"/>
              <a:ext cx="17947827" cy="7583457"/>
              <a:chOff x="340173" y="2488785"/>
              <a:chExt cx="17947827" cy="7583457"/>
            </a:xfrm>
          </p:grpSpPr>
          <p:sp>
            <p:nvSpPr>
              <p:cNvPr id="4" name="Freeform 4"/>
              <p:cNvSpPr/>
              <p:nvPr/>
            </p:nvSpPr>
            <p:spPr>
              <a:xfrm>
                <a:off x="4830304" y="2488785"/>
                <a:ext cx="13214073" cy="1965887"/>
              </a:xfrm>
              <a:custGeom>
                <a:avLst/>
                <a:gdLst/>
                <a:ahLst/>
                <a:cxnLst/>
                <a:rect l="l" t="t" r="r" b="b"/>
                <a:pathLst>
                  <a:path w="13214073" h="1965887">
                    <a:moveTo>
                      <a:pt x="0" y="0"/>
                    </a:moveTo>
                    <a:lnTo>
                      <a:pt x="13214073" y="0"/>
                    </a:lnTo>
                    <a:lnTo>
                      <a:pt x="13214073" y="1965887"/>
                    </a:lnTo>
                    <a:lnTo>
                      <a:pt x="0" y="1965887"/>
                    </a:lnTo>
                    <a:lnTo>
                      <a:pt x="0" y="0"/>
                    </a:lnTo>
                    <a:close/>
                  </a:path>
                </a:pathLst>
              </a:custGeom>
              <a:blipFill>
                <a:blip r:embed="rId16">
                  <a:extLst>
                    <a:ext uri="{96DAC541-7B7A-43D3-8B79-37D633B846F1}">
                      <asvg:svgBlip xmlns="" xmlns:asvg="http://schemas.microsoft.com/office/drawing/2016/SVG/main" r:embed="rId4"/>
                    </a:ext>
                  </a:extLst>
                </a:blip>
                <a:stretch>
                  <a:fillRect t="-122" b="-122"/>
                </a:stretch>
              </a:blipFill>
            </p:spPr>
          </p:sp>
          <p:sp>
            <p:nvSpPr>
              <p:cNvPr id="5" name="Freeform 5"/>
              <p:cNvSpPr/>
              <p:nvPr/>
            </p:nvSpPr>
            <p:spPr>
              <a:xfrm>
                <a:off x="4830304" y="4475807"/>
                <a:ext cx="13214073" cy="1844875"/>
              </a:xfrm>
              <a:custGeom>
                <a:avLst/>
                <a:gdLst/>
                <a:ahLst/>
                <a:cxnLst/>
                <a:rect l="l" t="t" r="r" b="b"/>
                <a:pathLst>
                  <a:path w="13214073" h="1844875">
                    <a:moveTo>
                      <a:pt x="0" y="0"/>
                    </a:moveTo>
                    <a:lnTo>
                      <a:pt x="13214073" y="0"/>
                    </a:lnTo>
                    <a:lnTo>
                      <a:pt x="13214073" y="1844875"/>
                    </a:lnTo>
                    <a:lnTo>
                      <a:pt x="0" y="1844875"/>
                    </a:lnTo>
                    <a:lnTo>
                      <a:pt x="0" y="0"/>
                    </a:lnTo>
                    <a:close/>
                  </a:path>
                </a:pathLst>
              </a:custGeom>
              <a:blipFill>
                <a:blip r:embed="rId17">
                  <a:extLst>
                    <a:ext uri="{96DAC541-7B7A-43D3-8B79-37D633B846F1}">
                      <asvg:svgBlip xmlns="" xmlns:asvg="http://schemas.microsoft.com/office/drawing/2016/SVG/main" r:embed="rId6"/>
                    </a:ext>
                  </a:extLst>
                </a:blip>
                <a:stretch>
                  <a:fillRect t="-55" b="-55"/>
                </a:stretch>
              </a:blipFill>
            </p:spPr>
          </p:sp>
          <p:sp>
            <p:nvSpPr>
              <p:cNvPr id="6" name="Freeform 6"/>
              <p:cNvSpPr/>
              <p:nvPr/>
            </p:nvSpPr>
            <p:spPr>
              <a:xfrm>
                <a:off x="4830304" y="642391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18">
                  <a:extLst>
                    <a:ext uri="{96DAC541-7B7A-43D3-8B79-37D633B846F1}">
                      <asvg:svgBlip xmlns="" xmlns:asvg="http://schemas.microsoft.com/office/drawing/2016/SVG/main" r:embed="rId8"/>
                    </a:ext>
                  </a:extLst>
                </a:blip>
                <a:stretch>
                  <a:fillRect t="-218" b="-218"/>
                </a:stretch>
              </a:blipFill>
            </p:spPr>
          </p:sp>
          <p:sp>
            <p:nvSpPr>
              <p:cNvPr id="7" name="Freeform 7"/>
              <p:cNvSpPr/>
              <p:nvPr/>
            </p:nvSpPr>
            <p:spPr>
              <a:xfrm>
                <a:off x="4830304" y="829969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18">
                  <a:extLst>
                    <a:ext uri="{96DAC541-7B7A-43D3-8B79-37D633B846F1}">
                      <asvg:svgBlip xmlns="" xmlns:asvg="http://schemas.microsoft.com/office/drawing/2016/SVG/main" r:embed="rId8"/>
                    </a:ext>
                  </a:extLst>
                </a:blip>
                <a:stretch>
                  <a:fillRect t="-218" b="-218"/>
                </a:stretch>
              </a:blipFill>
            </p:spPr>
          </p:sp>
          <p:sp>
            <p:nvSpPr>
              <p:cNvPr id="8" name="Freeform 8"/>
              <p:cNvSpPr/>
              <p:nvPr/>
            </p:nvSpPr>
            <p:spPr>
              <a:xfrm>
                <a:off x="340173" y="2536446"/>
                <a:ext cx="4231827" cy="5654080"/>
              </a:xfrm>
              <a:custGeom>
                <a:avLst/>
                <a:gdLst/>
                <a:ahLst/>
                <a:cxnLst/>
                <a:rect l="l" t="t" r="r" b="b"/>
                <a:pathLst>
                  <a:path w="4231827" h="5654080">
                    <a:moveTo>
                      <a:pt x="0" y="0"/>
                    </a:moveTo>
                    <a:lnTo>
                      <a:pt x="4231827" y="0"/>
                    </a:lnTo>
                    <a:lnTo>
                      <a:pt x="4231827" y="5654080"/>
                    </a:lnTo>
                    <a:lnTo>
                      <a:pt x="0" y="5654080"/>
                    </a:lnTo>
                    <a:lnTo>
                      <a:pt x="0" y="0"/>
                    </a:lnTo>
                    <a:close/>
                  </a:path>
                </a:pathLst>
              </a:custGeom>
              <a:blipFill>
                <a:blip r:embed="rId19">
                  <a:extLst>
                    <a:ext uri="{96DAC541-7B7A-43D3-8B79-37D633B846F1}">
                      <asvg:svgBlip xmlns="" xmlns:asvg="http://schemas.microsoft.com/office/drawing/2016/SVG/main" r:embed="rId10"/>
                    </a:ext>
                  </a:extLst>
                </a:blip>
                <a:stretch>
                  <a:fillRect l="-46" r="-46"/>
                </a:stretch>
              </a:blipFill>
            </p:spPr>
          </p:sp>
          <p:grpSp>
            <p:nvGrpSpPr>
              <p:cNvPr id="9" name="Group 9"/>
              <p:cNvGrpSpPr/>
              <p:nvPr/>
            </p:nvGrpSpPr>
            <p:grpSpPr>
              <a:xfrm>
                <a:off x="765020" y="3077075"/>
                <a:ext cx="3345751" cy="4867656"/>
                <a:chOff x="0" y="0"/>
                <a:chExt cx="4461002" cy="6490208"/>
              </a:xfrm>
            </p:grpSpPr>
            <p:sp>
              <p:nvSpPr>
                <p:cNvPr id="10" name="Freeform 10"/>
                <p:cNvSpPr/>
                <p:nvPr/>
              </p:nvSpPr>
              <p:spPr>
                <a:xfrm>
                  <a:off x="0" y="0"/>
                  <a:ext cx="4461002" cy="6490208"/>
                </a:xfrm>
                <a:custGeom>
                  <a:avLst/>
                  <a:gdLst/>
                  <a:ahLst/>
                  <a:cxnLst/>
                  <a:rect l="l" t="t" r="r" b="b"/>
                  <a:pathLst>
                    <a:path w="4461002" h="6490208">
                      <a:moveTo>
                        <a:pt x="4461002" y="0"/>
                      </a:moveTo>
                      <a:lnTo>
                        <a:pt x="4461002" y="3368167"/>
                      </a:lnTo>
                      <a:cubicBezTo>
                        <a:pt x="4461002" y="5092573"/>
                        <a:pt x="3462401" y="6490208"/>
                        <a:pt x="2230628" y="6490208"/>
                      </a:cubicBezTo>
                      <a:cubicBezTo>
                        <a:pt x="998855" y="6490208"/>
                        <a:pt x="0" y="5092573"/>
                        <a:pt x="0" y="3368294"/>
                      </a:cubicBezTo>
                      <a:lnTo>
                        <a:pt x="0" y="0"/>
                      </a:lnTo>
                      <a:lnTo>
                        <a:pt x="4461002" y="0"/>
                      </a:lnTo>
                      <a:close/>
                    </a:path>
                  </a:pathLst>
                </a:custGeom>
                <a:blipFill>
                  <a:blip r:embed="rId20"/>
                  <a:stretch>
                    <a:fillRect t="-1550" b="-1550"/>
                  </a:stretch>
                </a:blipFill>
              </p:spPr>
            </p:sp>
          </p:grpSp>
          <p:sp>
            <p:nvSpPr>
              <p:cNvPr id="13" name="Freeform 13"/>
              <p:cNvSpPr/>
              <p:nvPr/>
            </p:nvSpPr>
            <p:spPr>
              <a:xfrm>
                <a:off x="353913" y="8276055"/>
                <a:ext cx="4231827" cy="1447320"/>
              </a:xfrm>
              <a:custGeom>
                <a:avLst/>
                <a:gdLst/>
                <a:ahLst/>
                <a:cxnLst/>
                <a:rect l="l" t="t" r="r" b="b"/>
                <a:pathLst>
                  <a:path w="4231827" h="1447320">
                    <a:moveTo>
                      <a:pt x="0" y="0"/>
                    </a:moveTo>
                    <a:lnTo>
                      <a:pt x="4231827" y="0"/>
                    </a:lnTo>
                    <a:lnTo>
                      <a:pt x="4231827" y="1447320"/>
                    </a:lnTo>
                    <a:lnTo>
                      <a:pt x="0" y="1447320"/>
                    </a:lnTo>
                    <a:lnTo>
                      <a:pt x="0" y="0"/>
                    </a:lnTo>
                    <a:close/>
                  </a:path>
                </a:pathLst>
              </a:custGeom>
              <a:blipFill>
                <a:blip r:embed="rId21">
                  <a:extLst>
                    <a:ext uri="{96DAC541-7B7A-43D3-8B79-37D633B846F1}">
                      <asvg:svgBlip xmlns="" xmlns:asvg="http://schemas.microsoft.com/office/drawing/2016/SVG/main" r:embed="rId13"/>
                    </a:ext>
                  </a:extLst>
                </a:blip>
                <a:stretch>
                  <a:fillRect l="-63" r="-63"/>
                </a:stretch>
              </a:blipFill>
            </p:spPr>
          </p:sp>
          <p:grpSp>
            <p:nvGrpSpPr>
              <p:cNvPr id="11" name="Group 11"/>
              <p:cNvGrpSpPr/>
              <p:nvPr/>
            </p:nvGrpSpPr>
            <p:grpSpPr>
              <a:xfrm>
                <a:off x="745970" y="3058025"/>
                <a:ext cx="3383851" cy="4905851"/>
                <a:chOff x="0" y="0"/>
                <a:chExt cx="4511802" cy="6541135"/>
              </a:xfrm>
            </p:grpSpPr>
            <p:sp>
              <p:nvSpPr>
                <p:cNvPr id="12" name="Freeform 12"/>
                <p:cNvSpPr/>
                <p:nvPr/>
              </p:nvSpPr>
              <p:spPr>
                <a:xfrm>
                  <a:off x="0" y="0"/>
                  <a:ext cx="4511802" cy="6541135"/>
                </a:xfrm>
                <a:custGeom>
                  <a:avLst/>
                  <a:gdLst/>
                  <a:ahLst/>
                  <a:cxnLst/>
                  <a:rect l="l" t="t" r="r" b="b"/>
                  <a:pathLst>
                    <a:path w="4511802" h="6541135">
                      <a:moveTo>
                        <a:pt x="4511802" y="25400"/>
                      </a:moveTo>
                      <a:lnTo>
                        <a:pt x="4511802" y="3393567"/>
                      </a:lnTo>
                      <a:lnTo>
                        <a:pt x="4486402" y="3393567"/>
                      </a:lnTo>
                      <a:lnTo>
                        <a:pt x="4511802" y="3393567"/>
                      </a:lnTo>
                      <a:cubicBezTo>
                        <a:pt x="4511802" y="5123434"/>
                        <a:pt x="3509010" y="6541008"/>
                        <a:pt x="2256028" y="6541008"/>
                      </a:cubicBezTo>
                      <a:lnTo>
                        <a:pt x="2256028" y="6515608"/>
                      </a:lnTo>
                      <a:lnTo>
                        <a:pt x="2256028" y="6541008"/>
                      </a:lnTo>
                      <a:cubicBezTo>
                        <a:pt x="1002792" y="6541135"/>
                        <a:pt x="0" y="5123434"/>
                        <a:pt x="0" y="3393694"/>
                      </a:cubicBezTo>
                      <a:lnTo>
                        <a:pt x="25400" y="3393694"/>
                      </a:lnTo>
                      <a:lnTo>
                        <a:pt x="0" y="3393694"/>
                      </a:lnTo>
                      <a:lnTo>
                        <a:pt x="0" y="25400"/>
                      </a:lnTo>
                      <a:cubicBezTo>
                        <a:pt x="0" y="11430"/>
                        <a:pt x="11430" y="0"/>
                        <a:pt x="25400" y="0"/>
                      </a:cubicBezTo>
                      <a:lnTo>
                        <a:pt x="4486402" y="0"/>
                      </a:lnTo>
                      <a:cubicBezTo>
                        <a:pt x="4500372" y="0"/>
                        <a:pt x="4511802" y="11430"/>
                        <a:pt x="4511802" y="25400"/>
                      </a:cubicBezTo>
                      <a:moveTo>
                        <a:pt x="4461002" y="25400"/>
                      </a:moveTo>
                      <a:lnTo>
                        <a:pt x="4486402" y="25400"/>
                      </a:lnTo>
                      <a:lnTo>
                        <a:pt x="4486402" y="50800"/>
                      </a:lnTo>
                      <a:lnTo>
                        <a:pt x="25400" y="50800"/>
                      </a:lnTo>
                      <a:lnTo>
                        <a:pt x="25400" y="25400"/>
                      </a:lnTo>
                      <a:lnTo>
                        <a:pt x="50800" y="25400"/>
                      </a:lnTo>
                      <a:lnTo>
                        <a:pt x="50800" y="3393694"/>
                      </a:lnTo>
                      <a:cubicBezTo>
                        <a:pt x="50800" y="5112512"/>
                        <a:pt x="1045337" y="6490335"/>
                        <a:pt x="2255901" y="6490335"/>
                      </a:cubicBezTo>
                      <a:cubicBezTo>
                        <a:pt x="3466465" y="6490335"/>
                        <a:pt x="4461002" y="5112512"/>
                        <a:pt x="4461002" y="3393567"/>
                      </a:cubicBezTo>
                      <a:lnTo>
                        <a:pt x="4461002" y="25400"/>
                      </a:lnTo>
                      <a:close/>
                    </a:path>
                  </a:pathLst>
                </a:custGeom>
                <a:solidFill>
                  <a:srgbClr val="000000"/>
                </a:solidFill>
              </p:spPr>
            </p:sp>
          </p:grpSp>
          <p:grpSp>
            <p:nvGrpSpPr>
              <p:cNvPr id="24" name="Group 24"/>
              <p:cNvGrpSpPr/>
              <p:nvPr/>
            </p:nvGrpSpPr>
            <p:grpSpPr>
              <a:xfrm>
                <a:off x="4820779" y="2667140"/>
                <a:ext cx="13297166" cy="1650876"/>
                <a:chOff x="0" y="0"/>
                <a:chExt cx="17729555" cy="2201170"/>
              </a:xfrm>
            </p:grpSpPr>
            <p:sp>
              <p:nvSpPr>
                <p:cNvPr id="25" name="Freeform 25"/>
                <p:cNvSpPr/>
                <p:nvPr/>
              </p:nvSpPr>
              <p:spPr>
                <a:xfrm>
                  <a:off x="0" y="0"/>
                  <a:ext cx="17696858" cy="1874229"/>
                </a:xfrm>
                <a:custGeom>
                  <a:avLst/>
                  <a:gdLst/>
                  <a:ahLst/>
                  <a:cxnLst/>
                  <a:rect l="l" t="t" r="r" b="b"/>
                  <a:pathLst>
                    <a:path w="17696858" h="1874229">
                      <a:moveTo>
                        <a:pt x="0" y="0"/>
                      </a:moveTo>
                      <a:lnTo>
                        <a:pt x="17696858" y="0"/>
                      </a:lnTo>
                      <a:lnTo>
                        <a:pt x="17696858" y="1874229"/>
                      </a:lnTo>
                      <a:lnTo>
                        <a:pt x="0" y="1874229"/>
                      </a:lnTo>
                      <a:close/>
                    </a:path>
                  </a:pathLst>
                </a:custGeom>
                <a:solidFill>
                  <a:srgbClr val="000000">
                    <a:alpha val="0"/>
                  </a:srgbClr>
                </a:solidFill>
              </p:spPr>
            </p:sp>
            <p:sp>
              <p:nvSpPr>
                <p:cNvPr id="26" name="TextBox 26"/>
                <p:cNvSpPr txBox="1"/>
                <p:nvPr/>
              </p:nvSpPr>
              <p:spPr>
                <a:xfrm>
                  <a:off x="32698" y="269790"/>
                  <a:ext cx="17696857" cy="1931380"/>
                </a:xfrm>
                <a:prstGeom prst="rect">
                  <a:avLst/>
                </a:prstGeom>
              </p:spPr>
              <p:txBody>
                <a:bodyPr lIns="0" tIns="0" rIns="0" bIns="0" rtlCol="0" anchor="t"/>
                <a:lstStyle/>
                <a:p>
                  <a:pPr algn="ctr">
                    <a:lnSpc>
                      <a:spcPts val="3640"/>
                    </a:lnSpc>
                  </a:pPr>
                  <a:r>
                    <a:rPr lang="en-US" sz="2600" b="1" spc="154" dirty="0">
                      <a:solidFill>
                        <a:srgbClr val="000000"/>
                      </a:solidFill>
                      <a:latin typeface="Canva Sans"/>
                      <a:ea typeface="Canva Sans"/>
                      <a:cs typeface="Canva Sans"/>
                      <a:sym typeface="Canva Sans"/>
                    </a:rPr>
                    <a:t>Bio: </a:t>
                  </a:r>
                  <a:r>
                    <a:rPr lang="en-US" sz="2600" spc="154" dirty="0">
                      <a:solidFill>
                        <a:srgbClr val="000000"/>
                      </a:solidFill>
                      <a:latin typeface="Canva Sans"/>
                      <a:ea typeface="Canva Sans"/>
                      <a:cs typeface="Canva Sans"/>
                      <a:sym typeface="Canva Sans"/>
                    </a:rPr>
                    <a:t>Khaled is in his sixties, retired and takes care of his health. He prefers experienced dentists, looks for special offers for the elderly, and looks for clinics that have contracts with insurance companies.</a:t>
                  </a:r>
                </a:p>
              </p:txBody>
            </p:sp>
          </p:grpSp>
          <p:grpSp>
            <p:nvGrpSpPr>
              <p:cNvPr id="27" name="Group 27"/>
              <p:cNvGrpSpPr/>
              <p:nvPr/>
            </p:nvGrpSpPr>
            <p:grpSpPr>
              <a:xfrm>
                <a:off x="5073927" y="4925162"/>
                <a:ext cx="13214073" cy="1013137"/>
                <a:chOff x="0" y="0"/>
                <a:chExt cx="17618764" cy="1350849"/>
              </a:xfrm>
            </p:grpSpPr>
            <p:sp>
              <p:nvSpPr>
                <p:cNvPr id="28" name="Freeform 28"/>
                <p:cNvSpPr/>
                <p:nvPr/>
              </p:nvSpPr>
              <p:spPr>
                <a:xfrm>
                  <a:off x="0" y="0"/>
                  <a:ext cx="17618763" cy="1350849"/>
                </a:xfrm>
                <a:custGeom>
                  <a:avLst/>
                  <a:gdLst/>
                  <a:ahLst/>
                  <a:cxnLst/>
                  <a:rect l="l" t="t" r="r" b="b"/>
                  <a:pathLst>
                    <a:path w="17618763" h="1350849">
                      <a:moveTo>
                        <a:pt x="0" y="0"/>
                      </a:moveTo>
                      <a:lnTo>
                        <a:pt x="17618763" y="0"/>
                      </a:lnTo>
                      <a:lnTo>
                        <a:pt x="17618763" y="1350849"/>
                      </a:lnTo>
                      <a:lnTo>
                        <a:pt x="0" y="1350849"/>
                      </a:lnTo>
                      <a:close/>
                    </a:path>
                  </a:pathLst>
                </a:custGeom>
                <a:solidFill>
                  <a:srgbClr val="000000">
                    <a:alpha val="0"/>
                  </a:srgbClr>
                </a:solidFill>
              </p:spPr>
            </p:sp>
            <p:sp>
              <p:nvSpPr>
                <p:cNvPr id="29" name="TextBox 29"/>
                <p:cNvSpPr txBox="1"/>
                <p:nvPr/>
              </p:nvSpPr>
              <p:spPr>
                <a:xfrm>
                  <a:off x="0" y="-85725"/>
                  <a:ext cx="17618764" cy="1436574"/>
                </a:xfrm>
                <a:prstGeom prst="rect">
                  <a:avLst/>
                </a:prstGeom>
              </p:spPr>
              <p:txBody>
                <a:bodyPr lIns="0" tIns="0" rIns="0" bIns="0" rtlCol="0" anchor="t"/>
                <a:lstStyle/>
                <a:p>
                  <a:pPr algn="ctr">
                    <a:lnSpc>
                      <a:spcPts val="3867"/>
                    </a:lnSpc>
                  </a:pPr>
                  <a:r>
                    <a:rPr lang="en-US" sz="2511" b="1" spc="125" dirty="0">
                      <a:solidFill>
                        <a:srgbClr val="000000"/>
                      </a:solidFill>
                      <a:latin typeface="Canva Sans" panose="020B0604020202020204" charset="0"/>
                      <a:ea typeface="Canva Sans Bold"/>
                      <a:cs typeface="Canva Sans Bold"/>
                      <a:sym typeface="Canva Sans Bold"/>
                    </a:rPr>
                    <a:t>Goal: </a:t>
                  </a:r>
                  <a:r>
                    <a:rPr lang="en-US" sz="2511" spc="125" dirty="0">
                      <a:solidFill>
                        <a:srgbClr val="000000"/>
                      </a:solidFill>
                      <a:latin typeface="Canva Sans" panose="020B0604020202020204" charset="0"/>
                      <a:ea typeface="Canva Sans Bold"/>
                      <a:cs typeface="Canva Sans Bold"/>
                      <a:sym typeface="Canva Sans Bold"/>
                    </a:rPr>
                    <a:t>He want to maintain good dental health and get good health care</a:t>
                  </a:r>
                </a:p>
                <a:p>
                  <a:pPr algn="ctr">
                    <a:lnSpc>
                      <a:spcPts val="3867"/>
                    </a:lnSpc>
                  </a:pPr>
                  <a:r>
                    <a:rPr lang="en-US" sz="2511" spc="125" dirty="0">
                      <a:solidFill>
                        <a:srgbClr val="000000"/>
                      </a:solidFill>
                      <a:latin typeface="Canva Sans" panose="020B0604020202020204" charset="0"/>
                      <a:ea typeface="Canva Sans Bold"/>
                      <a:cs typeface="Canva Sans Bold"/>
                      <a:sym typeface="Canva Sans Bold"/>
                    </a:rPr>
                    <a:t>He is looking for a clinic that offers specialized services for the elderly.</a:t>
                  </a:r>
                </a:p>
              </p:txBody>
            </p:sp>
          </p:grpSp>
          <p:grpSp>
            <p:nvGrpSpPr>
              <p:cNvPr id="30" name="Group 30"/>
              <p:cNvGrpSpPr/>
              <p:nvPr/>
            </p:nvGrpSpPr>
            <p:grpSpPr>
              <a:xfrm>
                <a:off x="5015357" y="6839795"/>
                <a:ext cx="12770716" cy="983649"/>
                <a:chOff x="0" y="0"/>
                <a:chExt cx="17027621" cy="1311533"/>
              </a:xfrm>
            </p:grpSpPr>
            <p:sp>
              <p:nvSpPr>
                <p:cNvPr id="31" name="Freeform 31"/>
                <p:cNvSpPr/>
                <p:nvPr/>
              </p:nvSpPr>
              <p:spPr>
                <a:xfrm>
                  <a:off x="0" y="0"/>
                  <a:ext cx="17027621" cy="1311533"/>
                </a:xfrm>
                <a:custGeom>
                  <a:avLst/>
                  <a:gdLst/>
                  <a:ahLst/>
                  <a:cxnLst/>
                  <a:rect l="l" t="t" r="r" b="b"/>
                  <a:pathLst>
                    <a:path w="17027621" h="1311533">
                      <a:moveTo>
                        <a:pt x="0" y="0"/>
                      </a:moveTo>
                      <a:lnTo>
                        <a:pt x="17027621" y="0"/>
                      </a:lnTo>
                      <a:lnTo>
                        <a:pt x="17027621" y="1311533"/>
                      </a:lnTo>
                      <a:lnTo>
                        <a:pt x="0" y="1311533"/>
                      </a:lnTo>
                      <a:close/>
                    </a:path>
                  </a:pathLst>
                </a:custGeom>
                <a:solidFill>
                  <a:srgbClr val="000000">
                    <a:alpha val="0"/>
                  </a:srgbClr>
                </a:solidFill>
              </p:spPr>
            </p:sp>
            <p:sp>
              <p:nvSpPr>
                <p:cNvPr id="32" name="TextBox 32"/>
                <p:cNvSpPr txBox="1"/>
                <p:nvPr/>
              </p:nvSpPr>
              <p:spPr>
                <a:xfrm>
                  <a:off x="0" y="-57150"/>
                  <a:ext cx="17027621" cy="1368683"/>
                </a:xfrm>
                <a:prstGeom prst="rect">
                  <a:avLst/>
                </a:prstGeom>
              </p:spPr>
              <p:txBody>
                <a:bodyPr lIns="0" tIns="0" rIns="0" bIns="0" rtlCol="0" anchor="t"/>
                <a:lstStyle/>
                <a:p>
                  <a:pPr algn="ctr">
                    <a:lnSpc>
                      <a:spcPts val="3655"/>
                    </a:lnSpc>
                  </a:pPr>
                  <a:r>
                    <a:rPr lang="en-US" sz="2611" b="1" spc="155" dirty="0">
                      <a:solidFill>
                        <a:srgbClr val="000000"/>
                      </a:solidFill>
                      <a:latin typeface="Canva Sans" panose="020B0604020202020204" charset="0"/>
                      <a:ea typeface="Canva Sans Bold"/>
                      <a:cs typeface="Canva Sans Bold"/>
                      <a:sym typeface="Canva Sans Bold"/>
                    </a:rPr>
                    <a:t>Challenges: </a:t>
                  </a:r>
                  <a:r>
                    <a:rPr lang="en-US" sz="2611" spc="155" dirty="0">
                      <a:solidFill>
                        <a:srgbClr val="000000"/>
                      </a:solidFill>
                      <a:latin typeface="Canva Sans" panose="020B0604020202020204" charset="0"/>
                      <a:ea typeface="Canva Sans Bold"/>
                      <a:cs typeface="Canva Sans Bold"/>
                      <a:sym typeface="Canva Sans Bold"/>
                    </a:rPr>
                    <a:t>He may have some concerns about visiting the dentist</a:t>
                  </a:r>
                </a:p>
                <a:p>
                  <a:pPr algn="ctr">
                    <a:lnSpc>
                      <a:spcPts val="3935"/>
                    </a:lnSpc>
                  </a:pPr>
                  <a:r>
                    <a:rPr lang="en-US" sz="2811" spc="168" dirty="0">
                      <a:solidFill>
                        <a:srgbClr val="000000"/>
                      </a:solidFill>
                      <a:latin typeface="Canva Sans" panose="020B0604020202020204" charset="0"/>
                      <a:ea typeface="Canva Sans Bold"/>
                      <a:cs typeface="Canva Sans Bold"/>
                      <a:sym typeface="Canva Sans Bold"/>
                    </a:rPr>
                    <a:t>He search for a clinic close to his home</a:t>
                  </a:r>
                  <a:r>
                    <a:rPr lang="en-US" sz="2811" b="1" spc="168" dirty="0">
                      <a:solidFill>
                        <a:srgbClr val="000000"/>
                      </a:solidFill>
                      <a:latin typeface="Canva Sans" panose="020B0604020202020204" charset="0"/>
                      <a:ea typeface="Canva Sans Bold"/>
                      <a:cs typeface="Canva Sans Bold"/>
                      <a:sym typeface="Canva Sans Bold"/>
                    </a:rPr>
                    <a:t>.</a:t>
                  </a:r>
                </a:p>
              </p:txBody>
            </p:sp>
          </p:grpSp>
          <p:grpSp>
            <p:nvGrpSpPr>
              <p:cNvPr id="33" name="Group 33"/>
              <p:cNvGrpSpPr/>
              <p:nvPr/>
            </p:nvGrpSpPr>
            <p:grpSpPr>
              <a:xfrm>
                <a:off x="4988463" y="8569478"/>
                <a:ext cx="13029020" cy="1476715"/>
                <a:chOff x="0" y="0"/>
                <a:chExt cx="17372027" cy="1968953"/>
              </a:xfrm>
            </p:grpSpPr>
            <p:sp>
              <p:nvSpPr>
                <p:cNvPr id="34" name="Freeform 34"/>
                <p:cNvSpPr/>
                <p:nvPr/>
              </p:nvSpPr>
              <p:spPr>
                <a:xfrm>
                  <a:off x="0" y="0"/>
                  <a:ext cx="17372026" cy="1968953"/>
                </a:xfrm>
                <a:custGeom>
                  <a:avLst/>
                  <a:gdLst/>
                  <a:ahLst/>
                  <a:cxnLst/>
                  <a:rect l="l" t="t" r="r" b="b"/>
                  <a:pathLst>
                    <a:path w="17372026" h="1968953">
                      <a:moveTo>
                        <a:pt x="0" y="0"/>
                      </a:moveTo>
                      <a:lnTo>
                        <a:pt x="17372026" y="0"/>
                      </a:lnTo>
                      <a:lnTo>
                        <a:pt x="17372026" y="1968953"/>
                      </a:lnTo>
                      <a:lnTo>
                        <a:pt x="0" y="1968953"/>
                      </a:lnTo>
                      <a:close/>
                    </a:path>
                  </a:pathLst>
                </a:custGeom>
                <a:solidFill>
                  <a:srgbClr val="000000">
                    <a:alpha val="0"/>
                  </a:srgbClr>
                </a:solidFill>
              </p:spPr>
            </p:sp>
            <p:sp>
              <p:nvSpPr>
                <p:cNvPr id="35" name="TextBox 35"/>
                <p:cNvSpPr txBox="1"/>
                <p:nvPr/>
              </p:nvSpPr>
              <p:spPr>
                <a:xfrm>
                  <a:off x="0" y="-85725"/>
                  <a:ext cx="17372027" cy="2054678"/>
                </a:xfrm>
                <a:prstGeom prst="rect">
                  <a:avLst/>
                </a:prstGeom>
              </p:spPr>
              <p:txBody>
                <a:bodyPr lIns="0" tIns="0" rIns="0" bIns="0" rtlCol="0" anchor="t"/>
                <a:lstStyle/>
                <a:p>
                  <a:pPr algn="ctr">
                    <a:lnSpc>
                      <a:spcPts val="3816"/>
                    </a:lnSpc>
                  </a:pPr>
                  <a:r>
                    <a:rPr lang="en-US" sz="2511" b="1" spc="150" dirty="0">
                      <a:solidFill>
                        <a:srgbClr val="000000"/>
                      </a:solidFill>
                      <a:latin typeface="Canva Sans" panose="020B0604020202020204" charset="0"/>
                      <a:ea typeface="Canva Sans Bold"/>
                      <a:cs typeface="Canva Sans Bold"/>
                      <a:sym typeface="Canva Sans Bold"/>
                    </a:rPr>
                    <a:t>Pain points: </a:t>
                  </a:r>
                  <a:r>
                    <a:rPr lang="en-US" sz="2511" spc="150" dirty="0">
                      <a:solidFill>
                        <a:srgbClr val="000000"/>
                      </a:solidFill>
                      <a:latin typeface="Canva Sans" panose="020B0604020202020204" charset="0"/>
                      <a:ea typeface="Canva Sans Bold"/>
                      <a:cs typeface="Canva Sans Bold"/>
                      <a:sym typeface="Canva Sans Bold"/>
                    </a:rPr>
                    <a:t>He suffers from diabetes and the complications associated with tooth extraction. He wishes to replace these teeth but is uncertain about whether to choose commercial implants or fixed bridge</a:t>
                  </a:r>
                </a:p>
              </p:txBody>
            </p:sp>
          </p:grpSp>
          <p:sp>
            <p:nvSpPr>
              <p:cNvPr id="36" name="Freeform 36"/>
              <p:cNvSpPr/>
              <p:nvPr/>
            </p:nvSpPr>
            <p:spPr>
              <a:xfrm>
                <a:off x="1392066" y="6574963"/>
                <a:ext cx="553043" cy="1094740"/>
              </a:xfrm>
              <a:custGeom>
                <a:avLst/>
                <a:gdLst/>
                <a:ahLst/>
                <a:cxnLst/>
                <a:rect l="l" t="t" r="r" b="b"/>
                <a:pathLst>
                  <a:path w="553043" h="1094740">
                    <a:moveTo>
                      <a:pt x="0" y="0"/>
                    </a:moveTo>
                    <a:lnTo>
                      <a:pt x="553043" y="0"/>
                    </a:lnTo>
                    <a:lnTo>
                      <a:pt x="553043" y="1094740"/>
                    </a:lnTo>
                    <a:lnTo>
                      <a:pt x="0" y="1094740"/>
                    </a:lnTo>
                    <a:lnTo>
                      <a:pt x="0" y="0"/>
                    </a:lnTo>
                    <a:close/>
                  </a:path>
                </a:pathLst>
              </a:custGeom>
              <a:blipFill>
                <a:blip r:embed="rId22">
                  <a:extLst>
                    <a:ext uri="{96DAC541-7B7A-43D3-8B79-37D633B846F1}">
                      <asvg:svgBlip xmlns="" xmlns:asvg="http://schemas.microsoft.com/office/drawing/2016/SVG/main" r:embed="rId23"/>
                    </a:ext>
                  </a:extLst>
                </a:blip>
                <a:stretch>
                  <a:fillRect l="-778" r="-778"/>
                </a:stretch>
              </a:blipFill>
            </p:spPr>
          </p:sp>
          <p:grpSp>
            <p:nvGrpSpPr>
              <p:cNvPr id="37" name="Group 37"/>
              <p:cNvGrpSpPr/>
              <p:nvPr/>
            </p:nvGrpSpPr>
            <p:grpSpPr>
              <a:xfrm>
                <a:off x="6553200" y="6356350"/>
                <a:ext cx="2133600" cy="365125"/>
                <a:chOff x="0" y="0"/>
                <a:chExt cx="2844800" cy="486833"/>
              </a:xfrm>
            </p:grpSpPr>
            <p:sp>
              <p:nvSpPr>
                <p:cNvPr id="38" name="Freeform 38"/>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9" name="TextBox 39"/>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23</a:t>
                  </a:r>
                </a:p>
              </p:txBody>
            </p:sp>
          </p:grpSp>
        </p:grpSp>
        <p:grpSp>
          <p:nvGrpSpPr>
            <p:cNvPr id="21" name="Group 21"/>
            <p:cNvGrpSpPr/>
            <p:nvPr/>
          </p:nvGrpSpPr>
          <p:grpSpPr>
            <a:xfrm>
              <a:off x="-340216" y="7638305"/>
              <a:ext cx="5221643" cy="639384"/>
              <a:chOff x="-77693" y="-131576"/>
              <a:chExt cx="6962191" cy="852513"/>
            </a:xfrm>
          </p:grpSpPr>
          <p:sp>
            <p:nvSpPr>
              <p:cNvPr id="22" name="Freeform 22"/>
              <p:cNvSpPr/>
              <p:nvPr/>
            </p:nvSpPr>
            <p:spPr>
              <a:xfrm>
                <a:off x="0" y="0"/>
                <a:ext cx="6884498" cy="720937"/>
              </a:xfrm>
              <a:custGeom>
                <a:avLst/>
                <a:gdLst/>
                <a:ahLst/>
                <a:cxnLst/>
                <a:rect l="l" t="t" r="r" b="b"/>
                <a:pathLst>
                  <a:path w="6884498" h="720937">
                    <a:moveTo>
                      <a:pt x="0" y="0"/>
                    </a:moveTo>
                    <a:lnTo>
                      <a:pt x="6884498" y="0"/>
                    </a:lnTo>
                    <a:lnTo>
                      <a:pt x="6884498" y="720937"/>
                    </a:lnTo>
                    <a:lnTo>
                      <a:pt x="0" y="720937"/>
                    </a:lnTo>
                    <a:close/>
                  </a:path>
                </a:pathLst>
              </a:custGeom>
              <a:solidFill>
                <a:srgbClr val="000000">
                  <a:alpha val="0"/>
                </a:srgbClr>
              </a:solidFill>
            </p:spPr>
          </p:sp>
          <p:sp>
            <p:nvSpPr>
              <p:cNvPr id="23" name="TextBox 23"/>
              <p:cNvSpPr txBox="1"/>
              <p:nvPr/>
            </p:nvSpPr>
            <p:spPr>
              <a:xfrm>
                <a:off x="-77693" y="-131576"/>
                <a:ext cx="6884499" cy="778086"/>
              </a:xfrm>
              <a:prstGeom prst="rect">
                <a:avLst/>
              </a:prstGeom>
            </p:spPr>
            <p:txBody>
              <a:bodyPr lIns="0" tIns="0" rIns="0" bIns="0" rtlCol="0" anchor="t"/>
              <a:lstStyle/>
              <a:p>
                <a:pPr algn="ctr">
                  <a:lnSpc>
                    <a:spcPts val="4058"/>
                  </a:lnSpc>
                </a:pPr>
                <a:r>
                  <a:rPr lang="en-US" sz="2899" b="1" spc="173" dirty="0" smtClean="0">
                    <a:solidFill>
                      <a:srgbClr val="000000"/>
                    </a:solidFill>
                    <a:latin typeface="Open Sans Bold"/>
                    <a:ea typeface="Open Sans Bold"/>
                    <a:cs typeface="Open Sans Bold"/>
                    <a:sym typeface="Open Sans Bold"/>
                  </a:rPr>
                  <a:t>KHALED</a:t>
                </a:r>
              </a:p>
              <a:p>
                <a:pPr algn="ctr">
                  <a:lnSpc>
                    <a:spcPts val="4058"/>
                  </a:lnSpc>
                </a:pPr>
                <a:r>
                  <a:rPr lang="en-US" sz="2899" b="1" spc="173" dirty="0" smtClean="0">
                    <a:solidFill>
                      <a:srgbClr val="000000"/>
                    </a:solidFill>
                    <a:latin typeface="Open Sans Bold"/>
                    <a:ea typeface="Open Sans Bold"/>
                    <a:cs typeface="Open Sans Bold"/>
                    <a:sym typeface="Open Sans Bold"/>
                  </a:rPr>
                  <a:t>Retired Engineer</a:t>
                </a:r>
                <a:endParaRPr lang="en-US" sz="2899" b="1" spc="173" dirty="0">
                  <a:solidFill>
                    <a:srgbClr val="000000"/>
                  </a:solidFill>
                  <a:latin typeface="Open Sans Bold"/>
                  <a:ea typeface="Open Sans Bold"/>
                  <a:cs typeface="Open Sans Bold"/>
                  <a:sym typeface="Open Sans Bold"/>
                </a:endParaRPr>
              </a:p>
            </p:txBody>
          </p:sp>
        </p:grpSp>
      </p:gr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p:cNvGrpSpPr/>
          <p:nvPr/>
        </p:nvGrpSpPr>
        <p:grpSpPr>
          <a:xfrm>
            <a:off x="385973" y="1742716"/>
            <a:ext cx="17762774" cy="7583456"/>
            <a:chOff x="385973" y="1742716"/>
            <a:chExt cx="17762774" cy="7583456"/>
          </a:xfrm>
        </p:grpSpPr>
        <p:grpSp>
          <p:nvGrpSpPr>
            <p:cNvPr id="38" name="Group 37"/>
            <p:cNvGrpSpPr/>
            <p:nvPr/>
          </p:nvGrpSpPr>
          <p:grpSpPr>
            <a:xfrm>
              <a:off x="385973" y="1742716"/>
              <a:ext cx="17762774" cy="7583456"/>
              <a:chOff x="340173" y="2488785"/>
              <a:chExt cx="17762774" cy="7583456"/>
            </a:xfrm>
          </p:grpSpPr>
          <p:sp>
            <p:nvSpPr>
              <p:cNvPr id="5" name="Freeform 5"/>
              <p:cNvSpPr/>
              <p:nvPr/>
            </p:nvSpPr>
            <p:spPr>
              <a:xfrm>
                <a:off x="4830303" y="455419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2">
                  <a:extLst>
                    <a:ext uri="{96DAC541-7B7A-43D3-8B79-37D633B846F1}">
                      <asvg:svgBlip xmlns="" xmlns:asvg="http://schemas.microsoft.com/office/drawing/2016/SVG/main" r:embed="rId6"/>
                    </a:ext>
                  </a:extLst>
                </a:blip>
                <a:stretch>
                  <a:fillRect t="-218" b="-218"/>
                </a:stretch>
              </a:blipFill>
            </p:spPr>
          </p:sp>
          <p:sp>
            <p:nvSpPr>
              <p:cNvPr id="4" name="Freeform 4"/>
              <p:cNvSpPr/>
              <p:nvPr/>
            </p:nvSpPr>
            <p:spPr>
              <a:xfrm>
                <a:off x="4830304" y="2488785"/>
                <a:ext cx="13214073" cy="1965887"/>
              </a:xfrm>
              <a:custGeom>
                <a:avLst/>
                <a:gdLst/>
                <a:ahLst/>
                <a:cxnLst/>
                <a:rect l="l" t="t" r="r" b="b"/>
                <a:pathLst>
                  <a:path w="13214073" h="1965887">
                    <a:moveTo>
                      <a:pt x="0" y="0"/>
                    </a:moveTo>
                    <a:lnTo>
                      <a:pt x="13214073" y="0"/>
                    </a:lnTo>
                    <a:lnTo>
                      <a:pt x="13214073" y="1965887"/>
                    </a:lnTo>
                    <a:lnTo>
                      <a:pt x="0" y="1965887"/>
                    </a:lnTo>
                    <a:lnTo>
                      <a:pt x="0" y="0"/>
                    </a:lnTo>
                    <a:close/>
                  </a:path>
                </a:pathLst>
              </a:custGeom>
              <a:blipFill>
                <a:blip r:embed="rId7">
                  <a:extLst>
                    <a:ext uri="{96DAC541-7B7A-43D3-8B79-37D633B846F1}">
                      <asvg:svgBlip xmlns="" xmlns:asvg="http://schemas.microsoft.com/office/drawing/2016/SVG/main" r:embed="rId4"/>
                    </a:ext>
                  </a:extLst>
                </a:blip>
                <a:stretch>
                  <a:fillRect t="-122" b="-122"/>
                </a:stretch>
              </a:blipFill>
            </p:spPr>
          </p:sp>
          <p:sp>
            <p:nvSpPr>
              <p:cNvPr id="6" name="Freeform 6"/>
              <p:cNvSpPr/>
              <p:nvPr/>
            </p:nvSpPr>
            <p:spPr>
              <a:xfrm>
                <a:off x="4830304" y="642391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2">
                  <a:extLst>
                    <a:ext uri="{96DAC541-7B7A-43D3-8B79-37D633B846F1}">
                      <asvg:svgBlip xmlns="" xmlns:asvg="http://schemas.microsoft.com/office/drawing/2016/SVG/main" r:embed="rId6"/>
                    </a:ext>
                  </a:extLst>
                </a:blip>
                <a:stretch>
                  <a:fillRect t="-218" b="-218"/>
                </a:stretch>
              </a:blipFill>
            </p:spPr>
          </p:sp>
          <p:sp>
            <p:nvSpPr>
              <p:cNvPr id="7" name="Freeform 7"/>
              <p:cNvSpPr/>
              <p:nvPr/>
            </p:nvSpPr>
            <p:spPr>
              <a:xfrm>
                <a:off x="4793678" y="8299696"/>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2">
                  <a:extLst>
                    <a:ext uri="{96DAC541-7B7A-43D3-8B79-37D633B846F1}">
                      <asvg:svgBlip xmlns="" xmlns:asvg="http://schemas.microsoft.com/office/drawing/2016/SVG/main" r:embed="rId6"/>
                    </a:ext>
                  </a:extLst>
                </a:blip>
                <a:stretch>
                  <a:fillRect t="-218" b="-218"/>
                </a:stretch>
              </a:blipFill>
            </p:spPr>
          </p:sp>
          <p:sp>
            <p:nvSpPr>
              <p:cNvPr id="8" name="Freeform 8"/>
              <p:cNvSpPr/>
              <p:nvPr/>
            </p:nvSpPr>
            <p:spPr>
              <a:xfrm>
                <a:off x="340173" y="2536446"/>
                <a:ext cx="4231827" cy="5654080"/>
              </a:xfrm>
              <a:custGeom>
                <a:avLst/>
                <a:gdLst/>
                <a:ahLst/>
                <a:cxnLst/>
                <a:rect l="l" t="t" r="r" b="b"/>
                <a:pathLst>
                  <a:path w="4231827" h="5654080">
                    <a:moveTo>
                      <a:pt x="0" y="0"/>
                    </a:moveTo>
                    <a:lnTo>
                      <a:pt x="4231827" y="0"/>
                    </a:lnTo>
                    <a:lnTo>
                      <a:pt x="4231827" y="5654080"/>
                    </a:lnTo>
                    <a:lnTo>
                      <a:pt x="0" y="5654080"/>
                    </a:lnTo>
                    <a:lnTo>
                      <a:pt x="0" y="0"/>
                    </a:lnTo>
                    <a:close/>
                  </a:path>
                </a:pathLst>
              </a:custGeom>
              <a:blipFill>
                <a:blip r:embed="rId8">
                  <a:extLst>
                    <a:ext uri="{96DAC541-7B7A-43D3-8B79-37D633B846F1}">
                      <asvg:svgBlip xmlns="" xmlns:asvg="http://schemas.microsoft.com/office/drawing/2016/SVG/main" r:embed="rId9"/>
                    </a:ext>
                  </a:extLst>
                </a:blip>
                <a:stretch>
                  <a:fillRect l="-46" r="-46"/>
                </a:stretch>
              </a:blipFill>
            </p:spPr>
          </p:sp>
          <p:sp>
            <p:nvSpPr>
              <p:cNvPr id="9" name="Freeform 9"/>
              <p:cNvSpPr/>
              <p:nvPr/>
            </p:nvSpPr>
            <p:spPr>
              <a:xfrm>
                <a:off x="340173" y="8273629"/>
                <a:ext cx="4231827" cy="1447320"/>
              </a:xfrm>
              <a:custGeom>
                <a:avLst/>
                <a:gdLst/>
                <a:ahLst/>
                <a:cxnLst/>
                <a:rect l="l" t="t" r="r" b="b"/>
                <a:pathLst>
                  <a:path w="4231827" h="1447320">
                    <a:moveTo>
                      <a:pt x="0" y="0"/>
                    </a:moveTo>
                    <a:lnTo>
                      <a:pt x="4231827" y="0"/>
                    </a:lnTo>
                    <a:lnTo>
                      <a:pt x="4231827" y="1447320"/>
                    </a:lnTo>
                    <a:lnTo>
                      <a:pt x="0" y="1447320"/>
                    </a:lnTo>
                    <a:lnTo>
                      <a:pt x="0" y="0"/>
                    </a:lnTo>
                    <a:close/>
                  </a:path>
                </a:pathLst>
              </a:custGeom>
              <a:blipFill>
                <a:blip r:embed="rId10">
                  <a:extLst>
                    <a:ext uri="{96DAC541-7B7A-43D3-8B79-37D633B846F1}">
                      <asvg:svgBlip xmlns="" xmlns:asvg="http://schemas.microsoft.com/office/drawing/2016/SVG/main" r:embed="rId11"/>
                    </a:ext>
                  </a:extLst>
                </a:blip>
                <a:stretch>
                  <a:fillRect l="-63" r="-63"/>
                </a:stretch>
              </a:blipFill>
            </p:spPr>
          </p:sp>
          <p:grpSp>
            <p:nvGrpSpPr>
              <p:cNvPr id="16" name="Group 16"/>
              <p:cNvGrpSpPr/>
              <p:nvPr/>
            </p:nvGrpSpPr>
            <p:grpSpPr>
              <a:xfrm>
                <a:off x="4830304" y="2659996"/>
                <a:ext cx="13272643" cy="1896665"/>
                <a:chOff x="0" y="0"/>
                <a:chExt cx="17696857" cy="2528887"/>
              </a:xfrm>
            </p:grpSpPr>
            <p:sp>
              <p:nvSpPr>
                <p:cNvPr id="17" name="Freeform 17"/>
                <p:cNvSpPr/>
                <p:nvPr/>
              </p:nvSpPr>
              <p:spPr>
                <a:xfrm>
                  <a:off x="0" y="0"/>
                  <a:ext cx="17696858" cy="2528887"/>
                </a:xfrm>
                <a:custGeom>
                  <a:avLst/>
                  <a:gdLst/>
                  <a:ahLst/>
                  <a:cxnLst/>
                  <a:rect l="l" t="t" r="r" b="b"/>
                  <a:pathLst>
                    <a:path w="17696858" h="2528887">
                      <a:moveTo>
                        <a:pt x="0" y="0"/>
                      </a:moveTo>
                      <a:lnTo>
                        <a:pt x="17696858" y="0"/>
                      </a:lnTo>
                      <a:lnTo>
                        <a:pt x="17696858" y="2528887"/>
                      </a:lnTo>
                      <a:lnTo>
                        <a:pt x="0" y="2528887"/>
                      </a:lnTo>
                      <a:close/>
                    </a:path>
                  </a:pathLst>
                </a:custGeom>
                <a:solidFill>
                  <a:srgbClr val="000000">
                    <a:alpha val="0"/>
                  </a:srgbClr>
                </a:solidFill>
              </p:spPr>
            </p:sp>
            <p:sp>
              <p:nvSpPr>
                <p:cNvPr id="18" name="TextBox 18"/>
                <p:cNvSpPr txBox="1"/>
                <p:nvPr/>
              </p:nvSpPr>
              <p:spPr>
                <a:xfrm>
                  <a:off x="0" y="-66675"/>
                  <a:ext cx="17696857" cy="2595562"/>
                </a:xfrm>
                <a:prstGeom prst="rect">
                  <a:avLst/>
                </a:prstGeom>
              </p:spPr>
              <p:txBody>
                <a:bodyPr lIns="0" tIns="0" rIns="0" bIns="0" rtlCol="0" anchor="t"/>
                <a:lstStyle/>
                <a:p>
                  <a:pPr algn="ctr">
                    <a:lnSpc>
                      <a:spcPts val="3640"/>
                    </a:lnSpc>
                  </a:pPr>
                  <a:r>
                    <a:rPr lang="en-US" sz="2400" b="1" spc="156" dirty="0">
                      <a:solidFill>
                        <a:srgbClr val="000000"/>
                      </a:solidFill>
                      <a:latin typeface="Canva Sans" panose="020B0604020202020204" charset="0"/>
                      <a:ea typeface="Canva Sans Bold"/>
                      <a:cs typeface="Canva Sans Bold"/>
                      <a:sym typeface="Canva Sans Bold"/>
                    </a:rPr>
                    <a:t>Bio</a:t>
                  </a:r>
                  <a:r>
                    <a:rPr lang="en-US" sz="2400" spc="156" dirty="0">
                      <a:solidFill>
                        <a:srgbClr val="000000"/>
                      </a:solidFill>
                      <a:latin typeface="Canva Sans" panose="020B0604020202020204" charset="0"/>
                      <a:ea typeface="Canva Sans Bold"/>
                      <a:cs typeface="Canva Sans Bold"/>
                      <a:sym typeface="Canva Sans Bold"/>
                    </a:rPr>
                    <a:t>: Ali is in his twenties, single uses </a:t>
                  </a:r>
                  <a:r>
                    <a:rPr lang="en-US" sz="2400" spc="156" dirty="0" smtClean="0">
                      <a:solidFill>
                        <a:srgbClr val="000000"/>
                      </a:solidFill>
                      <a:latin typeface="Canva Sans" panose="020B0604020202020204" charset="0"/>
                      <a:ea typeface="Canva Sans Bold"/>
                      <a:cs typeface="Canva Sans Bold"/>
                      <a:sym typeface="Canva Sans Bold"/>
                    </a:rPr>
                    <a:t>Facebook </a:t>
                  </a:r>
                  <a:r>
                    <a:rPr lang="en-US" sz="2400" spc="156" dirty="0">
                      <a:solidFill>
                        <a:srgbClr val="000000"/>
                      </a:solidFill>
                      <a:latin typeface="Canva Sans" panose="020B0604020202020204" charset="0"/>
                      <a:ea typeface="Canva Sans Bold"/>
                      <a:cs typeface="Canva Sans Bold"/>
                      <a:sym typeface="Canva Sans Bold"/>
                    </a:rPr>
                    <a:t>to search for clinics, looks for offers and discounts, reads reviews, prefers to book online, and is influenced by friends’ recommendations</a:t>
                  </a:r>
                  <a:r>
                    <a:rPr lang="en-US" sz="2400" b="1" spc="156" dirty="0">
                      <a:solidFill>
                        <a:srgbClr val="000000"/>
                      </a:solidFill>
                      <a:latin typeface="Canva Sans" panose="020B0604020202020204" charset="0"/>
                      <a:ea typeface="Canva Sans Bold"/>
                      <a:cs typeface="Canva Sans Bold"/>
                      <a:sym typeface="Canva Sans Bold"/>
                    </a:rPr>
                    <a:t>.</a:t>
                  </a:r>
                </a:p>
                <a:p>
                  <a:pPr algn="ctr">
                    <a:lnSpc>
                      <a:spcPts val="3640"/>
                    </a:lnSpc>
                  </a:pPr>
                  <a:endParaRPr lang="en-US" sz="2400" b="1" spc="156" dirty="0">
                    <a:solidFill>
                      <a:srgbClr val="000000"/>
                    </a:solidFill>
                    <a:latin typeface="Canva Sans" panose="020B0604020202020204" charset="0"/>
                    <a:ea typeface="Canva Sans Bold"/>
                    <a:cs typeface="Canva Sans Bold"/>
                    <a:sym typeface="Canva Sans Bold"/>
                  </a:endParaRPr>
                </a:p>
              </p:txBody>
            </p:sp>
          </p:grpSp>
          <p:grpSp>
            <p:nvGrpSpPr>
              <p:cNvPr id="22" name="Group 22"/>
              <p:cNvGrpSpPr/>
              <p:nvPr/>
            </p:nvGrpSpPr>
            <p:grpSpPr>
              <a:xfrm>
                <a:off x="4730186" y="6501903"/>
                <a:ext cx="13332657" cy="1527426"/>
                <a:chOff x="-380228" y="0"/>
                <a:chExt cx="17776876" cy="2036568"/>
              </a:xfrm>
            </p:grpSpPr>
            <p:sp>
              <p:nvSpPr>
                <p:cNvPr id="23" name="Freeform 23"/>
                <p:cNvSpPr/>
                <p:nvPr/>
              </p:nvSpPr>
              <p:spPr>
                <a:xfrm>
                  <a:off x="0" y="0"/>
                  <a:ext cx="17027621" cy="1782167"/>
                </a:xfrm>
                <a:custGeom>
                  <a:avLst/>
                  <a:gdLst/>
                  <a:ahLst/>
                  <a:cxnLst/>
                  <a:rect l="l" t="t" r="r" b="b"/>
                  <a:pathLst>
                    <a:path w="17027621" h="1782167">
                      <a:moveTo>
                        <a:pt x="0" y="0"/>
                      </a:moveTo>
                      <a:lnTo>
                        <a:pt x="17027621" y="0"/>
                      </a:lnTo>
                      <a:lnTo>
                        <a:pt x="17027621" y="1782167"/>
                      </a:lnTo>
                      <a:lnTo>
                        <a:pt x="0" y="1782167"/>
                      </a:lnTo>
                      <a:close/>
                    </a:path>
                  </a:pathLst>
                </a:custGeom>
                <a:solidFill>
                  <a:srgbClr val="000000">
                    <a:alpha val="0"/>
                  </a:srgbClr>
                </a:solidFill>
              </p:spPr>
            </p:sp>
            <p:sp>
              <p:nvSpPr>
                <p:cNvPr id="24" name="TextBox 24"/>
                <p:cNvSpPr txBox="1"/>
                <p:nvPr/>
              </p:nvSpPr>
              <p:spPr>
                <a:xfrm>
                  <a:off x="-380228" y="216301"/>
                  <a:ext cx="17776876" cy="1820267"/>
                </a:xfrm>
                <a:prstGeom prst="rect">
                  <a:avLst/>
                </a:prstGeom>
              </p:spPr>
              <p:txBody>
                <a:bodyPr lIns="0" tIns="0" rIns="0" bIns="0" rtlCol="0" anchor="t"/>
                <a:lstStyle/>
                <a:p>
                  <a:pPr algn="ctr">
                    <a:lnSpc>
                      <a:spcPts val="3375"/>
                    </a:lnSpc>
                  </a:pPr>
                  <a:r>
                    <a:rPr lang="en-US" sz="2400" b="1" spc="144" dirty="0">
                      <a:solidFill>
                        <a:srgbClr val="000000"/>
                      </a:solidFill>
                      <a:latin typeface="Canva Sans" panose="020B0604020202020204" charset="0"/>
                      <a:ea typeface="Canva Sans Bold"/>
                      <a:cs typeface="Canva Sans Bold"/>
                      <a:sym typeface="Canva Sans Bold"/>
                    </a:rPr>
                    <a:t>Challenges:  </a:t>
                  </a:r>
                  <a:r>
                    <a:rPr lang="en-US" sz="2400" spc="144" dirty="0">
                      <a:solidFill>
                        <a:srgbClr val="000000"/>
                      </a:solidFill>
                      <a:latin typeface="Canva Sans" panose="020B0604020202020204" charset="0"/>
                      <a:ea typeface="Canva Sans Bold"/>
                      <a:cs typeface="Canva Sans Bold"/>
                      <a:sym typeface="Canva Sans Bold"/>
                    </a:rPr>
                    <a:t>He dental health in general but may procrastinate visiting the doctor due cares about his </a:t>
                  </a:r>
                  <a:r>
                    <a:rPr lang="en-US" sz="2400" spc="144" dirty="0" smtClean="0">
                      <a:solidFill>
                        <a:srgbClr val="000000"/>
                      </a:solidFill>
                      <a:latin typeface="Canva Sans" panose="020B0604020202020204" charset="0"/>
                      <a:ea typeface="Canva Sans Bold"/>
                      <a:cs typeface="Canva Sans Bold"/>
                      <a:sym typeface="Canva Sans Bold"/>
                    </a:rPr>
                    <a:t>to </a:t>
                  </a:r>
                  <a:r>
                    <a:rPr lang="en-US" sz="2400" spc="144" dirty="0">
                      <a:solidFill>
                        <a:srgbClr val="000000"/>
                      </a:solidFill>
                      <a:latin typeface="Canva Sans" panose="020B0604020202020204" charset="0"/>
                      <a:ea typeface="Canva Sans Bold"/>
                      <a:cs typeface="Canva Sans Bold"/>
                      <a:sym typeface="Canva Sans Bold"/>
                    </a:rPr>
                    <a:t>costs or fear. He has a limited budget. He prefers clinics that offer installments. He is looking for a clinic close to the university</a:t>
                  </a:r>
                  <a:r>
                    <a:rPr lang="en-US" sz="2400" b="1" spc="144" dirty="0">
                      <a:solidFill>
                        <a:srgbClr val="000000"/>
                      </a:solidFill>
                      <a:latin typeface="Canva Sans" panose="020B0604020202020204" charset="0"/>
                      <a:ea typeface="Canva Sans Bold"/>
                      <a:cs typeface="Canva Sans Bold"/>
                      <a:sym typeface="Canva Sans Bold"/>
                    </a:rPr>
                    <a:t>..</a:t>
                  </a:r>
                </a:p>
              </p:txBody>
            </p:sp>
          </p:grpSp>
          <p:grpSp>
            <p:nvGrpSpPr>
              <p:cNvPr id="25" name="Group 25"/>
              <p:cNvGrpSpPr/>
              <p:nvPr/>
            </p:nvGrpSpPr>
            <p:grpSpPr>
              <a:xfrm>
                <a:off x="5015357" y="8540295"/>
                <a:ext cx="13029020" cy="900609"/>
                <a:chOff x="0" y="0"/>
                <a:chExt cx="17372027" cy="1200812"/>
              </a:xfrm>
            </p:grpSpPr>
            <p:sp>
              <p:nvSpPr>
                <p:cNvPr id="26" name="Freeform 26"/>
                <p:cNvSpPr/>
                <p:nvPr/>
              </p:nvSpPr>
              <p:spPr>
                <a:xfrm>
                  <a:off x="0" y="0"/>
                  <a:ext cx="17372026" cy="1200812"/>
                </a:xfrm>
                <a:custGeom>
                  <a:avLst/>
                  <a:gdLst/>
                  <a:ahLst/>
                  <a:cxnLst/>
                  <a:rect l="l" t="t" r="r" b="b"/>
                  <a:pathLst>
                    <a:path w="17372026" h="1200812">
                      <a:moveTo>
                        <a:pt x="0" y="0"/>
                      </a:moveTo>
                      <a:lnTo>
                        <a:pt x="17372026" y="0"/>
                      </a:lnTo>
                      <a:lnTo>
                        <a:pt x="17372026" y="1200812"/>
                      </a:lnTo>
                      <a:lnTo>
                        <a:pt x="0" y="1200812"/>
                      </a:lnTo>
                      <a:close/>
                    </a:path>
                  </a:pathLst>
                </a:custGeom>
                <a:solidFill>
                  <a:srgbClr val="000000">
                    <a:alpha val="0"/>
                  </a:srgbClr>
                </a:solidFill>
              </p:spPr>
            </p:sp>
            <p:sp>
              <p:nvSpPr>
                <p:cNvPr id="27" name="TextBox 27"/>
                <p:cNvSpPr txBox="1"/>
                <p:nvPr/>
              </p:nvSpPr>
              <p:spPr>
                <a:xfrm>
                  <a:off x="0" y="-38100"/>
                  <a:ext cx="17372027" cy="1238912"/>
                </a:xfrm>
                <a:prstGeom prst="rect">
                  <a:avLst/>
                </a:prstGeom>
              </p:spPr>
              <p:txBody>
                <a:bodyPr lIns="0" tIns="0" rIns="0" bIns="0" rtlCol="0" anchor="t"/>
                <a:lstStyle/>
                <a:p>
                  <a:pPr algn="ctr">
                    <a:lnSpc>
                      <a:spcPts val="3375"/>
                    </a:lnSpc>
                  </a:pPr>
                  <a:r>
                    <a:rPr lang="en-US" sz="2400" b="1" spc="144" dirty="0">
                      <a:solidFill>
                        <a:srgbClr val="000000"/>
                      </a:solidFill>
                      <a:latin typeface="Canva Sans" panose="020B0604020202020204" charset="0"/>
                      <a:ea typeface="Canva Sans Bold"/>
                      <a:cs typeface="Canva Sans Bold"/>
                      <a:sym typeface="Canva Sans Bold"/>
                    </a:rPr>
                    <a:t>Pain points: </a:t>
                  </a:r>
                  <a:r>
                    <a:rPr lang="en-US" sz="2400" spc="144" dirty="0">
                      <a:solidFill>
                        <a:srgbClr val="000000"/>
                      </a:solidFill>
                      <a:latin typeface="Canva Sans" panose="020B0604020202020204" charset="0"/>
                      <a:ea typeface="Canva Sans Bold"/>
                      <a:cs typeface="Canva Sans Bold"/>
                      <a:sym typeface="Canva Sans Bold"/>
                    </a:rPr>
                    <a:t>Searching for good services with affordable price and flexible time</a:t>
                  </a:r>
                </a:p>
                <a:p>
                  <a:pPr algn="ctr">
                    <a:lnSpc>
                      <a:spcPts val="3375"/>
                    </a:lnSpc>
                  </a:pPr>
                  <a:r>
                    <a:rPr lang="en-US" sz="2400" spc="144" dirty="0">
                      <a:solidFill>
                        <a:srgbClr val="000000"/>
                      </a:solidFill>
                      <a:latin typeface="Canva Sans" panose="020B0604020202020204" charset="0"/>
                      <a:ea typeface="Canva Sans Bold"/>
                      <a:cs typeface="Canva Sans Bold"/>
                      <a:sym typeface="Canva Sans Bold"/>
                    </a:rPr>
                    <a:t>Need </a:t>
                  </a:r>
                  <a:r>
                    <a:rPr lang="en-US" sz="2400" spc="144" dirty="0" smtClean="0">
                      <a:solidFill>
                        <a:srgbClr val="000000"/>
                      </a:solidFill>
                      <a:latin typeface="Canva Sans" panose="020B0604020202020204" charset="0"/>
                      <a:ea typeface="Canva Sans Bold"/>
                      <a:cs typeface="Canva Sans Bold"/>
                      <a:sym typeface="Canva Sans Bold"/>
                    </a:rPr>
                    <a:t>Orthodontic </a:t>
                  </a:r>
                  <a:r>
                    <a:rPr lang="en-US" sz="2400" spc="144" dirty="0">
                      <a:solidFill>
                        <a:srgbClr val="000000"/>
                      </a:solidFill>
                      <a:latin typeface="Canva Sans" panose="020B0604020202020204" charset="0"/>
                      <a:ea typeface="Canva Sans Bold"/>
                      <a:cs typeface="Canva Sans Bold"/>
                      <a:sym typeface="Canva Sans Bold"/>
                    </a:rPr>
                    <a:t>to get more arranged teeth look</a:t>
                  </a:r>
                </a:p>
              </p:txBody>
            </p:sp>
          </p:grpSp>
          <p:grpSp>
            <p:nvGrpSpPr>
              <p:cNvPr id="28" name="Group 28"/>
              <p:cNvGrpSpPr/>
              <p:nvPr/>
            </p:nvGrpSpPr>
            <p:grpSpPr>
              <a:xfrm>
                <a:off x="626356" y="3157306"/>
                <a:ext cx="3614642" cy="4578572"/>
                <a:chOff x="0" y="0"/>
                <a:chExt cx="4819523" cy="6104763"/>
              </a:xfrm>
            </p:grpSpPr>
            <p:sp>
              <p:nvSpPr>
                <p:cNvPr id="29" name="Freeform 29"/>
                <p:cNvSpPr/>
                <p:nvPr/>
              </p:nvSpPr>
              <p:spPr>
                <a:xfrm>
                  <a:off x="0" y="0"/>
                  <a:ext cx="4819523" cy="6104763"/>
                </a:xfrm>
                <a:custGeom>
                  <a:avLst/>
                  <a:gdLst/>
                  <a:ahLst/>
                  <a:cxnLst/>
                  <a:rect l="l" t="t" r="r" b="b"/>
                  <a:pathLst>
                    <a:path w="4819523" h="6104763">
                      <a:moveTo>
                        <a:pt x="4819523" y="0"/>
                      </a:moveTo>
                      <a:lnTo>
                        <a:pt x="4819523" y="3168142"/>
                      </a:lnTo>
                      <a:cubicBezTo>
                        <a:pt x="4819523" y="4790059"/>
                        <a:pt x="3740658" y="6104763"/>
                        <a:pt x="2409825" y="6104763"/>
                      </a:cubicBezTo>
                      <a:cubicBezTo>
                        <a:pt x="1078992" y="6104763"/>
                        <a:pt x="0" y="4789932"/>
                        <a:pt x="0" y="3168142"/>
                      </a:cubicBezTo>
                      <a:lnTo>
                        <a:pt x="0" y="0"/>
                      </a:lnTo>
                      <a:lnTo>
                        <a:pt x="4819523" y="0"/>
                      </a:lnTo>
                      <a:close/>
                    </a:path>
                  </a:pathLst>
                </a:custGeom>
                <a:blipFill>
                  <a:blip r:embed="rId12"/>
                  <a:stretch>
                    <a:fillRect t="-4201" b="-4201"/>
                  </a:stretch>
                </a:blipFill>
              </p:spPr>
            </p:sp>
          </p:grpSp>
          <p:sp>
            <p:nvSpPr>
              <p:cNvPr id="34" name="Freeform 34"/>
              <p:cNvSpPr/>
              <p:nvPr/>
            </p:nvSpPr>
            <p:spPr>
              <a:xfrm>
                <a:off x="1115544" y="6089763"/>
                <a:ext cx="553043" cy="1094740"/>
              </a:xfrm>
              <a:custGeom>
                <a:avLst/>
                <a:gdLst/>
                <a:ahLst/>
                <a:cxnLst/>
                <a:rect l="l" t="t" r="r" b="b"/>
                <a:pathLst>
                  <a:path w="553043" h="1094740">
                    <a:moveTo>
                      <a:pt x="0" y="0"/>
                    </a:moveTo>
                    <a:lnTo>
                      <a:pt x="553043" y="0"/>
                    </a:lnTo>
                    <a:lnTo>
                      <a:pt x="553043" y="1094740"/>
                    </a:lnTo>
                    <a:lnTo>
                      <a:pt x="0" y="1094740"/>
                    </a:lnTo>
                    <a:lnTo>
                      <a:pt x="0" y="0"/>
                    </a:lnTo>
                    <a:close/>
                  </a:path>
                </a:pathLst>
              </a:custGeom>
              <a:blipFill>
                <a:blip r:embed="rId13">
                  <a:extLst>
                    <a:ext uri="{96DAC541-7B7A-43D3-8B79-37D633B846F1}">
                      <asvg:svgBlip xmlns="" xmlns:asvg="http://schemas.microsoft.com/office/drawing/2016/SVG/main" r:embed="rId15"/>
                    </a:ext>
                  </a:extLst>
                </a:blip>
                <a:stretch>
                  <a:fillRect l="-778" r="-778"/>
                </a:stretch>
              </a:blipFill>
            </p:spPr>
          </p:sp>
          <p:grpSp>
            <p:nvGrpSpPr>
              <p:cNvPr id="35" name="Group 35"/>
              <p:cNvGrpSpPr/>
              <p:nvPr/>
            </p:nvGrpSpPr>
            <p:grpSpPr>
              <a:xfrm>
                <a:off x="6553200" y="6356350"/>
                <a:ext cx="2133600" cy="365125"/>
                <a:chOff x="0" y="0"/>
                <a:chExt cx="2844800" cy="486833"/>
              </a:xfrm>
            </p:grpSpPr>
            <p:sp>
              <p:nvSpPr>
                <p:cNvPr id="36" name="Freeform 36"/>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7" name="TextBox 37"/>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nva Sans" panose="020B0604020202020204" charset="0"/>
                      <a:ea typeface="Calibri (MS)"/>
                      <a:cs typeface="Calibri (MS)"/>
                      <a:sym typeface="Calibri (MS)"/>
                    </a:rPr>
                    <a:t>24</a:t>
                  </a:r>
                </a:p>
              </p:txBody>
            </p:sp>
          </p:grpSp>
        </p:grpSp>
        <p:sp>
          <p:nvSpPr>
            <p:cNvPr id="39" name="TextBox 21"/>
            <p:cNvSpPr txBox="1"/>
            <p:nvPr/>
          </p:nvSpPr>
          <p:spPr>
            <a:xfrm>
              <a:off x="4923663" y="4276333"/>
              <a:ext cx="13214073" cy="983408"/>
            </a:xfrm>
            <a:prstGeom prst="rect">
              <a:avLst/>
            </a:prstGeom>
          </p:spPr>
          <p:txBody>
            <a:bodyPr lIns="0" tIns="0" rIns="0" bIns="0" rtlCol="0" anchor="t"/>
            <a:lstStyle/>
            <a:p>
              <a:pPr algn="ctr">
                <a:lnSpc>
                  <a:spcPts val="3515"/>
                </a:lnSpc>
              </a:pPr>
              <a:r>
                <a:rPr lang="en-US" sz="2400" b="1" spc="90" dirty="0">
                  <a:solidFill>
                    <a:srgbClr val="000000"/>
                  </a:solidFill>
                  <a:latin typeface="Canva Sans" panose="020B0604020202020204" charset="0"/>
                  <a:ea typeface="Canva Sans Bold"/>
                  <a:cs typeface="Canva Sans Bold"/>
                  <a:sym typeface="Canva Sans Bold"/>
                </a:rPr>
                <a:t>Goal: </a:t>
              </a:r>
              <a:r>
                <a:rPr lang="en-US" sz="2400" spc="90" dirty="0">
                  <a:solidFill>
                    <a:srgbClr val="000000"/>
                  </a:solidFill>
                  <a:latin typeface="Canva Sans" panose="020B0604020202020204" charset="0"/>
                  <a:ea typeface="Canva Sans Bold"/>
                  <a:cs typeface="Canva Sans Bold"/>
                  <a:sym typeface="Canva Sans Bold"/>
                </a:rPr>
                <a:t>Wanting to have an attractive smile to boost his self-confidence in social relationships, he is looking for a clinic that offers special offers for students</a:t>
              </a:r>
              <a:r>
                <a:rPr lang="en-US" sz="2400" b="1" spc="90" dirty="0">
                  <a:solidFill>
                    <a:srgbClr val="000000"/>
                  </a:solidFill>
                  <a:latin typeface="Canva Sans" panose="020B0604020202020204" charset="0"/>
                  <a:ea typeface="Canva Sans Bold"/>
                  <a:cs typeface="Canva Sans Bold"/>
                  <a:sym typeface="Canva Sans Bold"/>
                </a:rPr>
                <a:t>.</a:t>
              </a:r>
            </a:p>
          </p:txBody>
        </p:sp>
      </p:grpSp>
      <p:grpSp>
        <p:nvGrpSpPr>
          <p:cNvPr id="2" name="Group 2"/>
          <p:cNvGrpSpPr/>
          <p:nvPr/>
        </p:nvGrpSpPr>
        <p:grpSpPr>
          <a:xfrm>
            <a:off x="15011400" y="-1085278"/>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16"/>
              <a:stretch>
                <a:fillRect/>
              </a:stretch>
            </a:blipFill>
          </p:spPr>
        </p:sp>
      </p:grpSp>
      <p:grpSp>
        <p:nvGrpSpPr>
          <p:cNvPr id="10" name="Group 10"/>
          <p:cNvGrpSpPr/>
          <p:nvPr/>
        </p:nvGrpSpPr>
        <p:grpSpPr>
          <a:xfrm>
            <a:off x="-296034" y="7905277"/>
            <a:ext cx="5259068" cy="840132"/>
            <a:chOff x="0" y="-509430"/>
            <a:chExt cx="7012091" cy="1120176"/>
          </a:xfrm>
        </p:grpSpPr>
        <p:sp>
          <p:nvSpPr>
            <p:cNvPr id="11" name="Freeform 11"/>
            <p:cNvSpPr/>
            <p:nvPr/>
          </p:nvSpPr>
          <p:spPr>
            <a:xfrm>
              <a:off x="0" y="0"/>
              <a:ext cx="6884498" cy="610746"/>
            </a:xfrm>
            <a:custGeom>
              <a:avLst/>
              <a:gdLst/>
              <a:ahLst/>
              <a:cxnLst/>
              <a:rect l="l" t="t" r="r" b="b"/>
              <a:pathLst>
                <a:path w="6884498" h="610746">
                  <a:moveTo>
                    <a:pt x="0" y="0"/>
                  </a:moveTo>
                  <a:lnTo>
                    <a:pt x="6884498" y="0"/>
                  </a:lnTo>
                  <a:lnTo>
                    <a:pt x="6884498" y="610746"/>
                  </a:lnTo>
                  <a:lnTo>
                    <a:pt x="0" y="610746"/>
                  </a:lnTo>
                  <a:close/>
                </a:path>
              </a:pathLst>
            </a:custGeom>
            <a:solidFill>
              <a:srgbClr val="000000">
                <a:alpha val="0"/>
              </a:srgbClr>
            </a:solidFill>
          </p:spPr>
        </p:sp>
        <p:sp>
          <p:nvSpPr>
            <p:cNvPr id="12" name="TextBox 12"/>
            <p:cNvSpPr txBox="1"/>
            <p:nvPr/>
          </p:nvSpPr>
          <p:spPr>
            <a:xfrm>
              <a:off x="127592" y="-509430"/>
              <a:ext cx="6884499" cy="658371"/>
            </a:xfrm>
            <a:prstGeom prst="rect">
              <a:avLst/>
            </a:prstGeom>
          </p:spPr>
          <p:txBody>
            <a:bodyPr lIns="0" tIns="0" rIns="0" bIns="0" rtlCol="0" anchor="t"/>
            <a:lstStyle/>
            <a:p>
              <a:pPr algn="ctr">
                <a:lnSpc>
                  <a:spcPts val="3499"/>
                </a:lnSpc>
              </a:pPr>
              <a:r>
                <a:rPr lang="en-US" sz="2499" b="1" spc="149" dirty="0" smtClean="0">
                  <a:solidFill>
                    <a:srgbClr val="000000"/>
                  </a:solidFill>
                  <a:latin typeface="Open Sans Bold"/>
                  <a:ea typeface="Open Sans Bold"/>
                  <a:cs typeface="Open Sans Bold"/>
                  <a:sym typeface="Open Sans Bold"/>
                </a:rPr>
                <a:t>Ali</a:t>
              </a:r>
            </a:p>
            <a:p>
              <a:pPr algn="ctr">
                <a:lnSpc>
                  <a:spcPts val="3499"/>
                </a:lnSpc>
              </a:pPr>
              <a:r>
                <a:rPr lang="en-US" sz="2499" b="1" spc="149" dirty="0" smtClean="0">
                  <a:solidFill>
                    <a:srgbClr val="000000"/>
                  </a:solidFill>
                  <a:latin typeface="Open Sans Bold"/>
                  <a:ea typeface="Open Sans Bold"/>
                  <a:cs typeface="Open Sans Bold"/>
                  <a:sym typeface="Open Sans Bold"/>
                </a:rPr>
                <a:t>College </a:t>
              </a:r>
              <a:r>
                <a:rPr lang="en-US" sz="2499" b="1" spc="149" dirty="0">
                  <a:solidFill>
                    <a:srgbClr val="000000"/>
                  </a:solidFill>
                  <a:latin typeface="Open Sans Bold"/>
                  <a:ea typeface="Open Sans Bold"/>
                  <a:cs typeface="Open Sans Bold"/>
                  <a:sym typeface="Open Sans Bold"/>
                </a:rPr>
                <a:t>Student</a:t>
              </a:r>
            </a:p>
          </p:txBody>
        </p:sp>
      </p:grpSp>
      <p:sp>
        <p:nvSpPr>
          <p:cNvPr id="20" name="Freeform 20"/>
          <p:cNvSpPr/>
          <p:nvPr/>
        </p:nvSpPr>
        <p:spPr>
          <a:xfrm>
            <a:off x="5015357" y="4805784"/>
            <a:ext cx="13214072" cy="940545"/>
          </a:xfrm>
          <a:custGeom>
            <a:avLst/>
            <a:gdLst/>
            <a:ahLst/>
            <a:cxnLst/>
            <a:rect l="l" t="t" r="r" b="b"/>
            <a:pathLst>
              <a:path w="17618763" h="1254059">
                <a:moveTo>
                  <a:pt x="0" y="0"/>
                </a:moveTo>
                <a:lnTo>
                  <a:pt x="17618763" y="0"/>
                </a:lnTo>
                <a:lnTo>
                  <a:pt x="17618763" y="1254059"/>
                </a:lnTo>
                <a:lnTo>
                  <a:pt x="0" y="1254059"/>
                </a:lnTo>
                <a:close/>
              </a:path>
            </a:pathLst>
          </a:custGeom>
          <a:solidFill>
            <a:srgbClr val="000000">
              <a:alpha val="0"/>
            </a:srgbClr>
          </a:solidFill>
        </p:spPr>
      </p:sp>
      <p:sp>
        <p:nvSpPr>
          <p:cNvPr id="30" name="Freeform 30"/>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17">
              <a:extLst>
                <a:ext uri="{96DAC541-7B7A-43D3-8B79-37D633B846F1}">
                  <asvg:svgBlip xmlns="" xmlns:asvg="http://schemas.microsoft.com/office/drawing/2016/SVG/main" r:embed="rId18"/>
                </a:ext>
              </a:extLst>
            </a:blip>
            <a:stretch>
              <a:fillRect t="-229" b="-229"/>
            </a:stretch>
          </a:blipFill>
        </p:spPr>
      </p:sp>
      <p:grpSp>
        <p:nvGrpSpPr>
          <p:cNvPr id="31" name="Group 31"/>
          <p:cNvGrpSpPr/>
          <p:nvPr/>
        </p:nvGrpSpPr>
        <p:grpSpPr>
          <a:xfrm>
            <a:off x="344655" y="264497"/>
            <a:ext cx="6913733" cy="1162943"/>
            <a:chOff x="0" y="0"/>
            <a:chExt cx="9218311" cy="1550591"/>
          </a:xfrm>
        </p:grpSpPr>
        <p:sp>
          <p:nvSpPr>
            <p:cNvPr id="32" name="Freeform 32"/>
            <p:cNvSpPr/>
            <p:nvPr/>
          </p:nvSpPr>
          <p:spPr>
            <a:xfrm>
              <a:off x="0" y="0"/>
              <a:ext cx="9218311" cy="1550591"/>
            </a:xfrm>
            <a:custGeom>
              <a:avLst/>
              <a:gdLst/>
              <a:ahLst/>
              <a:cxnLst/>
              <a:rect l="l" t="t" r="r" b="b"/>
              <a:pathLst>
                <a:path w="9218311" h="1550591">
                  <a:moveTo>
                    <a:pt x="0" y="0"/>
                  </a:moveTo>
                  <a:lnTo>
                    <a:pt x="9218311" y="0"/>
                  </a:lnTo>
                  <a:lnTo>
                    <a:pt x="9218311" y="1550591"/>
                  </a:lnTo>
                  <a:lnTo>
                    <a:pt x="0" y="1550591"/>
                  </a:lnTo>
                  <a:close/>
                </a:path>
              </a:pathLst>
            </a:custGeom>
            <a:solidFill>
              <a:srgbClr val="000000">
                <a:alpha val="0"/>
              </a:srgbClr>
            </a:solidFill>
          </p:spPr>
        </p:sp>
        <p:sp>
          <p:nvSpPr>
            <p:cNvPr id="33" name="TextBox 33"/>
            <p:cNvSpPr txBox="1"/>
            <p:nvPr/>
          </p:nvSpPr>
          <p:spPr>
            <a:xfrm>
              <a:off x="0" y="-114300"/>
              <a:ext cx="9218311"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Buyer Persona</a:t>
              </a:r>
            </a:p>
          </p:txBody>
        </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085907" y="-779923"/>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14" name="Freeform 14"/>
          <p:cNvSpPr/>
          <p:nvPr/>
        </p:nvSpPr>
        <p:spPr>
          <a:xfrm>
            <a:off x="-148017" y="8807575"/>
            <a:ext cx="5163373" cy="458060"/>
          </a:xfrm>
          <a:custGeom>
            <a:avLst/>
            <a:gdLst/>
            <a:ahLst/>
            <a:cxnLst/>
            <a:rect l="l" t="t" r="r" b="b"/>
            <a:pathLst>
              <a:path w="6884498" h="610746">
                <a:moveTo>
                  <a:pt x="0" y="0"/>
                </a:moveTo>
                <a:lnTo>
                  <a:pt x="6884498" y="0"/>
                </a:lnTo>
                <a:lnTo>
                  <a:pt x="6884498" y="610746"/>
                </a:lnTo>
                <a:lnTo>
                  <a:pt x="0" y="610746"/>
                </a:lnTo>
                <a:close/>
              </a:path>
            </a:pathLst>
          </a:custGeom>
          <a:solidFill>
            <a:srgbClr val="000000">
              <a:alpha val="0"/>
            </a:srgbClr>
          </a:solidFill>
        </p:spPr>
      </p:sp>
      <p:sp>
        <p:nvSpPr>
          <p:cNvPr id="29" name="Freeform 29"/>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3">
              <a:extLst>
                <a:ext uri="{96DAC541-7B7A-43D3-8B79-37D633B846F1}">
                  <asvg:svgBlip xmlns="" xmlns:asvg="http://schemas.microsoft.com/office/drawing/2016/SVG/main" r:embed="rId14"/>
                </a:ext>
              </a:extLst>
            </a:blip>
            <a:stretch>
              <a:fillRect t="-229" b="-229"/>
            </a:stretch>
          </a:blipFill>
        </p:spPr>
      </p:sp>
      <p:grpSp>
        <p:nvGrpSpPr>
          <p:cNvPr id="30" name="Group 30"/>
          <p:cNvGrpSpPr/>
          <p:nvPr/>
        </p:nvGrpSpPr>
        <p:grpSpPr>
          <a:xfrm>
            <a:off x="730806" y="23630"/>
            <a:ext cx="6889193" cy="1396175"/>
            <a:chOff x="-881680" y="0"/>
            <a:chExt cx="9185591" cy="1861567"/>
          </a:xfrm>
        </p:grpSpPr>
        <p:sp>
          <p:nvSpPr>
            <p:cNvPr id="31" name="Freeform 31"/>
            <p:cNvSpPr/>
            <p:nvPr/>
          </p:nvSpPr>
          <p:spPr>
            <a:xfrm>
              <a:off x="0" y="0"/>
              <a:ext cx="8303911" cy="1550591"/>
            </a:xfrm>
            <a:custGeom>
              <a:avLst/>
              <a:gdLst/>
              <a:ahLst/>
              <a:cxnLst/>
              <a:rect l="l" t="t" r="r" b="b"/>
              <a:pathLst>
                <a:path w="8303911" h="1550591">
                  <a:moveTo>
                    <a:pt x="0" y="0"/>
                  </a:moveTo>
                  <a:lnTo>
                    <a:pt x="8303911" y="0"/>
                  </a:lnTo>
                  <a:lnTo>
                    <a:pt x="8303911" y="1550591"/>
                  </a:lnTo>
                  <a:lnTo>
                    <a:pt x="0" y="1550591"/>
                  </a:lnTo>
                  <a:close/>
                </a:path>
              </a:pathLst>
            </a:custGeom>
            <a:solidFill>
              <a:srgbClr val="000000">
                <a:alpha val="0"/>
              </a:srgbClr>
            </a:solidFill>
          </p:spPr>
        </p:sp>
        <p:sp>
          <p:nvSpPr>
            <p:cNvPr id="32" name="TextBox 32"/>
            <p:cNvSpPr txBox="1"/>
            <p:nvPr/>
          </p:nvSpPr>
          <p:spPr>
            <a:xfrm>
              <a:off x="-881680" y="196676"/>
              <a:ext cx="8303911" cy="1664891"/>
            </a:xfrm>
            <a:prstGeom prst="rect">
              <a:avLst/>
            </a:prstGeom>
          </p:spPr>
          <p:txBody>
            <a:bodyPr lIns="0" tIns="0" rIns="0" bIns="0" rtlCol="0" anchor="t"/>
            <a:lstStyle/>
            <a:p>
              <a:pPr algn="ctr">
                <a:lnSpc>
                  <a:spcPts val="8400"/>
                </a:lnSpc>
              </a:pPr>
              <a:r>
                <a:rPr lang="en-US" sz="6000" b="1" dirty="0">
                  <a:solidFill>
                    <a:srgbClr val="000000"/>
                  </a:solidFill>
                  <a:latin typeface="Canva Sans Bold"/>
                  <a:ea typeface="Canva Sans Bold"/>
                  <a:cs typeface="Canva Sans Bold"/>
                  <a:sym typeface="Canva Sans Bold"/>
                </a:rPr>
                <a:t>Buyer Persona</a:t>
              </a:r>
            </a:p>
          </p:txBody>
        </p:sp>
      </p:grpSp>
      <p:grpSp>
        <p:nvGrpSpPr>
          <p:cNvPr id="39" name="Group 38"/>
          <p:cNvGrpSpPr/>
          <p:nvPr/>
        </p:nvGrpSpPr>
        <p:grpSpPr>
          <a:xfrm>
            <a:off x="-381344" y="1858848"/>
            <a:ext cx="18469972" cy="7771109"/>
            <a:chOff x="-381344" y="1858848"/>
            <a:chExt cx="18469972" cy="7771109"/>
          </a:xfrm>
        </p:grpSpPr>
        <p:grpSp>
          <p:nvGrpSpPr>
            <p:cNvPr id="37" name="Group 36"/>
            <p:cNvGrpSpPr/>
            <p:nvPr/>
          </p:nvGrpSpPr>
          <p:grpSpPr>
            <a:xfrm>
              <a:off x="199372" y="1858848"/>
              <a:ext cx="17889256" cy="7771109"/>
              <a:chOff x="340173" y="2301133"/>
              <a:chExt cx="17889256" cy="7771109"/>
            </a:xfrm>
          </p:grpSpPr>
          <p:sp>
            <p:nvSpPr>
              <p:cNvPr id="4" name="Freeform 4"/>
              <p:cNvSpPr/>
              <p:nvPr/>
            </p:nvSpPr>
            <p:spPr>
              <a:xfrm>
                <a:off x="4830304" y="2301133"/>
                <a:ext cx="13214073" cy="1965887"/>
              </a:xfrm>
              <a:custGeom>
                <a:avLst/>
                <a:gdLst/>
                <a:ahLst/>
                <a:cxnLst/>
                <a:rect l="l" t="t" r="r" b="b"/>
                <a:pathLst>
                  <a:path w="13214073" h="1965887">
                    <a:moveTo>
                      <a:pt x="0" y="0"/>
                    </a:moveTo>
                    <a:lnTo>
                      <a:pt x="13214073" y="0"/>
                    </a:lnTo>
                    <a:lnTo>
                      <a:pt x="13214073" y="1965887"/>
                    </a:lnTo>
                    <a:lnTo>
                      <a:pt x="0" y="1965887"/>
                    </a:lnTo>
                    <a:lnTo>
                      <a:pt x="0" y="0"/>
                    </a:lnTo>
                    <a:close/>
                  </a:path>
                </a:pathLst>
              </a:custGeom>
              <a:blipFill>
                <a:blip r:embed="rId15">
                  <a:extLst>
                    <a:ext uri="{96DAC541-7B7A-43D3-8B79-37D633B846F1}">
                      <asvg:svgBlip xmlns="" xmlns:asvg="http://schemas.microsoft.com/office/drawing/2016/SVG/main" r:embed="rId4"/>
                    </a:ext>
                  </a:extLst>
                </a:blip>
                <a:stretch>
                  <a:fillRect t="-122" b="-122"/>
                </a:stretch>
              </a:blipFill>
            </p:spPr>
          </p:sp>
          <p:sp>
            <p:nvSpPr>
              <p:cNvPr id="5" name="Freeform 5"/>
              <p:cNvSpPr/>
              <p:nvPr/>
            </p:nvSpPr>
            <p:spPr>
              <a:xfrm>
                <a:off x="4830304" y="454813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16">
                  <a:extLst>
                    <a:ext uri="{96DAC541-7B7A-43D3-8B79-37D633B846F1}">
                      <asvg:svgBlip xmlns="" xmlns:asvg="http://schemas.microsoft.com/office/drawing/2016/SVG/main" r:embed="rId6"/>
                    </a:ext>
                  </a:extLst>
                </a:blip>
                <a:stretch>
                  <a:fillRect t="-218" b="-218"/>
                </a:stretch>
              </a:blipFill>
            </p:spPr>
          </p:sp>
          <p:sp>
            <p:nvSpPr>
              <p:cNvPr id="6" name="Freeform 6"/>
              <p:cNvSpPr/>
              <p:nvPr/>
            </p:nvSpPr>
            <p:spPr>
              <a:xfrm>
                <a:off x="4830304" y="642391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16">
                  <a:extLst>
                    <a:ext uri="{96DAC541-7B7A-43D3-8B79-37D633B846F1}">
                      <asvg:svgBlip xmlns="" xmlns:asvg="http://schemas.microsoft.com/office/drawing/2016/SVG/main" r:embed="rId6"/>
                    </a:ext>
                  </a:extLst>
                </a:blip>
                <a:stretch>
                  <a:fillRect t="-218" b="-218"/>
                </a:stretch>
              </a:blipFill>
            </p:spPr>
          </p:sp>
          <p:sp>
            <p:nvSpPr>
              <p:cNvPr id="7" name="Freeform 7"/>
              <p:cNvSpPr/>
              <p:nvPr/>
            </p:nvSpPr>
            <p:spPr>
              <a:xfrm>
                <a:off x="4830304" y="829969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16">
                  <a:extLst>
                    <a:ext uri="{96DAC541-7B7A-43D3-8B79-37D633B846F1}">
                      <asvg:svgBlip xmlns="" xmlns:asvg="http://schemas.microsoft.com/office/drawing/2016/SVG/main" r:embed="rId6"/>
                    </a:ext>
                  </a:extLst>
                </a:blip>
                <a:stretch>
                  <a:fillRect t="-218" b="-218"/>
                </a:stretch>
              </a:blipFill>
            </p:spPr>
          </p:sp>
          <p:sp>
            <p:nvSpPr>
              <p:cNvPr id="8" name="Freeform 8"/>
              <p:cNvSpPr/>
              <p:nvPr/>
            </p:nvSpPr>
            <p:spPr>
              <a:xfrm>
                <a:off x="340173" y="2536446"/>
                <a:ext cx="4231827" cy="5654080"/>
              </a:xfrm>
              <a:custGeom>
                <a:avLst/>
                <a:gdLst/>
                <a:ahLst/>
                <a:cxnLst/>
                <a:rect l="l" t="t" r="r" b="b"/>
                <a:pathLst>
                  <a:path w="4231827" h="5654080">
                    <a:moveTo>
                      <a:pt x="0" y="0"/>
                    </a:moveTo>
                    <a:lnTo>
                      <a:pt x="4231827" y="0"/>
                    </a:lnTo>
                    <a:lnTo>
                      <a:pt x="4231827" y="5654080"/>
                    </a:lnTo>
                    <a:lnTo>
                      <a:pt x="0" y="5654080"/>
                    </a:lnTo>
                    <a:lnTo>
                      <a:pt x="0" y="0"/>
                    </a:lnTo>
                    <a:close/>
                  </a:path>
                </a:pathLst>
              </a:custGeom>
              <a:blipFill>
                <a:blip r:embed="rId17">
                  <a:extLst>
                    <a:ext uri="{96DAC541-7B7A-43D3-8B79-37D633B846F1}">
                      <asvg:svgBlip xmlns="" xmlns:asvg="http://schemas.microsoft.com/office/drawing/2016/SVG/main" r:embed="rId8"/>
                    </a:ext>
                  </a:extLst>
                </a:blip>
                <a:stretch>
                  <a:fillRect l="-46" r="-46"/>
                </a:stretch>
              </a:blipFill>
            </p:spPr>
          </p:sp>
          <p:sp>
            <p:nvSpPr>
              <p:cNvPr id="9" name="Freeform 9"/>
              <p:cNvSpPr/>
              <p:nvPr/>
            </p:nvSpPr>
            <p:spPr>
              <a:xfrm>
                <a:off x="340173" y="8384281"/>
                <a:ext cx="4231827" cy="1447320"/>
              </a:xfrm>
              <a:custGeom>
                <a:avLst/>
                <a:gdLst/>
                <a:ahLst/>
                <a:cxnLst/>
                <a:rect l="l" t="t" r="r" b="b"/>
                <a:pathLst>
                  <a:path w="4231827" h="1447320">
                    <a:moveTo>
                      <a:pt x="0" y="0"/>
                    </a:moveTo>
                    <a:lnTo>
                      <a:pt x="4231827" y="0"/>
                    </a:lnTo>
                    <a:lnTo>
                      <a:pt x="4231827" y="1447320"/>
                    </a:lnTo>
                    <a:lnTo>
                      <a:pt x="0" y="1447320"/>
                    </a:lnTo>
                    <a:lnTo>
                      <a:pt x="0" y="0"/>
                    </a:lnTo>
                    <a:close/>
                  </a:path>
                </a:pathLst>
              </a:custGeom>
              <a:blipFill>
                <a:blip r:embed="rId18">
                  <a:extLst>
                    <a:ext uri="{96DAC541-7B7A-43D3-8B79-37D633B846F1}">
                      <asvg:svgBlip xmlns="" xmlns:asvg="http://schemas.microsoft.com/office/drawing/2016/SVG/main" r:embed="rId10"/>
                    </a:ext>
                  </a:extLst>
                </a:blip>
                <a:stretch>
                  <a:fillRect l="-63" r="-63"/>
                </a:stretch>
              </a:blipFill>
            </p:spPr>
          </p:sp>
          <p:grpSp>
            <p:nvGrpSpPr>
              <p:cNvPr id="16" name="Group 16"/>
              <p:cNvGrpSpPr/>
              <p:nvPr/>
            </p:nvGrpSpPr>
            <p:grpSpPr>
              <a:xfrm>
                <a:off x="4801019" y="2747600"/>
                <a:ext cx="13272644" cy="1752917"/>
                <a:chOff x="0" y="-28575"/>
                <a:chExt cx="17696858" cy="2337223"/>
              </a:xfrm>
            </p:grpSpPr>
            <p:sp>
              <p:nvSpPr>
                <p:cNvPr id="17" name="Freeform 17"/>
                <p:cNvSpPr/>
                <p:nvPr/>
              </p:nvSpPr>
              <p:spPr>
                <a:xfrm>
                  <a:off x="0" y="0"/>
                  <a:ext cx="17696858" cy="2308648"/>
                </a:xfrm>
                <a:custGeom>
                  <a:avLst/>
                  <a:gdLst/>
                  <a:ahLst/>
                  <a:cxnLst/>
                  <a:rect l="l" t="t" r="r" b="b"/>
                  <a:pathLst>
                    <a:path w="17696858" h="2308648">
                      <a:moveTo>
                        <a:pt x="0" y="0"/>
                      </a:moveTo>
                      <a:lnTo>
                        <a:pt x="17696858" y="0"/>
                      </a:lnTo>
                      <a:lnTo>
                        <a:pt x="17696858" y="2308648"/>
                      </a:lnTo>
                      <a:lnTo>
                        <a:pt x="0" y="2308648"/>
                      </a:lnTo>
                      <a:close/>
                    </a:path>
                  </a:pathLst>
                </a:custGeom>
                <a:solidFill>
                  <a:srgbClr val="000000">
                    <a:alpha val="0"/>
                  </a:srgbClr>
                </a:solidFill>
              </p:spPr>
            </p:sp>
            <p:sp>
              <p:nvSpPr>
                <p:cNvPr id="18" name="TextBox 18"/>
                <p:cNvSpPr txBox="1"/>
                <p:nvPr/>
              </p:nvSpPr>
              <p:spPr>
                <a:xfrm>
                  <a:off x="285785" y="-28575"/>
                  <a:ext cx="17027621" cy="2337223"/>
                </a:xfrm>
                <a:prstGeom prst="rect">
                  <a:avLst/>
                </a:prstGeom>
              </p:spPr>
              <p:txBody>
                <a:bodyPr lIns="0" tIns="0" rIns="0" bIns="0" rtlCol="0" anchor="t"/>
                <a:lstStyle/>
                <a:p>
                  <a:pPr algn="just">
                    <a:lnSpc>
                      <a:spcPts val="3380"/>
                    </a:lnSpc>
                  </a:pPr>
                  <a:r>
                    <a:rPr lang="en-US" sz="2600" b="1" spc="88" dirty="0">
                      <a:solidFill>
                        <a:srgbClr val="000000"/>
                      </a:solidFill>
                      <a:latin typeface="Canva Sans" panose="020B0604020202020204" charset="0"/>
                      <a:ea typeface="Canva Sans"/>
                      <a:cs typeface="Canva Sans"/>
                      <a:sym typeface="Canva Sans"/>
                    </a:rPr>
                    <a:t>Bio</a:t>
                  </a:r>
                  <a:r>
                    <a:rPr lang="en-US" sz="2600" spc="88" dirty="0">
                      <a:solidFill>
                        <a:srgbClr val="000000"/>
                      </a:solidFill>
                      <a:latin typeface="Canva Sans" panose="020B0604020202020204" charset="0"/>
                      <a:ea typeface="Canva Sans"/>
                      <a:cs typeface="Canva Sans"/>
                      <a:sym typeface="Canva Sans"/>
                    </a:rPr>
                    <a:t>: Nadia </a:t>
                  </a:r>
                  <a:r>
                    <a:rPr lang="en-US" sz="2600" spc="88" dirty="0" smtClean="0">
                      <a:solidFill>
                        <a:srgbClr val="000000"/>
                      </a:solidFill>
                      <a:latin typeface="Canva Sans" panose="020B0604020202020204" charset="0"/>
                      <a:ea typeface="Canva Sans"/>
                      <a:cs typeface="Canva Sans"/>
                      <a:sym typeface="Canva Sans"/>
                    </a:rPr>
                    <a:t>is 40s,a </a:t>
                  </a:r>
                  <a:r>
                    <a:rPr lang="en-US" sz="2600" spc="88" dirty="0">
                      <a:solidFill>
                        <a:srgbClr val="000000"/>
                      </a:solidFill>
                      <a:latin typeface="Canva Sans" panose="020B0604020202020204" charset="0"/>
                      <a:ea typeface="Canva Sans"/>
                      <a:cs typeface="Canva Sans"/>
                      <a:sym typeface="Canva Sans"/>
                    </a:rPr>
                    <a:t>mother of </a:t>
                  </a:r>
                  <a:r>
                    <a:rPr lang="en-US" sz="2600" spc="88" dirty="0" smtClean="0">
                      <a:solidFill>
                        <a:srgbClr val="000000"/>
                      </a:solidFill>
                      <a:latin typeface="Canva Sans" panose="020B0604020202020204" charset="0"/>
                      <a:ea typeface="Canva Sans"/>
                      <a:cs typeface="Canva Sans"/>
                      <a:sym typeface="Canva Sans"/>
                    </a:rPr>
                    <a:t>four. She </a:t>
                  </a:r>
                  <a:r>
                    <a:rPr lang="en-US" sz="2600" spc="88" dirty="0">
                      <a:solidFill>
                        <a:srgbClr val="000000"/>
                      </a:solidFill>
                      <a:latin typeface="Canva Sans" panose="020B0604020202020204" charset="0"/>
                      <a:ea typeface="Canva Sans"/>
                      <a:cs typeface="Canva Sans"/>
                      <a:sym typeface="Canva Sans"/>
                    </a:rPr>
                    <a:t>is graduated from university and she </a:t>
                  </a:r>
                  <a:r>
                    <a:rPr lang="en-US" sz="2600" spc="88" dirty="0" smtClean="0">
                      <a:solidFill>
                        <a:srgbClr val="000000"/>
                      </a:solidFill>
                      <a:latin typeface="Canva Sans" panose="020B0604020202020204" charset="0"/>
                      <a:ea typeface="Canva Sans"/>
                      <a:cs typeface="Canva Sans"/>
                      <a:sym typeface="Canva Sans"/>
                    </a:rPr>
                    <a:t>searches </a:t>
                  </a:r>
                  <a:r>
                    <a:rPr lang="en-US" sz="2600" spc="88" dirty="0">
                      <a:solidFill>
                        <a:srgbClr val="000000"/>
                      </a:solidFill>
                      <a:latin typeface="Canva Sans" panose="020B0604020202020204" charset="0"/>
                      <a:ea typeface="Canva Sans"/>
                      <a:cs typeface="Canva Sans"/>
                      <a:sym typeface="Canva Sans"/>
                    </a:rPr>
                    <a:t>for clinics </a:t>
                  </a:r>
                  <a:r>
                    <a:rPr lang="en-US" sz="2600" spc="88" dirty="0" smtClean="0">
                      <a:solidFill>
                        <a:srgbClr val="000000"/>
                      </a:solidFill>
                      <a:latin typeface="Canva Sans" panose="020B0604020202020204" charset="0"/>
                      <a:ea typeface="Canva Sans"/>
                      <a:cs typeface="Canva Sans"/>
                      <a:sym typeface="Canva Sans"/>
                    </a:rPr>
                    <a:t>on Facebook. Prefer </a:t>
                  </a:r>
                  <a:r>
                    <a:rPr lang="en-US" sz="2600" spc="88" dirty="0">
                      <a:solidFill>
                        <a:srgbClr val="000000"/>
                      </a:solidFill>
                      <a:latin typeface="Canva Sans" panose="020B0604020202020204" charset="0"/>
                      <a:ea typeface="Canva Sans"/>
                      <a:cs typeface="Canva Sans"/>
                      <a:sym typeface="Canva Sans"/>
                    </a:rPr>
                    <a:t>those that provide quick and efficient services. She compares prices, prefers to book by </a:t>
                  </a:r>
                  <a:r>
                    <a:rPr lang="en-US" sz="2600" spc="88" dirty="0" smtClean="0">
                      <a:solidFill>
                        <a:srgbClr val="000000"/>
                      </a:solidFill>
                      <a:latin typeface="Canva Sans" panose="020B0604020202020204" charset="0"/>
                      <a:ea typeface="Canva Sans"/>
                      <a:cs typeface="Canva Sans"/>
                      <a:sym typeface="Canva Sans"/>
                    </a:rPr>
                    <a:t>phone</a:t>
                  </a:r>
                  <a:endParaRPr lang="en-US" sz="2600" spc="88" dirty="0">
                    <a:solidFill>
                      <a:srgbClr val="000000"/>
                    </a:solidFill>
                    <a:latin typeface="Canva Sans" panose="020B0604020202020204" charset="0"/>
                    <a:ea typeface="Canva Sans"/>
                    <a:cs typeface="Canva Sans"/>
                    <a:sym typeface="Canva Sans"/>
                  </a:endParaRPr>
                </a:p>
                <a:p>
                  <a:pPr algn="ctr">
                    <a:lnSpc>
                      <a:spcPts val="3380"/>
                    </a:lnSpc>
                  </a:pPr>
                  <a:endParaRPr lang="en-US" sz="2600" spc="88" dirty="0">
                    <a:solidFill>
                      <a:srgbClr val="000000"/>
                    </a:solidFill>
                    <a:latin typeface="Canva Sans" panose="020B0604020202020204" charset="0"/>
                    <a:ea typeface="Canva Sans"/>
                    <a:cs typeface="Canva Sans"/>
                    <a:sym typeface="Canva Sans"/>
                  </a:endParaRPr>
                </a:p>
              </p:txBody>
            </p:sp>
          </p:grpSp>
          <p:grpSp>
            <p:nvGrpSpPr>
              <p:cNvPr id="19" name="Group 19"/>
              <p:cNvGrpSpPr/>
              <p:nvPr/>
            </p:nvGrpSpPr>
            <p:grpSpPr>
              <a:xfrm>
                <a:off x="5015357" y="4810547"/>
                <a:ext cx="13214072" cy="891256"/>
                <a:chOff x="0" y="-38100"/>
                <a:chExt cx="17618763" cy="1188341"/>
              </a:xfrm>
            </p:grpSpPr>
            <p:sp>
              <p:nvSpPr>
                <p:cNvPr id="20" name="Freeform 20"/>
                <p:cNvSpPr/>
                <p:nvPr/>
              </p:nvSpPr>
              <p:spPr>
                <a:xfrm>
                  <a:off x="0" y="0"/>
                  <a:ext cx="17618763" cy="1150241"/>
                </a:xfrm>
                <a:custGeom>
                  <a:avLst/>
                  <a:gdLst/>
                  <a:ahLst/>
                  <a:cxnLst/>
                  <a:rect l="l" t="t" r="r" b="b"/>
                  <a:pathLst>
                    <a:path w="17618763" h="1150241">
                      <a:moveTo>
                        <a:pt x="0" y="0"/>
                      </a:moveTo>
                      <a:lnTo>
                        <a:pt x="17618763" y="0"/>
                      </a:lnTo>
                      <a:lnTo>
                        <a:pt x="17618763" y="1150241"/>
                      </a:lnTo>
                      <a:lnTo>
                        <a:pt x="0" y="1150241"/>
                      </a:lnTo>
                      <a:close/>
                    </a:path>
                  </a:pathLst>
                </a:custGeom>
                <a:solidFill>
                  <a:srgbClr val="000000">
                    <a:alpha val="0"/>
                  </a:srgbClr>
                </a:solidFill>
              </p:spPr>
            </p:sp>
            <p:sp>
              <p:nvSpPr>
                <p:cNvPr id="21" name="TextBox 21"/>
                <p:cNvSpPr txBox="1"/>
                <p:nvPr/>
              </p:nvSpPr>
              <p:spPr>
                <a:xfrm>
                  <a:off x="1" y="-38100"/>
                  <a:ext cx="17027621" cy="1188341"/>
                </a:xfrm>
                <a:prstGeom prst="rect">
                  <a:avLst/>
                </a:prstGeom>
              </p:spPr>
              <p:txBody>
                <a:bodyPr lIns="0" tIns="0" rIns="0" bIns="0" rtlCol="0" anchor="t"/>
                <a:lstStyle/>
                <a:p>
                  <a:pPr algn="just">
                    <a:lnSpc>
                      <a:spcPts val="3375"/>
                    </a:lnSpc>
                  </a:pPr>
                  <a:r>
                    <a:rPr lang="en-US" sz="2600" b="1" spc="143" dirty="0">
                      <a:solidFill>
                        <a:srgbClr val="000000"/>
                      </a:solidFill>
                      <a:latin typeface="Canva Sans" panose="020B0604020202020204" charset="0"/>
                      <a:ea typeface="Open Sans Bold"/>
                      <a:cs typeface="Open Sans Bold"/>
                      <a:sym typeface="Open Sans Bold"/>
                    </a:rPr>
                    <a:t>Goal: </a:t>
                  </a:r>
                  <a:r>
                    <a:rPr lang="en-US" sz="2600" spc="143" dirty="0">
                      <a:solidFill>
                        <a:srgbClr val="000000"/>
                      </a:solidFill>
                      <a:latin typeface="Canva Sans" panose="020B0604020202020204" charset="0"/>
                      <a:ea typeface="Open Sans Bold"/>
                      <a:cs typeface="Open Sans Bold"/>
                      <a:sym typeface="Open Sans Bold"/>
                    </a:rPr>
                    <a:t>She has time constraints, is looking for a clinic that is close to home and fits her budget, and prefers clinics that provide services for children</a:t>
                  </a:r>
                </a:p>
              </p:txBody>
            </p:sp>
          </p:grpSp>
          <p:grpSp>
            <p:nvGrpSpPr>
              <p:cNvPr id="22" name="Group 22"/>
              <p:cNvGrpSpPr/>
              <p:nvPr/>
            </p:nvGrpSpPr>
            <p:grpSpPr>
              <a:xfrm>
                <a:off x="5015357" y="6873132"/>
                <a:ext cx="12770716" cy="1291306"/>
                <a:chOff x="0" y="0"/>
                <a:chExt cx="17027621" cy="1721741"/>
              </a:xfrm>
            </p:grpSpPr>
            <p:sp>
              <p:nvSpPr>
                <p:cNvPr id="23" name="Freeform 23"/>
                <p:cNvSpPr/>
                <p:nvPr/>
              </p:nvSpPr>
              <p:spPr>
                <a:xfrm>
                  <a:off x="0" y="0"/>
                  <a:ext cx="17027621" cy="1721741"/>
                </a:xfrm>
                <a:custGeom>
                  <a:avLst/>
                  <a:gdLst/>
                  <a:ahLst/>
                  <a:cxnLst/>
                  <a:rect l="l" t="t" r="r" b="b"/>
                  <a:pathLst>
                    <a:path w="17027621" h="1721741">
                      <a:moveTo>
                        <a:pt x="0" y="0"/>
                      </a:moveTo>
                      <a:lnTo>
                        <a:pt x="17027621" y="0"/>
                      </a:lnTo>
                      <a:lnTo>
                        <a:pt x="17027621" y="1721741"/>
                      </a:lnTo>
                      <a:lnTo>
                        <a:pt x="0" y="1721741"/>
                      </a:lnTo>
                      <a:close/>
                    </a:path>
                  </a:pathLst>
                </a:custGeom>
                <a:solidFill>
                  <a:srgbClr val="000000">
                    <a:alpha val="0"/>
                  </a:srgbClr>
                </a:solidFill>
              </p:spPr>
            </p:sp>
            <p:sp>
              <p:nvSpPr>
                <p:cNvPr id="24" name="TextBox 24"/>
                <p:cNvSpPr txBox="1"/>
                <p:nvPr/>
              </p:nvSpPr>
              <p:spPr>
                <a:xfrm>
                  <a:off x="0" y="-38100"/>
                  <a:ext cx="17027621" cy="1759841"/>
                </a:xfrm>
                <a:prstGeom prst="rect">
                  <a:avLst/>
                </a:prstGeom>
              </p:spPr>
              <p:txBody>
                <a:bodyPr lIns="0" tIns="0" rIns="0" bIns="0" rtlCol="0" anchor="t"/>
                <a:lstStyle/>
                <a:p>
                  <a:pPr algn="just">
                    <a:lnSpc>
                      <a:spcPts val="3375"/>
                    </a:lnSpc>
                  </a:pPr>
                  <a:r>
                    <a:rPr lang="en-US" sz="2410" b="1" spc="143" dirty="0">
                      <a:solidFill>
                        <a:srgbClr val="000000"/>
                      </a:solidFill>
                      <a:latin typeface="Canva Sans" panose="020B0604020202020204" charset="0"/>
                      <a:ea typeface="Open Sans Bold"/>
                      <a:cs typeface="Open Sans Bold"/>
                      <a:sym typeface="Open Sans Bold"/>
                    </a:rPr>
                    <a:t>Challenges: </a:t>
                  </a:r>
                  <a:r>
                    <a:rPr lang="en-US" sz="2410" spc="143" dirty="0">
                      <a:solidFill>
                        <a:srgbClr val="000000"/>
                      </a:solidFill>
                      <a:latin typeface="Canva Sans" panose="020B0604020202020204" charset="0"/>
                      <a:ea typeface="Open Sans Bold"/>
                      <a:cs typeface="Open Sans Bold"/>
                      <a:sym typeface="Open Sans Bold"/>
                    </a:rPr>
                    <a:t>She cares about her family's health, has regular checkups, and is looking for a clinic that provides comprehensive care for all family members </a:t>
                  </a:r>
                </a:p>
              </p:txBody>
            </p:sp>
          </p:grpSp>
          <p:grpSp>
            <p:nvGrpSpPr>
              <p:cNvPr id="25" name="Group 25"/>
              <p:cNvGrpSpPr/>
              <p:nvPr/>
            </p:nvGrpSpPr>
            <p:grpSpPr>
              <a:xfrm>
                <a:off x="5015357" y="8540295"/>
                <a:ext cx="13029020" cy="1291306"/>
                <a:chOff x="0" y="0"/>
                <a:chExt cx="17372027" cy="1721741"/>
              </a:xfrm>
            </p:grpSpPr>
            <p:sp>
              <p:nvSpPr>
                <p:cNvPr id="26" name="Freeform 26"/>
                <p:cNvSpPr/>
                <p:nvPr/>
              </p:nvSpPr>
              <p:spPr>
                <a:xfrm>
                  <a:off x="0" y="0"/>
                  <a:ext cx="17372026" cy="1721741"/>
                </a:xfrm>
                <a:custGeom>
                  <a:avLst/>
                  <a:gdLst/>
                  <a:ahLst/>
                  <a:cxnLst/>
                  <a:rect l="l" t="t" r="r" b="b"/>
                  <a:pathLst>
                    <a:path w="17372026" h="1721741">
                      <a:moveTo>
                        <a:pt x="0" y="0"/>
                      </a:moveTo>
                      <a:lnTo>
                        <a:pt x="17372026" y="0"/>
                      </a:lnTo>
                      <a:lnTo>
                        <a:pt x="17372026" y="1721741"/>
                      </a:lnTo>
                      <a:lnTo>
                        <a:pt x="0" y="1721741"/>
                      </a:lnTo>
                      <a:close/>
                    </a:path>
                  </a:pathLst>
                </a:custGeom>
                <a:solidFill>
                  <a:srgbClr val="000000">
                    <a:alpha val="0"/>
                  </a:srgbClr>
                </a:solidFill>
              </p:spPr>
            </p:sp>
            <p:sp>
              <p:nvSpPr>
                <p:cNvPr id="27" name="TextBox 27"/>
                <p:cNvSpPr txBox="1"/>
                <p:nvPr/>
              </p:nvSpPr>
              <p:spPr>
                <a:xfrm>
                  <a:off x="0" y="-38100"/>
                  <a:ext cx="17372027" cy="1759841"/>
                </a:xfrm>
                <a:prstGeom prst="rect">
                  <a:avLst/>
                </a:prstGeom>
              </p:spPr>
              <p:txBody>
                <a:bodyPr lIns="0" tIns="0" rIns="0" bIns="0" rtlCol="0" anchor="t"/>
                <a:lstStyle/>
                <a:p>
                  <a:pPr algn="just">
                    <a:lnSpc>
                      <a:spcPts val="3375"/>
                    </a:lnSpc>
                  </a:pPr>
                  <a:r>
                    <a:rPr lang="en-US" sz="2600" b="1" spc="143" dirty="0">
                      <a:solidFill>
                        <a:srgbClr val="000000"/>
                      </a:solidFill>
                      <a:latin typeface="Canva Sans" panose="020B0604020202020204" charset="0"/>
                      <a:ea typeface="Open Sans Bold"/>
                      <a:cs typeface="Open Sans Bold"/>
                      <a:sym typeface="Open Sans Bold"/>
                    </a:rPr>
                    <a:t>Pain points: </a:t>
                  </a:r>
                  <a:r>
                    <a:rPr lang="en-US" sz="2600" spc="143" dirty="0">
                      <a:solidFill>
                        <a:srgbClr val="000000"/>
                      </a:solidFill>
                      <a:latin typeface="Canva Sans" panose="020B0604020202020204" charset="0"/>
                      <a:ea typeface="Open Sans Bold"/>
                      <a:cs typeface="Open Sans Bold"/>
                      <a:sym typeface="Open Sans Bold"/>
                    </a:rPr>
                    <a:t>She always has a fear of dental clinics that do not apply infection control standards, so she wants a clinic that applies infection control standards to preserve the health of her children. </a:t>
                  </a:r>
                </a:p>
              </p:txBody>
            </p:sp>
          </p:grpSp>
          <p:sp>
            <p:nvSpPr>
              <p:cNvPr id="28" name="Freeform 28"/>
              <p:cNvSpPr/>
              <p:nvPr/>
            </p:nvSpPr>
            <p:spPr>
              <a:xfrm>
                <a:off x="1067400" y="3056676"/>
                <a:ext cx="2777373" cy="4173649"/>
              </a:xfrm>
              <a:custGeom>
                <a:avLst/>
                <a:gdLst/>
                <a:ahLst/>
                <a:cxnLst/>
                <a:rect l="l" t="t" r="r" b="b"/>
                <a:pathLst>
                  <a:path w="2777373" h="4173649">
                    <a:moveTo>
                      <a:pt x="0" y="0"/>
                    </a:moveTo>
                    <a:lnTo>
                      <a:pt x="2777373" y="0"/>
                    </a:lnTo>
                    <a:lnTo>
                      <a:pt x="2777373" y="4173649"/>
                    </a:lnTo>
                    <a:lnTo>
                      <a:pt x="0" y="4173649"/>
                    </a:lnTo>
                    <a:lnTo>
                      <a:pt x="0" y="0"/>
                    </a:lnTo>
                    <a:close/>
                  </a:path>
                </a:pathLst>
              </a:custGeom>
              <a:blipFill>
                <a:blip r:embed="rId19">
                  <a:extLst>
                    <a:ext uri="{96DAC541-7B7A-43D3-8B79-37D633B846F1}">
                      <asvg:svgBlip xmlns="" xmlns:asvg="http://schemas.microsoft.com/office/drawing/2016/SVG/main" r:embed="rId12"/>
                    </a:ext>
                  </a:extLst>
                </a:blip>
                <a:stretch>
                  <a:fillRect t="-136" b="-136"/>
                </a:stretch>
              </a:blipFill>
            </p:spPr>
          </p:sp>
          <p:sp>
            <p:nvSpPr>
              <p:cNvPr id="33" name="Freeform 33"/>
              <p:cNvSpPr/>
              <p:nvPr/>
            </p:nvSpPr>
            <p:spPr>
              <a:xfrm>
                <a:off x="1074026" y="6106263"/>
                <a:ext cx="553043" cy="1094740"/>
              </a:xfrm>
              <a:custGeom>
                <a:avLst/>
                <a:gdLst/>
                <a:ahLst/>
                <a:cxnLst/>
                <a:rect l="l" t="t" r="r" b="b"/>
                <a:pathLst>
                  <a:path w="553043" h="1094740">
                    <a:moveTo>
                      <a:pt x="0" y="0"/>
                    </a:moveTo>
                    <a:lnTo>
                      <a:pt x="553043" y="0"/>
                    </a:lnTo>
                    <a:lnTo>
                      <a:pt x="553043" y="1094740"/>
                    </a:lnTo>
                    <a:lnTo>
                      <a:pt x="0" y="1094740"/>
                    </a:lnTo>
                    <a:lnTo>
                      <a:pt x="0" y="0"/>
                    </a:lnTo>
                    <a:close/>
                  </a:path>
                </a:pathLst>
              </a:custGeom>
              <a:blipFill>
                <a:blip r:embed="rId20">
                  <a:extLst>
                    <a:ext uri="{96DAC541-7B7A-43D3-8B79-37D633B846F1}">
                      <asvg:svgBlip xmlns="" xmlns:asvg="http://schemas.microsoft.com/office/drawing/2016/SVG/main" r:embed="rId21"/>
                    </a:ext>
                  </a:extLst>
                </a:blip>
                <a:stretch>
                  <a:fillRect l="-778" r="-778"/>
                </a:stretch>
              </a:blipFill>
            </p:spPr>
          </p:sp>
          <p:grpSp>
            <p:nvGrpSpPr>
              <p:cNvPr id="34" name="Group 34"/>
              <p:cNvGrpSpPr/>
              <p:nvPr/>
            </p:nvGrpSpPr>
            <p:grpSpPr>
              <a:xfrm>
                <a:off x="6553200" y="6356350"/>
                <a:ext cx="2133600" cy="365125"/>
                <a:chOff x="0" y="0"/>
                <a:chExt cx="2844800" cy="486833"/>
              </a:xfrm>
            </p:grpSpPr>
            <p:sp>
              <p:nvSpPr>
                <p:cNvPr id="35" name="Freeform 35"/>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6" name="TextBox 36"/>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25</a:t>
                  </a:r>
                </a:p>
              </p:txBody>
            </p:sp>
          </p:grpSp>
        </p:grpSp>
        <p:sp>
          <p:nvSpPr>
            <p:cNvPr id="38" name="TextBox 12"/>
            <p:cNvSpPr txBox="1"/>
            <p:nvPr/>
          </p:nvSpPr>
          <p:spPr>
            <a:xfrm>
              <a:off x="-381344" y="8251264"/>
              <a:ext cx="5163374" cy="493779"/>
            </a:xfrm>
            <a:prstGeom prst="rect">
              <a:avLst/>
            </a:prstGeom>
          </p:spPr>
          <p:txBody>
            <a:bodyPr lIns="0" tIns="0" rIns="0" bIns="0" rtlCol="0" anchor="t"/>
            <a:lstStyle/>
            <a:p>
              <a:pPr algn="ctr">
                <a:lnSpc>
                  <a:spcPts val="3499"/>
                </a:lnSpc>
              </a:pPr>
              <a:r>
                <a:rPr lang="en-US" sz="2499" b="1" spc="149" dirty="0" smtClean="0">
                  <a:solidFill>
                    <a:srgbClr val="000000"/>
                  </a:solidFill>
                  <a:latin typeface="Open Sans Bold"/>
                  <a:ea typeface="Open Sans Bold"/>
                  <a:cs typeface="Open Sans Bold"/>
                  <a:sym typeface="Open Sans Bold"/>
                </a:rPr>
                <a:t>Nadia</a:t>
              </a:r>
            </a:p>
            <a:p>
              <a:pPr algn="ctr">
                <a:lnSpc>
                  <a:spcPts val="3499"/>
                </a:lnSpc>
              </a:pPr>
              <a:r>
                <a:rPr lang="en-US" sz="2499" b="1" spc="149" dirty="0" smtClean="0">
                  <a:solidFill>
                    <a:srgbClr val="000000"/>
                  </a:solidFill>
                  <a:latin typeface="Open Sans Bold"/>
                  <a:ea typeface="Open Sans Bold"/>
                  <a:cs typeface="Open Sans Bold"/>
                  <a:sym typeface="Open Sans Bold"/>
                </a:rPr>
                <a:t>A </a:t>
              </a:r>
              <a:r>
                <a:rPr lang="en-US" sz="2499" b="1" spc="149" dirty="0">
                  <a:solidFill>
                    <a:srgbClr val="000000"/>
                  </a:solidFill>
                  <a:latin typeface="Open Sans Bold"/>
                  <a:ea typeface="Open Sans Bold"/>
                  <a:cs typeface="Open Sans Bold"/>
                  <a:sym typeface="Open Sans Bold"/>
                </a:rPr>
                <a:t>mother</a:t>
              </a:r>
            </a:p>
          </p:txBody>
        </p:sp>
      </p:gr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087600" y="-817440"/>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30" name="Freeform 30"/>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3">
              <a:extLst>
                <a:ext uri="{96DAC541-7B7A-43D3-8B79-37D633B846F1}">
                  <asvg:svgBlip xmlns="" xmlns:asvg="http://schemas.microsoft.com/office/drawing/2016/SVG/main" r:embed="rId13"/>
                </a:ext>
              </a:extLst>
            </a:blip>
            <a:stretch>
              <a:fillRect t="-229" b="-229"/>
            </a:stretch>
          </a:blipFill>
        </p:spPr>
      </p:sp>
      <p:grpSp>
        <p:nvGrpSpPr>
          <p:cNvPr id="31" name="Group 31"/>
          <p:cNvGrpSpPr/>
          <p:nvPr/>
        </p:nvGrpSpPr>
        <p:grpSpPr>
          <a:xfrm>
            <a:off x="997665" y="23630"/>
            <a:ext cx="5823322" cy="1399220"/>
            <a:chOff x="-153849" y="0"/>
            <a:chExt cx="7764429" cy="1865627"/>
          </a:xfrm>
        </p:grpSpPr>
        <p:sp>
          <p:nvSpPr>
            <p:cNvPr id="32" name="Freeform 32"/>
            <p:cNvSpPr/>
            <p:nvPr/>
          </p:nvSpPr>
          <p:spPr>
            <a:xfrm>
              <a:off x="0" y="0"/>
              <a:ext cx="7610580" cy="1550591"/>
            </a:xfrm>
            <a:custGeom>
              <a:avLst/>
              <a:gdLst/>
              <a:ahLst/>
              <a:cxnLst/>
              <a:rect l="l" t="t" r="r" b="b"/>
              <a:pathLst>
                <a:path w="7610580" h="1550591">
                  <a:moveTo>
                    <a:pt x="0" y="0"/>
                  </a:moveTo>
                  <a:lnTo>
                    <a:pt x="7610580" y="0"/>
                  </a:lnTo>
                  <a:lnTo>
                    <a:pt x="7610580" y="1550591"/>
                  </a:lnTo>
                  <a:lnTo>
                    <a:pt x="0" y="1550591"/>
                  </a:lnTo>
                  <a:close/>
                </a:path>
              </a:pathLst>
            </a:custGeom>
            <a:solidFill>
              <a:srgbClr val="000000">
                <a:alpha val="0"/>
              </a:srgbClr>
            </a:solidFill>
          </p:spPr>
        </p:sp>
        <p:sp>
          <p:nvSpPr>
            <p:cNvPr id="33" name="TextBox 33"/>
            <p:cNvSpPr txBox="1"/>
            <p:nvPr/>
          </p:nvSpPr>
          <p:spPr>
            <a:xfrm>
              <a:off x="-153849" y="200736"/>
              <a:ext cx="7610580" cy="1664891"/>
            </a:xfrm>
            <a:prstGeom prst="rect">
              <a:avLst/>
            </a:prstGeom>
          </p:spPr>
          <p:txBody>
            <a:bodyPr lIns="0" tIns="0" rIns="0" bIns="0" rtlCol="0" anchor="t"/>
            <a:lstStyle/>
            <a:p>
              <a:pPr algn="ctr">
                <a:lnSpc>
                  <a:spcPts val="8400"/>
                </a:lnSpc>
              </a:pPr>
              <a:r>
                <a:rPr lang="en-US" sz="6000" b="1" dirty="0">
                  <a:solidFill>
                    <a:srgbClr val="000000"/>
                  </a:solidFill>
                  <a:latin typeface="Canva Sans Bold"/>
                  <a:ea typeface="Canva Sans Bold"/>
                  <a:cs typeface="Canva Sans Bold"/>
                  <a:sym typeface="Canva Sans Bold"/>
                </a:rPr>
                <a:t>Buyer Persona</a:t>
              </a:r>
            </a:p>
          </p:txBody>
        </p:sp>
      </p:grpSp>
      <p:grpSp>
        <p:nvGrpSpPr>
          <p:cNvPr id="38" name="Group 37"/>
          <p:cNvGrpSpPr/>
          <p:nvPr/>
        </p:nvGrpSpPr>
        <p:grpSpPr>
          <a:xfrm>
            <a:off x="291898" y="1895511"/>
            <a:ext cx="17704204" cy="7583457"/>
            <a:chOff x="340173" y="2488785"/>
            <a:chExt cx="17704204" cy="7583457"/>
          </a:xfrm>
        </p:grpSpPr>
        <p:sp>
          <p:nvSpPr>
            <p:cNvPr id="4" name="Freeform 4"/>
            <p:cNvSpPr/>
            <p:nvPr/>
          </p:nvSpPr>
          <p:spPr>
            <a:xfrm>
              <a:off x="4830304" y="2488785"/>
              <a:ext cx="13214073" cy="1965887"/>
            </a:xfrm>
            <a:custGeom>
              <a:avLst/>
              <a:gdLst/>
              <a:ahLst/>
              <a:cxnLst/>
              <a:rect l="l" t="t" r="r" b="b"/>
              <a:pathLst>
                <a:path w="13214073" h="1965887">
                  <a:moveTo>
                    <a:pt x="0" y="0"/>
                  </a:moveTo>
                  <a:lnTo>
                    <a:pt x="13214073" y="0"/>
                  </a:lnTo>
                  <a:lnTo>
                    <a:pt x="13214073" y="1965887"/>
                  </a:lnTo>
                  <a:lnTo>
                    <a:pt x="0" y="1965887"/>
                  </a:lnTo>
                  <a:lnTo>
                    <a:pt x="0" y="0"/>
                  </a:lnTo>
                  <a:close/>
                </a:path>
              </a:pathLst>
            </a:custGeom>
            <a:blipFill>
              <a:blip r:embed="rId14">
                <a:extLst>
                  <a:ext uri="{96DAC541-7B7A-43D3-8B79-37D633B846F1}">
                    <asvg:svgBlip xmlns="" xmlns:asvg="http://schemas.microsoft.com/office/drawing/2016/SVG/main" r:embed="rId4"/>
                  </a:ext>
                </a:extLst>
              </a:blip>
              <a:stretch>
                <a:fillRect t="-122" b="-122"/>
              </a:stretch>
            </a:blipFill>
          </p:spPr>
        </p:sp>
        <p:sp>
          <p:nvSpPr>
            <p:cNvPr id="5" name="Freeform 5"/>
            <p:cNvSpPr/>
            <p:nvPr/>
          </p:nvSpPr>
          <p:spPr>
            <a:xfrm>
              <a:off x="4830304" y="454813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15">
                <a:extLst>
                  <a:ext uri="{96DAC541-7B7A-43D3-8B79-37D633B846F1}">
                    <asvg:svgBlip xmlns="" xmlns:asvg="http://schemas.microsoft.com/office/drawing/2016/SVG/main" r:embed="rId6"/>
                  </a:ext>
                </a:extLst>
              </a:blip>
              <a:stretch>
                <a:fillRect t="-218" b="-218"/>
              </a:stretch>
            </a:blipFill>
          </p:spPr>
        </p:sp>
        <p:sp>
          <p:nvSpPr>
            <p:cNvPr id="6" name="Freeform 6"/>
            <p:cNvSpPr/>
            <p:nvPr/>
          </p:nvSpPr>
          <p:spPr>
            <a:xfrm>
              <a:off x="4830304" y="642391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15">
                <a:extLst>
                  <a:ext uri="{96DAC541-7B7A-43D3-8B79-37D633B846F1}">
                    <asvg:svgBlip xmlns="" xmlns:asvg="http://schemas.microsoft.com/office/drawing/2016/SVG/main" r:embed="rId6"/>
                  </a:ext>
                </a:extLst>
              </a:blip>
              <a:stretch>
                <a:fillRect t="-218" b="-218"/>
              </a:stretch>
            </a:blipFill>
          </p:spPr>
        </p:sp>
        <p:sp>
          <p:nvSpPr>
            <p:cNvPr id="7" name="Freeform 7"/>
            <p:cNvSpPr/>
            <p:nvPr/>
          </p:nvSpPr>
          <p:spPr>
            <a:xfrm>
              <a:off x="4830304" y="8299697"/>
              <a:ext cx="13214073" cy="1772545"/>
            </a:xfrm>
            <a:custGeom>
              <a:avLst/>
              <a:gdLst/>
              <a:ahLst/>
              <a:cxnLst/>
              <a:rect l="l" t="t" r="r" b="b"/>
              <a:pathLst>
                <a:path w="13214073" h="1772545">
                  <a:moveTo>
                    <a:pt x="0" y="0"/>
                  </a:moveTo>
                  <a:lnTo>
                    <a:pt x="13214073" y="0"/>
                  </a:lnTo>
                  <a:lnTo>
                    <a:pt x="13214073" y="1772545"/>
                  </a:lnTo>
                  <a:lnTo>
                    <a:pt x="0" y="1772545"/>
                  </a:lnTo>
                  <a:lnTo>
                    <a:pt x="0" y="0"/>
                  </a:lnTo>
                  <a:close/>
                </a:path>
              </a:pathLst>
            </a:custGeom>
            <a:blipFill>
              <a:blip r:embed="rId15">
                <a:extLst>
                  <a:ext uri="{96DAC541-7B7A-43D3-8B79-37D633B846F1}">
                    <asvg:svgBlip xmlns="" xmlns:asvg="http://schemas.microsoft.com/office/drawing/2016/SVG/main" r:embed="rId6"/>
                  </a:ext>
                </a:extLst>
              </a:blip>
              <a:stretch>
                <a:fillRect t="-218" b="-218"/>
              </a:stretch>
            </a:blipFill>
          </p:spPr>
        </p:sp>
        <p:sp>
          <p:nvSpPr>
            <p:cNvPr id="8" name="Freeform 8"/>
            <p:cNvSpPr/>
            <p:nvPr/>
          </p:nvSpPr>
          <p:spPr>
            <a:xfrm>
              <a:off x="340173" y="2536446"/>
              <a:ext cx="4231827" cy="5654080"/>
            </a:xfrm>
            <a:custGeom>
              <a:avLst/>
              <a:gdLst/>
              <a:ahLst/>
              <a:cxnLst/>
              <a:rect l="l" t="t" r="r" b="b"/>
              <a:pathLst>
                <a:path w="4231827" h="5654080">
                  <a:moveTo>
                    <a:pt x="0" y="0"/>
                  </a:moveTo>
                  <a:lnTo>
                    <a:pt x="4231827" y="0"/>
                  </a:lnTo>
                  <a:lnTo>
                    <a:pt x="4231827" y="5654080"/>
                  </a:lnTo>
                  <a:lnTo>
                    <a:pt x="0" y="5654080"/>
                  </a:lnTo>
                  <a:lnTo>
                    <a:pt x="0" y="0"/>
                  </a:lnTo>
                  <a:close/>
                </a:path>
              </a:pathLst>
            </a:custGeom>
            <a:blipFill>
              <a:blip r:embed="rId16">
                <a:extLst>
                  <a:ext uri="{96DAC541-7B7A-43D3-8B79-37D633B846F1}">
                    <asvg:svgBlip xmlns="" xmlns:asvg="http://schemas.microsoft.com/office/drawing/2016/SVG/main" r:embed="rId8"/>
                  </a:ext>
                </a:extLst>
              </a:blip>
              <a:stretch>
                <a:fillRect l="-46" r="-46"/>
              </a:stretch>
            </a:blipFill>
          </p:spPr>
        </p:sp>
        <p:sp>
          <p:nvSpPr>
            <p:cNvPr id="9" name="Freeform 9"/>
            <p:cNvSpPr/>
            <p:nvPr/>
          </p:nvSpPr>
          <p:spPr>
            <a:xfrm>
              <a:off x="340173" y="8462309"/>
              <a:ext cx="4231827" cy="1447320"/>
            </a:xfrm>
            <a:custGeom>
              <a:avLst/>
              <a:gdLst/>
              <a:ahLst/>
              <a:cxnLst/>
              <a:rect l="l" t="t" r="r" b="b"/>
              <a:pathLst>
                <a:path w="4231827" h="1447320">
                  <a:moveTo>
                    <a:pt x="0" y="0"/>
                  </a:moveTo>
                  <a:lnTo>
                    <a:pt x="4231827" y="0"/>
                  </a:lnTo>
                  <a:lnTo>
                    <a:pt x="4231827" y="1447320"/>
                  </a:lnTo>
                  <a:lnTo>
                    <a:pt x="0" y="1447320"/>
                  </a:lnTo>
                  <a:lnTo>
                    <a:pt x="0" y="0"/>
                  </a:lnTo>
                  <a:close/>
                </a:path>
              </a:pathLst>
            </a:custGeom>
            <a:blipFill>
              <a:blip r:embed="rId17">
                <a:extLst>
                  <a:ext uri="{96DAC541-7B7A-43D3-8B79-37D633B846F1}">
                    <asvg:svgBlip xmlns="" xmlns:asvg="http://schemas.microsoft.com/office/drawing/2016/SVG/main" r:embed="rId10"/>
                  </a:ext>
                </a:extLst>
              </a:blip>
              <a:stretch>
                <a:fillRect l="-63" r="-63"/>
              </a:stretch>
            </a:blipFill>
          </p:spPr>
        </p:sp>
        <p:grpSp>
          <p:nvGrpSpPr>
            <p:cNvPr id="10" name="Group 10"/>
            <p:cNvGrpSpPr/>
            <p:nvPr/>
          </p:nvGrpSpPr>
          <p:grpSpPr>
            <a:xfrm>
              <a:off x="5051983" y="2562601"/>
              <a:ext cx="12770716" cy="2104093"/>
              <a:chOff x="0" y="0"/>
              <a:chExt cx="17027621" cy="2805459"/>
            </a:xfrm>
          </p:grpSpPr>
          <p:sp>
            <p:nvSpPr>
              <p:cNvPr id="11" name="Freeform 11"/>
              <p:cNvSpPr/>
              <p:nvPr/>
            </p:nvSpPr>
            <p:spPr>
              <a:xfrm>
                <a:off x="0" y="0"/>
                <a:ext cx="17027621" cy="2483873"/>
              </a:xfrm>
              <a:custGeom>
                <a:avLst/>
                <a:gdLst/>
                <a:ahLst/>
                <a:cxnLst/>
                <a:rect l="l" t="t" r="r" b="b"/>
                <a:pathLst>
                  <a:path w="17027621" h="2483873">
                    <a:moveTo>
                      <a:pt x="0" y="0"/>
                    </a:moveTo>
                    <a:lnTo>
                      <a:pt x="17027621" y="0"/>
                    </a:lnTo>
                    <a:lnTo>
                      <a:pt x="17027621" y="2483873"/>
                    </a:lnTo>
                    <a:lnTo>
                      <a:pt x="0" y="2483873"/>
                    </a:lnTo>
                    <a:close/>
                  </a:path>
                </a:pathLst>
              </a:custGeom>
              <a:solidFill>
                <a:srgbClr val="000000">
                  <a:alpha val="0"/>
                </a:srgbClr>
              </a:solidFill>
            </p:spPr>
          </p:sp>
          <p:sp>
            <p:nvSpPr>
              <p:cNvPr id="12" name="TextBox 12"/>
              <p:cNvSpPr txBox="1"/>
              <p:nvPr/>
            </p:nvSpPr>
            <p:spPr>
              <a:xfrm>
                <a:off x="0" y="264437"/>
                <a:ext cx="17027621" cy="2541022"/>
              </a:xfrm>
              <a:prstGeom prst="rect">
                <a:avLst/>
              </a:prstGeom>
            </p:spPr>
            <p:txBody>
              <a:bodyPr lIns="0" tIns="0" rIns="0" bIns="0" rtlCol="0" anchor="t"/>
              <a:lstStyle/>
              <a:p>
                <a:pPr algn="just">
                  <a:lnSpc>
                    <a:spcPts val="3640"/>
                  </a:lnSpc>
                </a:pPr>
                <a:r>
                  <a:rPr lang="en-US" sz="2600" b="1" spc="154" dirty="0" smtClean="0">
                    <a:solidFill>
                      <a:srgbClr val="000000"/>
                    </a:solidFill>
                    <a:latin typeface="Canva Sans" panose="020B0604020202020204" charset="0"/>
                    <a:ea typeface="Canva Sans"/>
                    <a:cs typeface="Canva Sans"/>
                    <a:sym typeface="Canva Sans"/>
                  </a:rPr>
                  <a:t>Bio</a:t>
                </a:r>
                <a:r>
                  <a:rPr lang="en-US" sz="2600" spc="154" dirty="0" smtClean="0">
                    <a:solidFill>
                      <a:srgbClr val="000000"/>
                    </a:solidFill>
                    <a:latin typeface="Canva Sans" panose="020B0604020202020204" charset="0"/>
                    <a:ea typeface="Canva Sans"/>
                    <a:cs typeface="Canva Sans"/>
                    <a:sym typeface="Canva Sans"/>
                  </a:rPr>
                  <a:t>: He is </a:t>
                </a:r>
                <a:r>
                  <a:rPr lang="en-US" sz="2600" spc="154" dirty="0">
                    <a:solidFill>
                      <a:srgbClr val="000000"/>
                    </a:solidFill>
                    <a:latin typeface="Canva Sans" panose="020B0604020202020204" charset="0"/>
                    <a:ea typeface="Canva Sans"/>
                    <a:cs typeface="Canva Sans"/>
                    <a:sym typeface="Canva Sans"/>
                  </a:rPr>
                  <a:t>20s concerned about his physical health, searches for information online, </a:t>
                </a:r>
                <a:r>
                  <a:rPr lang="en-US" sz="2600" spc="154" dirty="0" smtClean="0">
                    <a:solidFill>
                      <a:srgbClr val="000000"/>
                    </a:solidFill>
                    <a:latin typeface="Canva Sans" panose="020B0604020202020204" charset="0"/>
                    <a:ea typeface="Canva Sans"/>
                    <a:cs typeface="Canva Sans"/>
                    <a:sym typeface="Canva Sans"/>
                  </a:rPr>
                  <a:t>prefers </a:t>
                </a:r>
                <a:r>
                  <a:rPr lang="en-US" sz="2600" spc="154" dirty="0">
                    <a:solidFill>
                      <a:srgbClr val="000000"/>
                    </a:solidFill>
                    <a:latin typeface="Canva Sans" panose="020B0604020202020204" charset="0"/>
                    <a:ea typeface="Canva Sans"/>
                    <a:cs typeface="Canva Sans"/>
                    <a:sym typeface="Canva Sans"/>
                  </a:rPr>
                  <a:t>clinics that use the latest technology and flexible  appointments.</a:t>
                </a:r>
              </a:p>
            </p:txBody>
          </p:sp>
        </p:grpSp>
        <p:grpSp>
          <p:nvGrpSpPr>
            <p:cNvPr id="13" name="Group 13"/>
            <p:cNvGrpSpPr/>
            <p:nvPr/>
          </p:nvGrpSpPr>
          <p:grpSpPr>
            <a:xfrm>
              <a:off x="5015357" y="4839122"/>
              <a:ext cx="13029020" cy="1291306"/>
              <a:chOff x="0" y="0"/>
              <a:chExt cx="17372027" cy="1721741"/>
            </a:xfrm>
          </p:grpSpPr>
          <p:sp>
            <p:nvSpPr>
              <p:cNvPr id="14" name="Freeform 14"/>
              <p:cNvSpPr/>
              <p:nvPr/>
            </p:nvSpPr>
            <p:spPr>
              <a:xfrm>
                <a:off x="0" y="0"/>
                <a:ext cx="17372026" cy="1721741"/>
              </a:xfrm>
              <a:custGeom>
                <a:avLst/>
                <a:gdLst/>
                <a:ahLst/>
                <a:cxnLst/>
                <a:rect l="l" t="t" r="r" b="b"/>
                <a:pathLst>
                  <a:path w="17372026" h="1721741">
                    <a:moveTo>
                      <a:pt x="0" y="0"/>
                    </a:moveTo>
                    <a:lnTo>
                      <a:pt x="17372026" y="0"/>
                    </a:lnTo>
                    <a:lnTo>
                      <a:pt x="17372026" y="1721741"/>
                    </a:lnTo>
                    <a:lnTo>
                      <a:pt x="0" y="1721741"/>
                    </a:lnTo>
                    <a:close/>
                  </a:path>
                </a:pathLst>
              </a:custGeom>
              <a:solidFill>
                <a:srgbClr val="000000">
                  <a:alpha val="0"/>
                </a:srgbClr>
              </a:solidFill>
            </p:spPr>
          </p:sp>
          <p:sp>
            <p:nvSpPr>
              <p:cNvPr id="15" name="TextBox 15"/>
              <p:cNvSpPr txBox="1"/>
              <p:nvPr/>
            </p:nvSpPr>
            <p:spPr>
              <a:xfrm>
                <a:off x="0" y="-38100"/>
                <a:ext cx="17372027" cy="1759841"/>
              </a:xfrm>
              <a:prstGeom prst="rect">
                <a:avLst/>
              </a:prstGeom>
            </p:spPr>
            <p:txBody>
              <a:bodyPr lIns="0" tIns="0" rIns="0" bIns="0" rtlCol="0" anchor="t"/>
              <a:lstStyle/>
              <a:p>
                <a:pPr algn="just">
                  <a:lnSpc>
                    <a:spcPts val="3375"/>
                  </a:lnSpc>
                </a:pPr>
                <a:r>
                  <a:rPr lang="en-US" sz="2600" b="1" spc="143" dirty="0">
                    <a:solidFill>
                      <a:srgbClr val="000000"/>
                    </a:solidFill>
                    <a:latin typeface="Canva Sans" panose="020B0604020202020204" charset="0"/>
                    <a:ea typeface="Open Sans Bold"/>
                    <a:cs typeface="Open Sans Bold"/>
                    <a:sym typeface="Open Sans Bold"/>
                  </a:rPr>
                  <a:t>Goal</a:t>
                </a:r>
                <a:r>
                  <a:rPr lang="en-US" sz="2600" spc="143" dirty="0">
                    <a:solidFill>
                      <a:srgbClr val="000000"/>
                    </a:solidFill>
                    <a:latin typeface="Canva Sans" panose="020B0604020202020204" charset="0"/>
                    <a:ea typeface="Open Sans Bold"/>
                    <a:cs typeface="Open Sans Bold"/>
                    <a:sym typeface="Open Sans Bold"/>
                  </a:rPr>
                  <a:t>: He may have damaged teeth due to playing sports, he is looking for a clinic that provides emergency services, preferably clinics located near training locations</a:t>
                </a:r>
              </a:p>
            </p:txBody>
          </p:sp>
        </p:grpSp>
        <p:grpSp>
          <p:nvGrpSpPr>
            <p:cNvPr id="16" name="Group 16"/>
            <p:cNvGrpSpPr/>
            <p:nvPr/>
          </p:nvGrpSpPr>
          <p:grpSpPr>
            <a:xfrm>
              <a:off x="5015357" y="6703529"/>
              <a:ext cx="12770716" cy="1291306"/>
              <a:chOff x="0" y="0"/>
              <a:chExt cx="17027621" cy="1721741"/>
            </a:xfrm>
          </p:grpSpPr>
          <p:sp>
            <p:nvSpPr>
              <p:cNvPr id="17" name="Freeform 17"/>
              <p:cNvSpPr/>
              <p:nvPr/>
            </p:nvSpPr>
            <p:spPr>
              <a:xfrm>
                <a:off x="0" y="0"/>
                <a:ext cx="17027621" cy="1721741"/>
              </a:xfrm>
              <a:custGeom>
                <a:avLst/>
                <a:gdLst/>
                <a:ahLst/>
                <a:cxnLst/>
                <a:rect l="l" t="t" r="r" b="b"/>
                <a:pathLst>
                  <a:path w="17027621" h="1721741">
                    <a:moveTo>
                      <a:pt x="0" y="0"/>
                    </a:moveTo>
                    <a:lnTo>
                      <a:pt x="17027621" y="0"/>
                    </a:lnTo>
                    <a:lnTo>
                      <a:pt x="17027621" y="1721741"/>
                    </a:lnTo>
                    <a:lnTo>
                      <a:pt x="0" y="1721741"/>
                    </a:lnTo>
                    <a:close/>
                  </a:path>
                </a:pathLst>
              </a:custGeom>
              <a:solidFill>
                <a:srgbClr val="000000">
                  <a:alpha val="0"/>
                </a:srgbClr>
              </a:solidFill>
            </p:spPr>
          </p:sp>
          <p:sp>
            <p:nvSpPr>
              <p:cNvPr id="18" name="TextBox 18"/>
              <p:cNvSpPr txBox="1"/>
              <p:nvPr/>
            </p:nvSpPr>
            <p:spPr>
              <a:xfrm>
                <a:off x="0" y="-38100"/>
                <a:ext cx="17027621" cy="1759841"/>
              </a:xfrm>
              <a:prstGeom prst="rect">
                <a:avLst/>
              </a:prstGeom>
            </p:spPr>
            <p:txBody>
              <a:bodyPr lIns="0" tIns="0" rIns="0" bIns="0" rtlCol="0" anchor="t"/>
              <a:lstStyle/>
              <a:p>
                <a:pPr algn="just">
                  <a:lnSpc>
                    <a:spcPts val="3375"/>
                  </a:lnSpc>
                </a:pPr>
                <a:r>
                  <a:rPr lang="en-US" sz="2600" b="1" spc="143" dirty="0">
                    <a:solidFill>
                      <a:srgbClr val="000000"/>
                    </a:solidFill>
                    <a:latin typeface="Canva Sans" panose="020B0604020202020204" charset="0"/>
                    <a:ea typeface="Open Sans Bold"/>
                    <a:cs typeface="Open Sans Bold"/>
                    <a:sym typeface="Open Sans Bold"/>
                  </a:rPr>
                  <a:t>Challenges</a:t>
                </a:r>
                <a:r>
                  <a:rPr lang="en-US" sz="2600" spc="143" dirty="0">
                    <a:solidFill>
                      <a:srgbClr val="000000"/>
                    </a:solidFill>
                    <a:latin typeface="Canva Sans" panose="020B0604020202020204" charset="0"/>
                    <a:ea typeface="Open Sans Bold"/>
                    <a:cs typeface="Open Sans Bold"/>
                    <a:sym typeface="Open Sans Bold"/>
                  </a:rPr>
                  <a:t>: Wants to maintain oral health to ensure excellent athletic performance, looks for quick and effective solutions, may have a busy training schedule..</a:t>
                </a:r>
              </a:p>
            </p:txBody>
          </p:sp>
        </p:grpSp>
        <p:grpSp>
          <p:nvGrpSpPr>
            <p:cNvPr id="19" name="Group 19"/>
            <p:cNvGrpSpPr/>
            <p:nvPr/>
          </p:nvGrpSpPr>
          <p:grpSpPr>
            <a:xfrm>
              <a:off x="5015357" y="8540295"/>
              <a:ext cx="13029020" cy="862681"/>
              <a:chOff x="0" y="0"/>
              <a:chExt cx="17372027" cy="1150241"/>
            </a:xfrm>
          </p:grpSpPr>
          <p:sp>
            <p:nvSpPr>
              <p:cNvPr id="20" name="Freeform 20"/>
              <p:cNvSpPr/>
              <p:nvPr/>
            </p:nvSpPr>
            <p:spPr>
              <a:xfrm>
                <a:off x="0" y="0"/>
                <a:ext cx="17372026" cy="1150241"/>
              </a:xfrm>
              <a:custGeom>
                <a:avLst/>
                <a:gdLst/>
                <a:ahLst/>
                <a:cxnLst/>
                <a:rect l="l" t="t" r="r" b="b"/>
                <a:pathLst>
                  <a:path w="17372026" h="1150241">
                    <a:moveTo>
                      <a:pt x="0" y="0"/>
                    </a:moveTo>
                    <a:lnTo>
                      <a:pt x="17372026" y="0"/>
                    </a:lnTo>
                    <a:lnTo>
                      <a:pt x="17372026" y="1150241"/>
                    </a:lnTo>
                    <a:lnTo>
                      <a:pt x="0" y="1150241"/>
                    </a:lnTo>
                    <a:close/>
                  </a:path>
                </a:pathLst>
              </a:custGeom>
              <a:solidFill>
                <a:srgbClr val="000000">
                  <a:alpha val="0"/>
                </a:srgbClr>
              </a:solidFill>
            </p:spPr>
          </p:sp>
          <p:sp>
            <p:nvSpPr>
              <p:cNvPr id="21" name="TextBox 21"/>
              <p:cNvSpPr txBox="1"/>
              <p:nvPr/>
            </p:nvSpPr>
            <p:spPr>
              <a:xfrm>
                <a:off x="0" y="-38100"/>
                <a:ext cx="17372027" cy="1188341"/>
              </a:xfrm>
              <a:prstGeom prst="rect">
                <a:avLst/>
              </a:prstGeom>
            </p:spPr>
            <p:txBody>
              <a:bodyPr lIns="0" tIns="0" rIns="0" bIns="0" rtlCol="0" anchor="t"/>
              <a:lstStyle/>
              <a:p>
                <a:pPr algn="just">
                  <a:lnSpc>
                    <a:spcPts val="3375"/>
                  </a:lnSpc>
                </a:pPr>
                <a:r>
                  <a:rPr lang="en-US" sz="2600" b="1" spc="143" dirty="0">
                    <a:solidFill>
                      <a:srgbClr val="000000"/>
                    </a:solidFill>
                    <a:latin typeface="Canva Sans" panose="020B0604020202020204" charset="0"/>
                    <a:ea typeface="Open Sans Bold"/>
                    <a:cs typeface="Open Sans Bold"/>
                    <a:sym typeface="Open Sans Bold"/>
                  </a:rPr>
                  <a:t>Pain points</a:t>
                </a:r>
                <a:r>
                  <a:rPr lang="en-US" sz="2600" spc="143" dirty="0">
                    <a:solidFill>
                      <a:srgbClr val="000000"/>
                    </a:solidFill>
                    <a:latin typeface="Canva Sans" panose="020B0604020202020204" charset="0"/>
                    <a:ea typeface="Open Sans Bold"/>
                    <a:cs typeface="Open Sans Bold"/>
                    <a:sym typeface="Open Sans Bold"/>
                  </a:rPr>
                  <a:t>: He has sustained a broken tooth while exercising and seeks to obtain a crown that is both affordable and Looks natural.</a:t>
                </a:r>
              </a:p>
            </p:txBody>
          </p:sp>
        </p:grpSp>
        <p:grpSp>
          <p:nvGrpSpPr>
            <p:cNvPr id="22" name="Group 22"/>
            <p:cNvGrpSpPr/>
            <p:nvPr/>
          </p:nvGrpSpPr>
          <p:grpSpPr>
            <a:xfrm>
              <a:off x="619552" y="3132781"/>
              <a:ext cx="3673031" cy="4770596"/>
              <a:chOff x="0" y="0"/>
              <a:chExt cx="4897374" cy="6360795"/>
            </a:xfrm>
          </p:grpSpPr>
          <p:sp>
            <p:nvSpPr>
              <p:cNvPr id="23" name="Freeform 23"/>
              <p:cNvSpPr/>
              <p:nvPr/>
            </p:nvSpPr>
            <p:spPr>
              <a:xfrm>
                <a:off x="0" y="0"/>
                <a:ext cx="4897374" cy="6360795"/>
              </a:xfrm>
              <a:custGeom>
                <a:avLst/>
                <a:gdLst/>
                <a:ahLst/>
                <a:cxnLst/>
                <a:rect l="l" t="t" r="r" b="b"/>
                <a:pathLst>
                  <a:path w="4897374" h="6360795">
                    <a:moveTo>
                      <a:pt x="4897374" y="0"/>
                    </a:moveTo>
                    <a:lnTo>
                      <a:pt x="4897374" y="3300984"/>
                    </a:lnTo>
                    <a:cubicBezTo>
                      <a:pt x="4897374" y="4990973"/>
                      <a:pt x="3801110" y="6360795"/>
                      <a:pt x="2448687" y="6360795"/>
                    </a:cubicBezTo>
                    <a:cubicBezTo>
                      <a:pt x="1096264" y="6360795"/>
                      <a:pt x="0" y="4990973"/>
                      <a:pt x="0" y="3301111"/>
                    </a:cubicBezTo>
                    <a:lnTo>
                      <a:pt x="0" y="0"/>
                    </a:lnTo>
                    <a:lnTo>
                      <a:pt x="4897374" y="0"/>
                    </a:lnTo>
                    <a:close/>
                  </a:path>
                </a:pathLst>
              </a:custGeom>
              <a:blipFill>
                <a:blip r:embed="rId18"/>
                <a:stretch>
                  <a:fillRect l="-79794" r="-79794"/>
                </a:stretch>
              </a:blipFill>
            </p:spPr>
          </p:sp>
        </p:grpSp>
        <p:grpSp>
          <p:nvGrpSpPr>
            <p:cNvPr id="24" name="Group 24"/>
            <p:cNvGrpSpPr/>
            <p:nvPr/>
          </p:nvGrpSpPr>
          <p:grpSpPr>
            <a:xfrm>
              <a:off x="1113052" y="8734305"/>
              <a:ext cx="2805843" cy="458060"/>
              <a:chOff x="0" y="0"/>
              <a:chExt cx="3741124" cy="610746"/>
            </a:xfrm>
          </p:grpSpPr>
          <p:sp>
            <p:nvSpPr>
              <p:cNvPr id="25" name="Freeform 25"/>
              <p:cNvSpPr/>
              <p:nvPr/>
            </p:nvSpPr>
            <p:spPr>
              <a:xfrm>
                <a:off x="0" y="0"/>
                <a:ext cx="3741124" cy="610746"/>
              </a:xfrm>
              <a:custGeom>
                <a:avLst/>
                <a:gdLst/>
                <a:ahLst/>
                <a:cxnLst/>
                <a:rect l="l" t="t" r="r" b="b"/>
                <a:pathLst>
                  <a:path w="3741124" h="610746">
                    <a:moveTo>
                      <a:pt x="0" y="0"/>
                    </a:moveTo>
                    <a:lnTo>
                      <a:pt x="3741124" y="0"/>
                    </a:lnTo>
                    <a:lnTo>
                      <a:pt x="3741124" y="610746"/>
                    </a:lnTo>
                    <a:lnTo>
                      <a:pt x="0" y="610746"/>
                    </a:lnTo>
                    <a:close/>
                  </a:path>
                </a:pathLst>
              </a:custGeom>
              <a:solidFill>
                <a:srgbClr val="000000">
                  <a:alpha val="0"/>
                </a:srgbClr>
              </a:solidFill>
            </p:spPr>
          </p:sp>
          <p:sp>
            <p:nvSpPr>
              <p:cNvPr id="26" name="TextBox 26"/>
              <p:cNvSpPr txBox="1"/>
              <p:nvPr/>
            </p:nvSpPr>
            <p:spPr>
              <a:xfrm>
                <a:off x="0" y="-47625"/>
                <a:ext cx="3741124" cy="658371"/>
              </a:xfrm>
              <a:prstGeom prst="rect">
                <a:avLst/>
              </a:prstGeom>
            </p:spPr>
            <p:txBody>
              <a:bodyPr lIns="0" tIns="0" rIns="0" bIns="0" rtlCol="0" anchor="t"/>
              <a:lstStyle/>
              <a:p>
                <a:pPr algn="ctr">
                  <a:lnSpc>
                    <a:spcPts val="3499"/>
                  </a:lnSpc>
                </a:pPr>
                <a:r>
                  <a:rPr lang="en-US" sz="2499" b="1">
                    <a:solidFill>
                      <a:srgbClr val="000000"/>
                    </a:solidFill>
                    <a:latin typeface="Canva Sans Bold"/>
                    <a:ea typeface="Canva Sans Bold"/>
                    <a:cs typeface="Canva Sans Bold"/>
                    <a:sym typeface="Canva Sans Bold"/>
                  </a:rPr>
                  <a:t>SAMEH </a:t>
                </a:r>
              </a:p>
            </p:txBody>
          </p:sp>
        </p:grpSp>
        <p:grpSp>
          <p:nvGrpSpPr>
            <p:cNvPr id="27" name="Group 27"/>
            <p:cNvGrpSpPr/>
            <p:nvPr/>
          </p:nvGrpSpPr>
          <p:grpSpPr>
            <a:xfrm>
              <a:off x="1396828" y="9174956"/>
              <a:ext cx="2118516" cy="424941"/>
              <a:chOff x="0" y="0"/>
              <a:chExt cx="2824688" cy="566588"/>
            </a:xfrm>
          </p:grpSpPr>
          <p:sp>
            <p:nvSpPr>
              <p:cNvPr id="28" name="Freeform 28"/>
              <p:cNvSpPr/>
              <p:nvPr/>
            </p:nvSpPr>
            <p:spPr>
              <a:xfrm>
                <a:off x="0" y="0"/>
                <a:ext cx="2824688" cy="566588"/>
              </a:xfrm>
              <a:custGeom>
                <a:avLst/>
                <a:gdLst/>
                <a:ahLst/>
                <a:cxnLst/>
                <a:rect l="l" t="t" r="r" b="b"/>
                <a:pathLst>
                  <a:path w="2824688" h="566588">
                    <a:moveTo>
                      <a:pt x="0" y="0"/>
                    </a:moveTo>
                    <a:lnTo>
                      <a:pt x="2824688" y="0"/>
                    </a:lnTo>
                    <a:lnTo>
                      <a:pt x="2824688" y="566588"/>
                    </a:lnTo>
                    <a:lnTo>
                      <a:pt x="0" y="566588"/>
                    </a:lnTo>
                    <a:close/>
                  </a:path>
                </a:pathLst>
              </a:custGeom>
              <a:solidFill>
                <a:srgbClr val="000000">
                  <a:alpha val="0"/>
                </a:srgbClr>
              </a:solidFill>
            </p:spPr>
          </p:sp>
          <p:sp>
            <p:nvSpPr>
              <p:cNvPr id="29" name="TextBox 29"/>
              <p:cNvSpPr txBox="1"/>
              <p:nvPr/>
            </p:nvSpPr>
            <p:spPr>
              <a:xfrm>
                <a:off x="0" y="-47625"/>
                <a:ext cx="2824688" cy="614213"/>
              </a:xfrm>
              <a:prstGeom prst="rect">
                <a:avLst/>
              </a:prstGeom>
            </p:spPr>
            <p:txBody>
              <a:bodyPr lIns="0" tIns="0" rIns="0" bIns="0" rtlCol="0" anchor="t"/>
              <a:lstStyle/>
              <a:p>
                <a:pPr algn="ctr">
                  <a:lnSpc>
                    <a:spcPts val="3219"/>
                  </a:lnSpc>
                </a:pPr>
                <a:r>
                  <a:rPr lang="en-US" sz="2299">
                    <a:solidFill>
                      <a:srgbClr val="000000"/>
                    </a:solidFill>
                    <a:latin typeface="Canva Sans"/>
                    <a:ea typeface="Canva Sans"/>
                    <a:cs typeface="Canva Sans"/>
                    <a:sym typeface="Canva Sans"/>
                  </a:rPr>
                  <a:t>Athlete</a:t>
                </a:r>
              </a:p>
            </p:txBody>
          </p:sp>
        </p:grpSp>
        <p:sp>
          <p:nvSpPr>
            <p:cNvPr id="34" name="Freeform 34"/>
            <p:cNvSpPr/>
            <p:nvPr/>
          </p:nvSpPr>
          <p:spPr>
            <a:xfrm>
              <a:off x="1113052" y="6287780"/>
              <a:ext cx="553043" cy="1094740"/>
            </a:xfrm>
            <a:custGeom>
              <a:avLst/>
              <a:gdLst/>
              <a:ahLst/>
              <a:cxnLst/>
              <a:rect l="l" t="t" r="r" b="b"/>
              <a:pathLst>
                <a:path w="553043" h="1094740">
                  <a:moveTo>
                    <a:pt x="0" y="0"/>
                  </a:moveTo>
                  <a:lnTo>
                    <a:pt x="553043" y="0"/>
                  </a:lnTo>
                  <a:lnTo>
                    <a:pt x="553043" y="1094740"/>
                  </a:lnTo>
                  <a:lnTo>
                    <a:pt x="0" y="1094740"/>
                  </a:lnTo>
                  <a:lnTo>
                    <a:pt x="0" y="0"/>
                  </a:lnTo>
                  <a:close/>
                </a:path>
              </a:pathLst>
            </a:custGeom>
            <a:blipFill>
              <a:blip r:embed="rId19">
                <a:extLst>
                  <a:ext uri="{96DAC541-7B7A-43D3-8B79-37D633B846F1}">
                    <asvg:svgBlip xmlns="" xmlns:asvg="http://schemas.microsoft.com/office/drawing/2016/SVG/main" r:embed="rId20"/>
                  </a:ext>
                </a:extLst>
              </a:blip>
              <a:stretch>
                <a:fillRect l="-778" r="-778"/>
              </a:stretch>
            </a:blipFill>
          </p:spPr>
        </p:sp>
        <p:grpSp>
          <p:nvGrpSpPr>
            <p:cNvPr id="35" name="Group 35"/>
            <p:cNvGrpSpPr/>
            <p:nvPr/>
          </p:nvGrpSpPr>
          <p:grpSpPr>
            <a:xfrm>
              <a:off x="6553200" y="6356350"/>
              <a:ext cx="2133600" cy="365125"/>
              <a:chOff x="0" y="0"/>
              <a:chExt cx="2844800" cy="486833"/>
            </a:xfrm>
          </p:grpSpPr>
          <p:sp>
            <p:nvSpPr>
              <p:cNvPr id="36" name="Freeform 36"/>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7" name="TextBox 37"/>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26</a:t>
                </a:r>
              </a:p>
            </p:txBody>
          </p:sp>
        </p:gr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208957" y="-1011147"/>
            <a:ext cx="2647750" cy="2647750"/>
          </a:xfrm>
          <a:custGeom>
            <a:avLst/>
            <a:gdLst/>
            <a:ahLst/>
            <a:cxnLst/>
            <a:rect l="l" t="t" r="r" b="b"/>
            <a:pathLst>
              <a:path w="2647750" h="2647750">
                <a:moveTo>
                  <a:pt x="0" y="0"/>
                </a:moveTo>
                <a:lnTo>
                  <a:pt x="2647750" y="0"/>
                </a:lnTo>
                <a:lnTo>
                  <a:pt x="2647750" y="2647750"/>
                </a:lnTo>
                <a:lnTo>
                  <a:pt x="0" y="264775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3" name="Freeform 3"/>
          <p:cNvSpPr/>
          <p:nvPr/>
        </p:nvSpPr>
        <p:spPr>
          <a:xfrm>
            <a:off x="13195671" y="3228080"/>
            <a:ext cx="3780472" cy="4114800"/>
          </a:xfrm>
          <a:custGeom>
            <a:avLst/>
            <a:gdLst/>
            <a:ahLst/>
            <a:cxnLst/>
            <a:rect l="l" t="t" r="r" b="b"/>
            <a:pathLst>
              <a:path w="3780472" h="4114800">
                <a:moveTo>
                  <a:pt x="0" y="0"/>
                </a:moveTo>
                <a:lnTo>
                  <a:pt x="3780472" y="0"/>
                </a:lnTo>
                <a:lnTo>
                  <a:pt x="3780472" y="4114800"/>
                </a:lnTo>
                <a:lnTo>
                  <a:pt x="0" y="4114800"/>
                </a:lnTo>
                <a:lnTo>
                  <a:pt x="0" y="0"/>
                </a:lnTo>
                <a:close/>
              </a:path>
            </a:pathLst>
          </a:custGeom>
          <a:blipFill>
            <a:blip r:embed="rId4">
              <a:extLst>
                <a:ext uri="{96DAC541-7B7A-43D3-8B79-37D633B846F1}">
                  <asvg:svgBlip xmlns="" xmlns:asvg="http://schemas.microsoft.com/office/drawing/2016/SVG/main" r:embed="rId5"/>
                </a:ext>
              </a:extLst>
            </a:blip>
            <a:stretch>
              <a:fillRect l="-138" r="-138"/>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sp>
        <p:nvSpPr>
          <p:cNvPr id="6" name="Freeform 6"/>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7">
              <a:extLst>
                <a:ext uri="{96DAC541-7B7A-43D3-8B79-37D633B846F1}">
                  <asvg:svgBlip xmlns="" xmlns:asvg="http://schemas.microsoft.com/office/drawing/2016/SVG/main" r:embed="rId8"/>
                </a:ext>
              </a:extLst>
            </a:blip>
            <a:stretch>
              <a:fillRect t="-229" b="-229"/>
            </a:stretch>
          </a:blipFill>
        </p:spPr>
      </p:sp>
      <p:grpSp>
        <p:nvGrpSpPr>
          <p:cNvPr id="7" name="Group 7"/>
          <p:cNvGrpSpPr/>
          <p:nvPr/>
        </p:nvGrpSpPr>
        <p:grpSpPr>
          <a:xfrm>
            <a:off x="0" y="192071"/>
            <a:ext cx="8300875" cy="1114392"/>
            <a:chOff x="0" y="0"/>
            <a:chExt cx="11067833" cy="1485856"/>
          </a:xfrm>
        </p:grpSpPr>
        <p:sp>
          <p:nvSpPr>
            <p:cNvPr id="8" name="Freeform 8"/>
            <p:cNvSpPr/>
            <p:nvPr/>
          </p:nvSpPr>
          <p:spPr>
            <a:xfrm>
              <a:off x="0" y="0"/>
              <a:ext cx="11067834" cy="1485856"/>
            </a:xfrm>
            <a:custGeom>
              <a:avLst/>
              <a:gdLst/>
              <a:ahLst/>
              <a:cxnLst/>
              <a:rect l="l" t="t" r="r" b="b"/>
              <a:pathLst>
                <a:path w="11067834" h="1485856">
                  <a:moveTo>
                    <a:pt x="0" y="0"/>
                  </a:moveTo>
                  <a:lnTo>
                    <a:pt x="11067834" y="0"/>
                  </a:lnTo>
                  <a:lnTo>
                    <a:pt x="11067834" y="1485856"/>
                  </a:lnTo>
                  <a:lnTo>
                    <a:pt x="0" y="1485856"/>
                  </a:lnTo>
                  <a:close/>
                </a:path>
              </a:pathLst>
            </a:custGeom>
            <a:solidFill>
              <a:srgbClr val="000000">
                <a:alpha val="0"/>
              </a:srgbClr>
            </a:solidFill>
          </p:spPr>
        </p:sp>
        <p:sp>
          <p:nvSpPr>
            <p:cNvPr id="9" name="TextBox 9"/>
            <p:cNvSpPr txBox="1"/>
            <p:nvPr/>
          </p:nvSpPr>
          <p:spPr>
            <a:xfrm>
              <a:off x="0" y="-114300"/>
              <a:ext cx="11067833"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GANNT Chart</a:t>
              </a: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27</a:t>
              </a:r>
            </a:p>
          </p:txBody>
        </p:sp>
      </p:grpSp>
      <p:pic>
        <p:nvPicPr>
          <p:cNvPr id="15" name="Picture 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6663" y="3041866"/>
            <a:ext cx="17337362" cy="4194239"/>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sp>
        <p:nvSpPr>
          <p:cNvPr id="3" name="Freeform 3"/>
          <p:cNvSpPr/>
          <p:nvPr/>
        </p:nvSpPr>
        <p:spPr>
          <a:xfrm>
            <a:off x="11761441" y="2685445"/>
            <a:ext cx="6648932" cy="6217248"/>
          </a:xfrm>
          <a:custGeom>
            <a:avLst/>
            <a:gdLst/>
            <a:ahLst/>
            <a:cxnLst/>
            <a:rect l="l" t="t" r="r" b="b"/>
            <a:pathLst>
              <a:path w="6648932" h="6217248">
                <a:moveTo>
                  <a:pt x="0" y="0"/>
                </a:moveTo>
                <a:lnTo>
                  <a:pt x="6648932" y="0"/>
                </a:lnTo>
                <a:lnTo>
                  <a:pt x="6648932" y="6217248"/>
                </a:lnTo>
                <a:lnTo>
                  <a:pt x="0" y="6217248"/>
                </a:lnTo>
                <a:lnTo>
                  <a:pt x="0" y="0"/>
                </a:lnTo>
                <a:close/>
              </a:path>
            </a:pathLst>
          </a:custGeom>
          <a:blipFill>
            <a:blip r:embed="rId4">
              <a:extLst>
                <a:ext uri="{96DAC541-7B7A-43D3-8B79-37D633B846F1}">
                  <asvg:svgBlip xmlns="" xmlns:asvg="http://schemas.microsoft.com/office/drawing/2016/SVG/main" r:embed="rId5"/>
                </a:ext>
              </a:extLst>
            </a:blip>
            <a:stretch>
              <a:fillRect l="-47" r="-47"/>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sp>
        <p:nvSpPr>
          <p:cNvPr id="6" name="Freeform 6"/>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7">
              <a:extLst>
                <a:ext uri="{96DAC541-7B7A-43D3-8B79-37D633B846F1}">
                  <asvg:svgBlip xmlns="" xmlns:asvg="http://schemas.microsoft.com/office/drawing/2016/SVG/main" r:embed="rId8"/>
                </a:ext>
              </a:extLst>
            </a:blip>
            <a:stretch>
              <a:fillRect l="-138" r="-138"/>
            </a:stretch>
          </a:blipFill>
        </p:spPr>
      </p:sp>
      <p:sp>
        <p:nvSpPr>
          <p:cNvPr id="7" name="Freeform 7"/>
          <p:cNvSpPr/>
          <p:nvPr/>
        </p:nvSpPr>
        <p:spPr>
          <a:xfrm>
            <a:off x="-34957" y="2740113"/>
            <a:ext cx="6307903" cy="5898360"/>
          </a:xfrm>
          <a:custGeom>
            <a:avLst/>
            <a:gdLst/>
            <a:ahLst/>
            <a:cxnLst/>
            <a:rect l="l" t="t" r="r" b="b"/>
            <a:pathLst>
              <a:path w="6307903" h="5898360">
                <a:moveTo>
                  <a:pt x="0" y="0"/>
                </a:moveTo>
                <a:lnTo>
                  <a:pt x="6307903" y="0"/>
                </a:lnTo>
                <a:lnTo>
                  <a:pt x="6307903" y="5898360"/>
                </a:lnTo>
                <a:lnTo>
                  <a:pt x="0" y="5898360"/>
                </a:lnTo>
                <a:lnTo>
                  <a:pt x="0" y="0"/>
                </a:lnTo>
                <a:close/>
              </a:path>
            </a:pathLst>
          </a:custGeom>
          <a:blipFill>
            <a:blip r:embed="rId9">
              <a:extLst>
                <a:ext uri="{96DAC541-7B7A-43D3-8B79-37D633B846F1}">
                  <asvg:svgBlip xmlns="" xmlns:asvg="http://schemas.microsoft.com/office/drawing/2016/SVG/main" r:embed="rId10"/>
                </a:ext>
              </a:extLst>
            </a:blip>
            <a:stretch>
              <a:fillRect t="-3" b="-3"/>
            </a:stretch>
          </a:blipFill>
        </p:spPr>
      </p:sp>
      <p:grpSp>
        <p:nvGrpSpPr>
          <p:cNvPr id="8" name="Group 8"/>
          <p:cNvGrpSpPr/>
          <p:nvPr/>
        </p:nvGrpSpPr>
        <p:grpSpPr>
          <a:xfrm>
            <a:off x="457200" y="109687"/>
            <a:ext cx="6957123" cy="1162943"/>
            <a:chOff x="0" y="0"/>
            <a:chExt cx="9276164" cy="1550591"/>
          </a:xfrm>
        </p:grpSpPr>
        <p:sp>
          <p:nvSpPr>
            <p:cNvPr id="9" name="Freeform 9"/>
            <p:cNvSpPr/>
            <p:nvPr/>
          </p:nvSpPr>
          <p:spPr>
            <a:xfrm>
              <a:off x="0" y="0"/>
              <a:ext cx="9276164" cy="1550591"/>
            </a:xfrm>
            <a:custGeom>
              <a:avLst/>
              <a:gdLst/>
              <a:ahLst/>
              <a:cxnLst/>
              <a:rect l="l" t="t" r="r" b="b"/>
              <a:pathLst>
                <a:path w="9276164" h="1550591">
                  <a:moveTo>
                    <a:pt x="0" y="0"/>
                  </a:moveTo>
                  <a:lnTo>
                    <a:pt x="9276164" y="0"/>
                  </a:lnTo>
                  <a:lnTo>
                    <a:pt x="9276164" y="1550591"/>
                  </a:lnTo>
                  <a:lnTo>
                    <a:pt x="0" y="1550591"/>
                  </a:lnTo>
                  <a:close/>
                </a:path>
              </a:pathLst>
            </a:custGeom>
            <a:solidFill>
              <a:srgbClr val="000000">
                <a:alpha val="0"/>
              </a:srgbClr>
            </a:solidFill>
          </p:spPr>
        </p:sp>
        <p:sp>
          <p:nvSpPr>
            <p:cNvPr id="10" name="TextBox 10"/>
            <p:cNvSpPr txBox="1"/>
            <p:nvPr/>
          </p:nvSpPr>
          <p:spPr>
            <a:xfrm>
              <a:off x="0" y="-114300"/>
              <a:ext cx="9276164"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Strategy Timeline</a:t>
              </a:r>
            </a:p>
          </p:txBody>
        </p:sp>
      </p:grpSp>
      <p:grpSp>
        <p:nvGrpSpPr>
          <p:cNvPr id="11" name="Group 11"/>
          <p:cNvGrpSpPr/>
          <p:nvPr/>
        </p:nvGrpSpPr>
        <p:grpSpPr>
          <a:xfrm>
            <a:off x="288361" y="5379010"/>
            <a:ext cx="4996765" cy="2287066"/>
            <a:chOff x="0" y="0"/>
            <a:chExt cx="6662353" cy="3049422"/>
          </a:xfrm>
        </p:grpSpPr>
        <p:sp>
          <p:nvSpPr>
            <p:cNvPr id="12" name="Freeform 12"/>
            <p:cNvSpPr/>
            <p:nvPr/>
          </p:nvSpPr>
          <p:spPr>
            <a:xfrm>
              <a:off x="0" y="0"/>
              <a:ext cx="6662353" cy="3049422"/>
            </a:xfrm>
            <a:custGeom>
              <a:avLst/>
              <a:gdLst/>
              <a:ahLst/>
              <a:cxnLst/>
              <a:rect l="l" t="t" r="r" b="b"/>
              <a:pathLst>
                <a:path w="6662353" h="3049422">
                  <a:moveTo>
                    <a:pt x="0" y="0"/>
                  </a:moveTo>
                  <a:lnTo>
                    <a:pt x="6662353" y="0"/>
                  </a:lnTo>
                  <a:lnTo>
                    <a:pt x="6662353" y="3049422"/>
                  </a:lnTo>
                  <a:lnTo>
                    <a:pt x="0" y="3049422"/>
                  </a:lnTo>
                  <a:close/>
                </a:path>
              </a:pathLst>
            </a:custGeom>
            <a:solidFill>
              <a:srgbClr val="000000">
                <a:alpha val="0"/>
              </a:srgbClr>
            </a:solidFill>
          </p:spPr>
        </p:sp>
        <p:sp>
          <p:nvSpPr>
            <p:cNvPr id="13" name="TextBox 13"/>
            <p:cNvSpPr txBox="1"/>
            <p:nvPr/>
          </p:nvSpPr>
          <p:spPr>
            <a:xfrm>
              <a:off x="0" y="-57150"/>
              <a:ext cx="6662353" cy="3106572"/>
            </a:xfrm>
            <a:prstGeom prst="rect">
              <a:avLst/>
            </a:prstGeom>
          </p:spPr>
          <p:txBody>
            <a:bodyPr lIns="0" tIns="0" rIns="0" bIns="0" rtlCol="0" anchor="t"/>
            <a:lstStyle/>
            <a:p>
              <a:pPr algn="just">
                <a:lnSpc>
                  <a:spcPts val="3499"/>
                </a:lnSpc>
              </a:pPr>
              <a:r>
                <a:rPr lang="en-US" sz="2499" b="1" spc="197">
                  <a:solidFill>
                    <a:srgbClr val="000000"/>
                  </a:solidFill>
                  <a:latin typeface="Raleway Bold"/>
                  <a:ea typeface="Raleway Bold"/>
                  <a:cs typeface="Raleway Bold"/>
                  <a:sym typeface="Raleway Bold"/>
                </a:rPr>
                <a:t>Focus on brand awareness building a strong online presence through Educational and promotions contents </a:t>
              </a:r>
            </a:p>
          </p:txBody>
        </p:sp>
      </p:grpSp>
      <p:grpSp>
        <p:nvGrpSpPr>
          <p:cNvPr id="14" name="Group 14"/>
          <p:cNvGrpSpPr/>
          <p:nvPr/>
        </p:nvGrpSpPr>
        <p:grpSpPr>
          <a:xfrm>
            <a:off x="288361" y="4210197"/>
            <a:ext cx="4996765" cy="1062038"/>
            <a:chOff x="0" y="0"/>
            <a:chExt cx="6662353" cy="1416050"/>
          </a:xfrm>
        </p:grpSpPr>
        <p:sp>
          <p:nvSpPr>
            <p:cNvPr id="15" name="Freeform 15"/>
            <p:cNvSpPr/>
            <p:nvPr/>
          </p:nvSpPr>
          <p:spPr>
            <a:xfrm>
              <a:off x="0" y="0"/>
              <a:ext cx="6662353" cy="1416050"/>
            </a:xfrm>
            <a:custGeom>
              <a:avLst/>
              <a:gdLst/>
              <a:ahLst/>
              <a:cxnLst/>
              <a:rect l="l" t="t" r="r" b="b"/>
              <a:pathLst>
                <a:path w="6662353" h="1416050">
                  <a:moveTo>
                    <a:pt x="0" y="0"/>
                  </a:moveTo>
                  <a:lnTo>
                    <a:pt x="6662353" y="0"/>
                  </a:lnTo>
                  <a:lnTo>
                    <a:pt x="6662353" y="1416050"/>
                  </a:lnTo>
                  <a:lnTo>
                    <a:pt x="0" y="1416050"/>
                  </a:lnTo>
                  <a:close/>
                </a:path>
              </a:pathLst>
            </a:custGeom>
            <a:solidFill>
              <a:srgbClr val="000000">
                <a:alpha val="0"/>
              </a:srgbClr>
            </a:solidFill>
          </p:spPr>
        </p:sp>
        <p:sp>
          <p:nvSpPr>
            <p:cNvPr id="16" name="TextBox 16"/>
            <p:cNvSpPr txBox="1"/>
            <p:nvPr/>
          </p:nvSpPr>
          <p:spPr>
            <a:xfrm>
              <a:off x="0" y="-9525"/>
              <a:ext cx="6662353" cy="1425575"/>
            </a:xfrm>
            <a:prstGeom prst="rect">
              <a:avLst/>
            </a:prstGeom>
          </p:spPr>
          <p:txBody>
            <a:bodyPr lIns="0" tIns="0" rIns="0" bIns="0" rtlCol="0" anchor="t"/>
            <a:lstStyle/>
            <a:p>
              <a:pPr algn="ctr">
                <a:lnSpc>
                  <a:spcPts val="4199"/>
                </a:lnSpc>
              </a:pPr>
              <a:r>
                <a:rPr lang="en-US" sz="3499" b="1" spc="172">
                  <a:solidFill>
                    <a:srgbClr val="000000"/>
                  </a:solidFill>
                  <a:latin typeface="Raleway Bold"/>
                  <a:ea typeface="Raleway Bold"/>
                  <a:cs typeface="Raleway Bold"/>
                  <a:sym typeface="Raleway Bold"/>
                </a:rPr>
                <a:t>Phase 1</a:t>
              </a:r>
            </a:p>
            <a:p>
              <a:pPr algn="ctr">
                <a:lnSpc>
                  <a:spcPts val="4199"/>
                </a:lnSpc>
              </a:pPr>
              <a:r>
                <a:rPr lang="en-US" sz="3499" b="1" spc="172">
                  <a:solidFill>
                    <a:srgbClr val="000000"/>
                  </a:solidFill>
                  <a:latin typeface="Raleway Bold"/>
                  <a:ea typeface="Raleway Bold"/>
                  <a:cs typeface="Raleway Bold"/>
                  <a:sym typeface="Raleway Bold"/>
                </a:rPr>
                <a:t>(1st month)</a:t>
              </a:r>
            </a:p>
          </p:txBody>
        </p:sp>
      </p:grpSp>
      <p:sp>
        <p:nvSpPr>
          <p:cNvPr id="17" name="Freeform 17"/>
          <p:cNvSpPr/>
          <p:nvPr/>
        </p:nvSpPr>
        <p:spPr>
          <a:xfrm>
            <a:off x="5890222" y="2758116"/>
            <a:ext cx="6532005" cy="6107912"/>
          </a:xfrm>
          <a:custGeom>
            <a:avLst/>
            <a:gdLst/>
            <a:ahLst/>
            <a:cxnLst/>
            <a:rect l="l" t="t" r="r" b="b"/>
            <a:pathLst>
              <a:path w="6532005" h="6107912">
                <a:moveTo>
                  <a:pt x="0" y="0"/>
                </a:moveTo>
                <a:lnTo>
                  <a:pt x="6532005" y="0"/>
                </a:lnTo>
                <a:lnTo>
                  <a:pt x="6532005" y="6107912"/>
                </a:lnTo>
                <a:lnTo>
                  <a:pt x="0" y="6107912"/>
                </a:lnTo>
                <a:lnTo>
                  <a:pt x="0" y="0"/>
                </a:lnTo>
                <a:close/>
              </a:path>
            </a:pathLst>
          </a:custGeom>
          <a:blipFill>
            <a:blip r:embed="rId11">
              <a:extLst>
                <a:ext uri="{96DAC541-7B7A-43D3-8B79-37D633B846F1}">
                  <asvg:svgBlip xmlns="" xmlns:asvg="http://schemas.microsoft.com/office/drawing/2016/SVG/main" r:embed="rId12"/>
                </a:ext>
              </a:extLst>
            </a:blip>
            <a:stretch>
              <a:fillRect t="-41" b="-41"/>
            </a:stretch>
          </a:blipFill>
        </p:spPr>
      </p:sp>
      <p:grpSp>
        <p:nvGrpSpPr>
          <p:cNvPr id="18" name="Group 18"/>
          <p:cNvGrpSpPr/>
          <p:nvPr/>
        </p:nvGrpSpPr>
        <p:grpSpPr>
          <a:xfrm>
            <a:off x="6030101" y="4815130"/>
            <a:ext cx="5323699" cy="3149225"/>
            <a:chOff x="0" y="0"/>
            <a:chExt cx="7098265" cy="4198967"/>
          </a:xfrm>
        </p:grpSpPr>
        <p:sp>
          <p:nvSpPr>
            <p:cNvPr id="19" name="Freeform 19"/>
            <p:cNvSpPr/>
            <p:nvPr/>
          </p:nvSpPr>
          <p:spPr>
            <a:xfrm>
              <a:off x="0" y="0"/>
              <a:ext cx="7098265" cy="4198967"/>
            </a:xfrm>
            <a:custGeom>
              <a:avLst/>
              <a:gdLst/>
              <a:ahLst/>
              <a:cxnLst/>
              <a:rect l="l" t="t" r="r" b="b"/>
              <a:pathLst>
                <a:path w="7098265" h="4198967">
                  <a:moveTo>
                    <a:pt x="0" y="0"/>
                  </a:moveTo>
                  <a:lnTo>
                    <a:pt x="7098265" y="0"/>
                  </a:lnTo>
                  <a:lnTo>
                    <a:pt x="7098265" y="4198967"/>
                  </a:lnTo>
                  <a:lnTo>
                    <a:pt x="0" y="4198967"/>
                  </a:lnTo>
                  <a:close/>
                </a:path>
              </a:pathLst>
            </a:custGeom>
            <a:solidFill>
              <a:srgbClr val="000000">
                <a:alpha val="0"/>
              </a:srgbClr>
            </a:solidFill>
          </p:spPr>
        </p:sp>
        <p:sp>
          <p:nvSpPr>
            <p:cNvPr id="20" name="TextBox 20"/>
            <p:cNvSpPr txBox="1"/>
            <p:nvPr/>
          </p:nvSpPr>
          <p:spPr>
            <a:xfrm>
              <a:off x="0" y="-57150"/>
              <a:ext cx="7098265" cy="4256117"/>
            </a:xfrm>
            <a:prstGeom prst="rect">
              <a:avLst/>
            </a:prstGeom>
          </p:spPr>
          <p:txBody>
            <a:bodyPr lIns="0" tIns="0" rIns="0" bIns="0" rtlCol="0" anchor="t"/>
            <a:lstStyle/>
            <a:p>
              <a:pPr algn="just">
                <a:lnSpc>
                  <a:spcPts val="3499"/>
                </a:lnSpc>
              </a:pPr>
              <a:r>
                <a:rPr lang="en-US" sz="2499" b="1" spc="24">
                  <a:solidFill>
                    <a:srgbClr val="000000"/>
                  </a:solidFill>
                  <a:latin typeface="Raleway Bold"/>
                  <a:ea typeface="Raleway Bold"/>
                  <a:cs typeface="Raleway Bold"/>
                  <a:sym typeface="Raleway Bold"/>
                </a:rPr>
                <a:t>Focus on patient interest and consideration strategies, and growing the clinic’s reputation  and retention through patient reviews, educational and promotional and before and after posts</a:t>
              </a:r>
            </a:p>
          </p:txBody>
        </p:sp>
      </p:grpSp>
      <p:grpSp>
        <p:nvGrpSpPr>
          <p:cNvPr id="21" name="Group 21"/>
          <p:cNvGrpSpPr/>
          <p:nvPr/>
        </p:nvGrpSpPr>
        <p:grpSpPr>
          <a:xfrm>
            <a:off x="6027560" y="3668981"/>
            <a:ext cx="5323699" cy="1062038"/>
            <a:chOff x="0" y="0"/>
            <a:chExt cx="7098265" cy="1416050"/>
          </a:xfrm>
        </p:grpSpPr>
        <p:sp>
          <p:nvSpPr>
            <p:cNvPr id="22" name="Freeform 22"/>
            <p:cNvSpPr/>
            <p:nvPr/>
          </p:nvSpPr>
          <p:spPr>
            <a:xfrm>
              <a:off x="0" y="0"/>
              <a:ext cx="7098265" cy="1416050"/>
            </a:xfrm>
            <a:custGeom>
              <a:avLst/>
              <a:gdLst/>
              <a:ahLst/>
              <a:cxnLst/>
              <a:rect l="l" t="t" r="r" b="b"/>
              <a:pathLst>
                <a:path w="7098265" h="1416050">
                  <a:moveTo>
                    <a:pt x="0" y="0"/>
                  </a:moveTo>
                  <a:lnTo>
                    <a:pt x="7098265" y="0"/>
                  </a:lnTo>
                  <a:lnTo>
                    <a:pt x="7098265" y="1416050"/>
                  </a:lnTo>
                  <a:lnTo>
                    <a:pt x="0" y="1416050"/>
                  </a:lnTo>
                  <a:close/>
                </a:path>
              </a:pathLst>
            </a:custGeom>
            <a:solidFill>
              <a:srgbClr val="000000">
                <a:alpha val="0"/>
              </a:srgbClr>
            </a:solidFill>
          </p:spPr>
        </p:sp>
        <p:sp>
          <p:nvSpPr>
            <p:cNvPr id="23" name="TextBox 23"/>
            <p:cNvSpPr txBox="1"/>
            <p:nvPr/>
          </p:nvSpPr>
          <p:spPr>
            <a:xfrm>
              <a:off x="0" y="-9525"/>
              <a:ext cx="7098265" cy="1425575"/>
            </a:xfrm>
            <a:prstGeom prst="rect">
              <a:avLst/>
            </a:prstGeom>
          </p:spPr>
          <p:txBody>
            <a:bodyPr lIns="0" tIns="0" rIns="0" bIns="0" rtlCol="0" anchor="t"/>
            <a:lstStyle/>
            <a:p>
              <a:pPr algn="ctr">
                <a:lnSpc>
                  <a:spcPts val="4199"/>
                </a:lnSpc>
              </a:pPr>
              <a:r>
                <a:rPr lang="en-US" sz="3499" b="1" spc="172">
                  <a:solidFill>
                    <a:srgbClr val="000000"/>
                  </a:solidFill>
                  <a:latin typeface="Raleway Bold"/>
                  <a:ea typeface="Raleway Bold"/>
                  <a:cs typeface="Raleway Bold"/>
                  <a:sym typeface="Raleway Bold"/>
                </a:rPr>
                <a:t>Phase 2</a:t>
              </a:r>
            </a:p>
            <a:p>
              <a:pPr algn="ctr">
                <a:lnSpc>
                  <a:spcPts val="4199"/>
                </a:lnSpc>
              </a:pPr>
              <a:r>
                <a:rPr lang="en-US" sz="3499" b="1" spc="172">
                  <a:solidFill>
                    <a:srgbClr val="000000"/>
                  </a:solidFill>
                  <a:latin typeface="Raleway Bold"/>
                  <a:ea typeface="Raleway Bold"/>
                  <a:cs typeface="Raleway Bold"/>
                  <a:sym typeface="Raleway Bold"/>
                </a:rPr>
                <a:t>(2nd and 3rd month)</a:t>
              </a:r>
            </a:p>
          </p:txBody>
        </p:sp>
      </p:grpSp>
      <p:grpSp>
        <p:nvGrpSpPr>
          <p:cNvPr id="24" name="Group 24"/>
          <p:cNvGrpSpPr/>
          <p:nvPr/>
        </p:nvGrpSpPr>
        <p:grpSpPr>
          <a:xfrm>
            <a:off x="12525680" y="5043488"/>
            <a:ext cx="4564228" cy="2227593"/>
            <a:chOff x="0" y="0"/>
            <a:chExt cx="6085637" cy="2970125"/>
          </a:xfrm>
        </p:grpSpPr>
        <p:sp>
          <p:nvSpPr>
            <p:cNvPr id="25" name="Freeform 25"/>
            <p:cNvSpPr/>
            <p:nvPr/>
          </p:nvSpPr>
          <p:spPr>
            <a:xfrm>
              <a:off x="0" y="0"/>
              <a:ext cx="6085637" cy="2970125"/>
            </a:xfrm>
            <a:custGeom>
              <a:avLst/>
              <a:gdLst/>
              <a:ahLst/>
              <a:cxnLst/>
              <a:rect l="l" t="t" r="r" b="b"/>
              <a:pathLst>
                <a:path w="6085637" h="2970125">
                  <a:moveTo>
                    <a:pt x="0" y="0"/>
                  </a:moveTo>
                  <a:lnTo>
                    <a:pt x="6085637" y="0"/>
                  </a:lnTo>
                  <a:lnTo>
                    <a:pt x="6085637" y="2970125"/>
                  </a:lnTo>
                  <a:lnTo>
                    <a:pt x="0" y="2970125"/>
                  </a:lnTo>
                  <a:close/>
                </a:path>
              </a:pathLst>
            </a:custGeom>
            <a:solidFill>
              <a:srgbClr val="000000">
                <a:alpha val="0"/>
              </a:srgbClr>
            </a:solidFill>
          </p:spPr>
        </p:sp>
        <p:sp>
          <p:nvSpPr>
            <p:cNvPr id="26" name="TextBox 26"/>
            <p:cNvSpPr txBox="1"/>
            <p:nvPr/>
          </p:nvSpPr>
          <p:spPr>
            <a:xfrm>
              <a:off x="0" y="-57150"/>
              <a:ext cx="6085637" cy="3027275"/>
            </a:xfrm>
            <a:prstGeom prst="rect">
              <a:avLst/>
            </a:prstGeom>
          </p:spPr>
          <p:txBody>
            <a:bodyPr lIns="0" tIns="0" rIns="0" bIns="0" rtlCol="0" anchor="t"/>
            <a:lstStyle/>
            <a:p>
              <a:pPr algn="just">
                <a:lnSpc>
                  <a:spcPts val="3499"/>
                </a:lnSpc>
              </a:pPr>
              <a:r>
                <a:rPr lang="en-US" sz="2499" b="1" spc="24">
                  <a:solidFill>
                    <a:srgbClr val="000000"/>
                  </a:solidFill>
                  <a:latin typeface="Raleway Bold"/>
                  <a:ea typeface="Raleway Bold"/>
                  <a:cs typeface="Raleway Bold"/>
                  <a:sym typeface="Raleway Bold"/>
                </a:rPr>
                <a:t>Evaluate the success of the marketing tactics and refine them based on patient feedback and marketing metrics.</a:t>
              </a:r>
            </a:p>
          </p:txBody>
        </p:sp>
      </p:grpSp>
      <p:grpSp>
        <p:nvGrpSpPr>
          <p:cNvPr id="27" name="Group 27"/>
          <p:cNvGrpSpPr/>
          <p:nvPr/>
        </p:nvGrpSpPr>
        <p:grpSpPr>
          <a:xfrm>
            <a:off x="12422227" y="3666600"/>
            <a:ext cx="4564228" cy="1064419"/>
            <a:chOff x="0" y="0"/>
            <a:chExt cx="6085637" cy="1419225"/>
          </a:xfrm>
        </p:grpSpPr>
        <p:sp>
          <p:nvSpPr>
            <p:cNvPr id="28" name="Freeform 28"/>
            <p:cNvSpPr/>
            <p:nvPr/>
          </p:nvSpPr>
          <p:spPr>
            <a:xfrm>
              <a:off x="0" y="0"/>
              <a:ext cx="6085637" cy="1419225"/>
            </a:xfrm>
            <a:custGeom>
              <a:avLst/>
              <a:gdLst/>
              <a:ahLst/>
              <a:cxnLst/>
              <a:rect l="l" t="t" r="r" b="b"/>
              <a:pathLst>
                <a:path w="6085637" h="1419225">
                  <a:moveTo>
                    <a:pt x="0" y="0"/>
                  </a:moveTo>
                  <a:lnTo>
                    <a:pt x="6085637" y="0"/>
                  </a:lnTo>
                  <a:lnTo>
                    <a:pt x="6085637" y="1419225"/>
                  </a:lnTo>
                  <a:lnTo>
                    <a:pt x="0" y="1419225"/>
                  </a:lnTo>
                  <a:close/>
                </a:path>
              </a:pathLst>
            </a:custGeom>
            <a:solidFill>
              <a:srgbClr val="000000">
                <a:alpha val="0"/>
              </a:srgbClr>
            </a:solidFill>
          </p:spPr>
        </p:sp>
        <p:sp>
          <p:nvSpPr>
            <p:cNvPr id="29" name="TextBox 29"/>
            <p:cNvSpPr txBox="1"/>
            <p:nvPr/>
          </p:nvSpPr>
          <p:spPr>
            <a:xfrm>
              <a:off x="0" y="-9525"/>
              <a:ext cx="6085637" cy="1428750"/>
            </a:xfrm>
            <a:prstGeom prst="rect">
              <a:avLst/>
            </a:prstGeom>
          </p:spPr>
          <p:txBody>
            <a:bodyPr lIns="0" tIns="0" rIns="0" bIns="0" rtlCol="0" anchor="t"/>
            <a:lstStyle/>
            <a:p>
              <a:pPr algn="ctr">
                <a:lnSpc>
                  <a:spcPts val="4199"/>
                </a:lnSpc>
              </a:pPr>
              <a:r>
                <a:rPr lang="en-US" sz="3499" b="1" spc="172">
                  <a:solidFill>
                    <a:srgbClr val="000000"/>
                  </a:solidFill>
                  <a:latin typeface="Raleway Bold"/>
                  <a:ea typeface="Raleway Bold"/>
                  <a:cs typeface="Raleway Bold"/>
                  <a:sym typeface="Raleway Bold"/>
                </a:rPr>
                <a:t>Phase 3</a:t>
              </a:r>
            </a:p>
            <a:p>
              <a:pPr algn="ctr">
                <a:lnSpc>
                  <a:spcPts val="4199"/>
                </a:lnSpc>
              </a:pPr>
              <a:r>
                <a:rPr lang="en-US" sz="3499" b="1" spc="172">
                  <a:solidFill>
                    <a:srgbClr val="000000"/>
                  </a:solidFill>
                  <a:latin typeface="Raleway Bold"/>
                  <a:ea typeface="Raleway Bold"/>
                  <a:cs typeface="Raleway Bold"/>
                  <a:sym typeface="Raleway Bold"/>
                </a:rPr>
                <a:t>(3rd month)</a:t>
              </a:r>
            </a:p>
          </p:txBody>
        </p:sp>
      </p:grpSp>
      <p:sp>
        <p:nvSpPr>
          <p:cNvPr id="30" name="Freeform 30"/>
          <p:cNvSpPr/>
          <p:nvPr/>
        </p:nvSpPr>
        <p:spPr>
          <a:xfrm>
            <a:off x="1566775" y="7851955"/>
            <a:ext cx="1967237" cy="1992139"/>
          </a:xfrm>
          <a:custGeom>
            <a:avLst/>
            <a:gdLst/>
            <a:ahLst/>
            <a:cxnLst/>
            <a:rect l="l" t="t" r="r" b="b"/>
            <a:pathLst>
              <a:path w="1967237" h="1992139">
                <a:moveTo>
                  <a:pt x="0" y="0"/>
                </a:moveTo>
                <a:lnTo>
                  <a:pt x="1967237" y="0"/>
                </a:lnTo>
                <a:lnTo>
                  <a:pt x="1967237" y="1992139"/>
                </a:lnTo>
                <a:lnTo>
                  <a:pt x="0" y="1992139"/>
                </a:lnTo>
                <a:lnTo>
                  <a:pt x="0" y="0"/>
                </a:lnTo>
                <a:close/>
              </a:path>
            </a:pathLst>
          </a:custGeom>
          <a:blipFill>
            <a:blip r:embed="rId13">
              <a:extLst>
                <a:ext uri="{96DAC541-7B7A-43D3-8B79-37D633B846F1}">
                  <asvg:svgBlip xmlns="" xmlns:asvg="http://schemas.microsoft.com/office/drawing/2016/SVG/main" r:embed="rId14"/>
                </a:ext>
              </a:extLst>
            </a:blip>
            <a:stretch>
              <a:fillRect t="-90" b="-90"/>
            </a:stretch>
          </a:blipFill>
        </p:spPr>
      </p:sp>
      <p:sp>
        <p:nvSpPr>
          <p:cNvPr id="31" name="Freeform 31"/>
          <p:cNvSpPr/>
          <p:nvPr/>
        </p:nvSpPr>
        <p:spPr>
          <a:xfrm>
            <a:off x="7713769" y="7922872"/>
            <a:ext cx="1869143" cy="1869143"/>
          </a:xfrm>
          <a:custGeom>
            <a:avLst/>
            <a:gdLst/>
            <a:ahLst/>
            <a:cxnLst/>
            <a:rect l="l" t="t" r="r" b="b"/>
            <a:pathLst>
              <a:path w="1869143" h="1869143">
                <a:moveTo>
                  <a:pt x="0" y="0"/>
                </a:moveTo>
                <a:lnTo>
                  <a:pt x="1869143" y="0"/>
                </a:lnTo>
                <a:lnTo>
                  <a:pt x="1869143" y="1869143"/>
                </a:lnTo>
                <a:lnTo>
                  <a:pt x="0" y="1869143"/>
                </a:lnTo>
                <a:lnTo>
                  <a:pt x="0" y="0"/>
                </a:lnTo>
                <a:close/>
              </a:path>
            </a:pathLst>
          </a:custGeom>
          <a:blipFill>
            <a:blip r:embed="rId15">
              <a:extLst>
                <a:ext uri="{96DAC541-7B7A-43D3-8B79-37D633B846F1}">
                  <asvg:svgBlip xmlns="" xmlns:asvg="http://schemas.microsoft.com/office/drawing/2016/SVG/main" r:embed="rId16"/>
                </a:ext>
              </a:extLst>
            </a:blip>
            <a:stretch>
              <a:fillRect/>
            </a:stretch>
          </a:blipFill>
        </p:spPr>
      </p:sp>
      <p:sp>
        <p:nvSpPr>
          <p:cNvPr id="32" name="Freeform 32"/>
          <p:cNvSpPr/>
          <p:nvPr/>
        </p:nvSpPr>
        <p:spPr>
          <a:xfrm>
            <a:off x="14146202" y="7922872"/>
            <a:ext cx="1879411" cy="1850306"/>
          </a:xfrm>
          <a:custGeom>
            <a:avLst/>
            <a:gdLst/>
            <a:ahLst/>
            <a:cxnLst/>
            <a:rect l="l" t="t" r="r" b="b"/>
            <a:pathLst>
              <a:path w="1879411" h="1850306">
                <a:moveTo>
                  <a:pt x="0" y="0"/>
                </a:moveTo>
                <a:lnTo>
                  <a:pt x="1879411" y="0"/>
                </a:lnTo>
                <a:lnTo>
                  <a:pt x="1879411" y="1850306"/>
                </a:lnTo>
                <a:lnTo>
                  <a:pt x="0" y="1850306"/>
                </a:lnTo>
                <a:lnTo>
                  <a:pt x="0" y="0"/>
                </a:lnTo>
                <a:close/>
              </a:path>
            </a:pathLst>
          </a:custGeom>
          <a:blipFill>
            <a:blip r:embed="rId17">
              <a:extLst>
                <a:ext uri="{96DAC541-7B7A-43D3-8B79-37D633B846F1}">
                  <asvg:svgBlip xmlns="" xmlns:asvg="http://schemas.microsoft.com/office/drawing/2016/SVG/main" r:embed="rId18"/>
                </a:ext>
              </a:extLst>
            </a:blip>
            <a:stretch>
              <a:fillRect t="-16" b="-16"/>
            </a:stretch>
          </a:blipFill>
        </p:spPr>
      </p:sp>
      <p:grpSp>
        <p:nvGrpSpPr>
          <p:cNvPr id="33" name="Group 33"/>
          <p:cNvGrpSpPr/>
          <p:nvPr/>
        </p:nvGrpSpPr>
        <p:grpSpPr>
          <a:xfrm>
            <a:off x="6553200" y="6356350"/>
            <a:ext cx="2133600" cy="365125"/>
            <a:chOff x="0" y="0"/>
            <a:chExt cx="2844800" cy="486833"/>
          </a:xfrm>
        </p:grpSpPr>
        <p:sp>
          <p:nvSpPr>
            <p:cNvPr id="34" name="Freeform 34"/>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5" name="TextBox 35"/>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28</a:t>
              </a: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sp>
        <p:nvSpPr>
          <p:cNvPr id="3" name="Freeform 3"/>
          <p:cNvSpPr/>
          <p:nvPr/>
        </p:nvSpPr>
        <p:spPr>
          <a:xfrm>
            <a:off x="3258257" y="2700916"/>
            <a:ext cx="11771487" cy="4885167"/>
          </a:xfrm>
          <a:custGeom>
            <a:avLst/>
            <a:gdLst/>
            <a:ahLst/>
            <a:cxnLst/>
            <a:rect l="l" t="t" r="r" b="b"/>
            <a:pathLst>
              <a:path w="11771487" h="4885167">
                <a:moveTo>
                  <a:pt x="0" y="0"/>
                </a:moveTo>
                <a:lnTo>
                  <a:pt x="11771487" y="0"/>
                </a:lnTo>
                <a:lnTo>
                  <a:pt x="11771487" y="4885167"/>
                </a:lnTo>
                <a:lnTo>
                  <a:pt x="0" y="4885167"/>
                </a:lnTo>
                <a:lnTo>
                  <a:pt x="0" y="0"/>
                </a:lnTo>
                <a:close/>
              </a:path>
            </a:pathLst>
          </a:custGeom>
          <a:blipFill>
            <a:blip r:embed="rId4">
              <a:extLst>
                <a:ext uri="{96DAC541-7B7A-43D3-8B79-37D633B846F1}">
                  <asvg:svgBlip xmlns="" xmlns:asvg="http://schemas.microsoft.com/office/drawing/2016/SVG/main" r:embed="rId5"/>
                </a:ext>
              </a:extLst>
            </a:blip>
            <a:stretch>
              <a:fillRect t="-103" b="-103"/>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grpSp>
        <p:nvGrpSpPr>
          <p:cNvPr id="6" name="Group 6"/>
          <p:cNvGrpSpPr/>
          <p:nvPr/>
        </p:nvGrpSpPr>
        <p:grpSpPr>
          <a:xfrm>
            <a:off x="5638800" y="4268821"/>
            <a:ext cx="6661845" cy="1550591"/>
            <a:chOff x="0" y="0"/>
            <a:chExt cx="8882460" cy="2067455"/>
          </a:xfrm>
        </p:grpSpPr>
        <p:sp>
          <p:nvSpPr>
            <p:cNvPr id="7" name="Freeform 7"/>
            <p:cNvSpPr/>
            <p:nvPr/>
          </p:nvSpPr>
          <p:spPr>
            <a:xfrm>
              <a:off x="0" y="0"/>
              <a:ext cx="8882460" cy="2067455"/>
            </a:xfrm>
            <a:custGeom>
              <a:avLst/>
              <a:gdLst/>
              <a:ahLst/>
              <a:cxnLst/>
              <a:rect l="l" t="t" r="r" b="b"/>
              <a:pathLst>
                <a:path w="8882460" h="2067455">
                  <a:moveTo>
                    <a:pt x="0" y="0"/>
                  </a:moveTo>
                  <a:lnTo>
                    <a:pt x="8882460" y="0"/>
                  </a:lnTo>
                  <a:lnTo>
                    <a:pt x="8882460" y="2067455"/>
                  </a:lnTo>
                  <a:lnTo>
                    <a:pt x="0" y="2067455"/>
                  </a:lnTo>
                  <a:close/>
                </a:path>
              </a:pathLst>
            </a:custGeom>
            <a:solidFill>
              <a:srgbClr val="000000">
                <a:alpha val="0"/>
              </a:srgbClr>
            </a:solidFill>
          </p:spPr>
        </p:sp>
        <p:sp>
          <p:nvSpPr>
            <p:cNvPr id="8" name="TextBox 8"/>
            <p:cNvSpPr txBox="1"/>
            <p:nvPr/>
          </p:nvSpPr>
          <p:spPr>
            <a:xfrm>
              <a:off x="0" y="-152400"/>
              <a:ext cx="8882460" cy="2219855"/>
            </a:xfrm>
            <a:prstGeom prst="rect">
              <a:avLst/>
            </a:prstGeom>
          </p:spPr>
          <p:txBody>
            <a:bodyPr lIns="0" tIns="0" rIns="0" bIns="0" rtlCol="0" anchor="t"/>
            <a:lstStyle/>
            <a:p>
              <a:pPr algn="ctr">
                <a:lnSpc>
                  <a:spcPts val="11200"/>
                </a:lnSpc>
              </a:pPr>
              <a:r>
                <a:rPr lang="en-US" sz="8000" b="1">
                  <a:solidFill>
                    <a:srgbClr val="000000"/>
                  </a:solidFill>
                  <a:latin typeface="Canva Sans Bold"/>
                  <a:ea typeface="Canva Sans Bold"/>
                  <a:cs typeface="Canva Sans Bold"/>
                  <a:sym typeface="Canva Sans Bold"/>
                </a:rPr>
                <a:t>Introduction</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a:t>
              </a:r>
            </a:p>
          </p:txBody>
        </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sp>
        <p:nvSpPr>
          <p:cNvPr id="3" name="Freeform 3"/>
          <p:cNvSpPr/>
          <p:nvPr/>
        </p:nvSpPr>
        <p:spPr>
          <a:xfrm>
            <a:off x="3258257" y="2705100"/>
            <a:ext cx="11771487" cy="4885167"/>
          </a:xfrm>
          <a:custGeom>
            <a:avLst/>
            <a:gdLst/>
            <a:ahLst/>
            <a:cxnLst/>
            <a:rect l="l" t="t" r="r" b="b"/>
            <a:pathLst>
              <a:path w="11771487" h="4885167">
                <a:moveTo>
                  <a:pt x="0" y="0"/>
                </a:moveTo>
                <a:lnTo>
                  <a:pt x="11771487" y="0"/>
                </a:lnTo>
                <a:lnTo>
                  <a:pt x="11771487" y="4885167"/>
                </a:lnTo>
                <a:lnTo>
                  <a:pt x="0" y="4885167"/>
                </a:lnTo>
                <a:lnTo>
                  <a:pt x="0" y="0"/>
                </a:lnTo>
                <a:close/>
              </a:path>
            </a:pathLst>
          </a:custGeom>
          <a:blipFill>
            <a:blip r:embed="rId4">
              <a:extLst>
                <a:ext uri="{96DAC541-7B7A-43D3-8B79-37D633B846F1}">
                  <asvg:svgBlip xmlns="" xmlns:asvg="http://schemas.microsoft.com/office/drawing/2016/SVG/main" r:embed="rId5"/>
                </a:ext>
              </a:extLst>
            </a:blip>
            <a:stretch>
              <a:fillRect t="-103" b="-103"/>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grpSp>
        <p:nvGrpSpPr>
          <p:cNvPr id="6" name="Group 6"/>
          <p:cNvGrpSpPr/>
          <p:nvPr/>
        </p:nvGrpSpPr>
        <p:grpSpPr>
          <a:xfrm>
            <a:off x="3258257" y="4268821"/>
            <a:ext cx="11771487" cy="1482658"/>
            <a:chOff x="0" y="0"/>
            <a:chExt cx="15695316" cy="1976877"/>
          </a:xfrm>
        </p:grpSpPr>
        <p:sp>
          <p:nvSpPr>
            <p:cNvPr id="7" name="Freeform 7"/>
            <p:cNvSpPr/>
            <p:nvPr/>
          </p:nvSpPr>
          <p:spPr>
            <a:xfrm>
              <a:off x="0" y="0"/>
              <a:ext cx="15695316" cy="1976877"/>
            </a:xfrm>
            <a:custGeom>
              <a:avLst/>
              <a:gdLst/>
              <a:ahLst/>
              <a:cxnLst/>
              <a:rect l="l" t="t" r="r" b="b"/>
              <a:pathLst>
                <a:path w="15695316" h="1976877">
                  <a:moveTo>
                    <a:pt x="0" y="0"/>
                  </a:moveTo>
                  <a:lnTo>
                    <a:pt x="15695316" y="0"/>
                  </a:lnTo>
                  <a:lnTo>
                    <a:pt x="15695316" y="1976877"/>
                  </a:lnTo>
                  <a:lnTo>
                    <a:pt x="0" y="1976877"/>
                  </a:lnTo>
                  <a:close/>
                </a:path>
              </a:pathLst>
            </a:custGeom>
            <a:solidFill>
              <a:srgbClr val="000000">
                <a:alpha val="0"/>
              </a:srgbClr>
            </a:solidFill>
          </p:spPr>
        </p:sp>
        <p:sp>
          <p:nvSpPr>
            <p:cNvPr id="8" name="TextBox 8"/>
            <p:cNvSpPr txBox="1"/>
            <p:nvPr/>
          </p:nvSpPr>
          <p:spPr>
            <a:xfrm>
              <a:off x="0" y="-152400"/>
              <a:ext cx="15695316" cy="2129277"/>
            </a:xfrm>
            <a:prstGeom prst="rect">
              <a:avLst/>
            </a:prstGeom>
          </p:spPr>
          <p:txBody>
            <a:bodyPr lIns="0" tIns="0" rIns="0" bIns="0" rtlCol="0" anchor="t"/>
            <a:lstStyle/>
            <a:p>
              <a:pPr algn="ctr">
                <a:lnSpc>
                  <a:spcPts val="11200"/>
                </a:lnSpc>
              </a:pPr>
              <a:r>
                <a:rPr lang="en-US" sz="8000" b="1">
                  <a:solidFill>
                    <a:srgbClr val="000000"/>
                  </a:solidFill>
                  <a:latin typeface="Canva Sans Bold"/>
                  <a:ea typeface="Canva Sans Bold"/>
                  <a:cs typeface="Canva Sans Bold"/>
                  <a:sym typeface="Canva Sans Bold"/>
                </a:rPr>
                <a:t>Tactics</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29</a:t>
              </a:r>
            </a:p>
          </p:txBody>
        </p:sp>
      </p:gr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pSp>
        <p:nvGrpSpPr>
          <p:cNvPr id="6" name="Group 6"/>
          <p:cNvGrpSpPr/>
          <p:nvPr/>
        </p:nvGrpSpPr>
        <p:grpSpPr>
          <a:xfrm>
            <a:off x="2282368" y="4746942"/>
            <a:ext cx="1432560" cy="1432560"/>
            <a:chOff x="0" y="0"/>
            <a:chExt cx="1910080" cy="1910080"/>
          </a:xfrm>
        </p:grpSpPr>
        <p:sp>
          <p:nvSpPr>
            <p:cNvPr id="7" name="Freeform 7"/>
            <p:cNvSpPr/>
            <p:nvPr/>
          </p:nvSpPr>
          <p:spPr>
            <a:xfrm>
              <a:off x="0" y="0"/>
              <a:ext cx="1910080" cy="1910080"/>
            </a:xfrm>
            <a:custGeom>
              <a:avLst/>
              <a:gdLst/>
              <a:ahLst/>
              <a:cxnLst/>
              <a:rect l="l" t="t" r="r" b="b"/>
              <a:pathLst>
                <a:path w="1910080" h="1910080">
                  <a:moveTo>
                    <a:pt x="0" y="0"/>
                  </a:moveTo>
                  <a:lnTo>
                    <a:pt x="1910080" y="0"/>
                  </a:lnTo>
                  <a:lnTo>
                    <a:pt x="1910080" y="1910080"/>
                  </a:lnTo>
                  <a:lnTo>
                    <a:pt x="0" y="1910080"/>
                  </a:lnTo>
                  <a:close/>
                </a:path>
              </a:pathLst>
            </a:custGeom>
            <a:solidFill>
              <a:srgbClr val="FDFDFD"/>
            </a:solidFill>
          </p:spPr>
        </p:sp>
      </p:grpSp>
      <p:sp>
        <p:nvSpPr>
          <p:cNvPr id="8" name="Freeform 8"/>
          <p:cNvSpPr/>
          <p:nvPr/>
        </p:nvSpPr>
        <p:spPr>
          <a:xfrm>
            <a:off x="2722127" y="4925377"/>
            <a:ext cx="553043" cy="1094740"/>
          </a:xfrm>
          <a:custGeom>
            <a:avLst/>
            <a:gdLst/>
            <a:ahLst/>
            <a:cxnLst/>
            <a:rect l="l" t="t" r="r" b="b"/>
            <a:pathLst>
              <a:path w="553043" h="1094740">
                <a:moveTo>
                  <a:pt x="0" y="0"/>
                </a:moveTo>
                <a:lnTo>
                  <a:pt x="553043" y="0"/>
                </a:lnTo>
                <a:lnTo>
                  <a:pt x="553043" y="1094740"/>
                </a:lnTo>
                <a:lnTo>
                  <a:pt x="0" y="1094740"/>
                </a:lnTo>
                <a:lnTo>
                  <a:pt x="0" y="0"/>
                </a:lnTo>
                <a:close/>
              </a:path>
            </a:pathLst>
          </a:custGeom>
          <a:blipFill>
            <a:blip r:embed="rId7">
              <a:extLst>
                <a:ext uri="{96DAC541-7B7A-43D3-8B79-37D633B846F1}">
                  <asvg:svgBlip xmlns="" xmlns:asvg="http://schemas.microsoft.com/office/drawing/2016/SVG/main" r:embed="rId8"/>
                </a:ext>
              </a:extLst>
            </a:blip>
            <a:stretch>
              <a:fillRect l="-778" r="-778"/>
            </a:stretch>
          </a:blipFill>
        </p:spPr>
      </p:sp>
      <p:grpSp>
        <p:nvGrpSpPr>
          <p:cNvPr id="9" name="Group 9"/>
          <p:cNvGrpSpPr/>
          <p:nvPr/>
        </p:nvGrpSpPr>
        <p:grpSpPr>
          <a:xfrm>
            <a:off x="4047463" y="5034597"/>
            <a:ext cx="2380185" cy="704850"/>
            <a:chOff x="0" y="0"/>
            <a:chExt cx="3173580" cy="939800"/>
          </a:xfrm>
        </p:grpSpPr>
        <p:sp>
          <p:nvSpPr>
            <p:cNvPr id="10" name="Freeform 10"/>
            <p:cNvSpPr/>
            <p:nvPr/>
          </p:nvSpPr>
          <p:spPr>
            <a:xfrm>
              <a:off x="0" y="0"/>
              <a:ext cx="3173580" cy="939800"/>
            </a:xfrm>
            <a:custGeom>
              <a:avLst/>
              <a:gdLst/>
              <a:ahLst/>
              <a:cxnLst/>
              <a:rect l="l" t="t" r="r" b="b"/>
              <a:pathLst>
                <a:path w="3173580" h="939800">
                  <a:moveTo>
                    <a:pt x="0" y="0"/>
                  </a:moveTo>
                  <a:lnTo>
                    <a:pt x="3173580" y="0"/>
                  </a:lnTo>
                  <a:lnTo>
                    <a:pt x="3173580" y="939800"/>
                  </a:lnTo>
                  <a:lnTo>
                    <a:pt x="0" y="939800"/>
                  </a:lnTo>
                  <a:close/>
                </a:path>
              </a:pathLst>
            </a:custGeom>
            <a:solidFill>
              <a:srgbClr val="000000">
                <a:alpha val="0"/>
              </a:srgbClr>
            </a:solidFill>
          </p:spPr>
        </p:sp>
        <p:sp>
          <p:nvSpPr>
            <p:cNvPr id="11" name="TextBox 11"/>
            <p:cNvSpPr txBox="1"/>
            <p:nvPr/>
          </p:nvSpPr>
          <p:spPr>
            <a:xfrm>
              <a:off x="0" y="-114300"/>
              <a:ext cx="3173580" cy="1054100"/>
            </a:xfrm>
            <a:prstGeom prst="rect">
              <a:avLst/>
            </a:prstGeom>
          </p:spPr>
          <p:txBody>
            <a:bodyPr lIns="0" tIns="0" rIns="0" bIns="0" rtlCol="0" anchor="t"/>
            <a:lstStyle/>
            <a:p>
              <a:pPr algn="l">
                <a:lnSpc>
                  <a:spcPts val="5250"/>
                </a:lnSpc>
              </a:pPr>
              <a:r>
                <a:rPr lang="en-US" sz="3500" b="1" spc="35">
                  <a:solidFill>
                    <a:srgbClr val="000000"/>
                  </a:solidFill>
                  <a:latin typeface="Raleway Bold"/>
                  <a:ea typeface="Raleway Bold"/>
                  <a:cs typeface="Raleway Bold"/>
                  <a:sym typeface="Raleway Bold"/>
                </a:rPr>
                <a:t>Facebook</a:t>
              </a:r>
            </a:p>
          </p:txBody>
        </p:sp>
      </p:grpSp>
      <p:grpSp>
        <p:nvGrpSpPr>
          <p:cNvPr id="12" name="Group 12"/>
          <p:cNvGrpSpPr/>
          <p:nvPr/>
        </p:nvGrpSpPr>
        <p:grpSpPr>
          <a:xfrm>
            <a:off x="10668000" y="4760595"/>
            <a:ext cx="1432560" cy="1432560"/>
            <a:chOff x="0" y="0"/>
            <a:chExt cx="1910080" cy="1910080"/>
          </a:xfrm>
        </p:grpSpPr>
        <p:sp>
          <p:nvSpPr>
            <p:cNvPr id="13" name="Freeform 13"/>
            <p:cNvSpPr/>
            <p:nvPr/>
          </p:nvSpPr>
          <p:spPr>
            <a:xfrm>
              <a:off x="0" y="0"/>
              <a:ext cx="1910080" cy="1910080"/>
            </a:xfrm>
            <a:custGeom>
              <a:avLst/>
              <a:gdLst/>
              <a:ahLst/>
              <a:cxnLst/>
              <a:rect l="l" t="t" r="r" b="b"/>
              <a:pathLst>
                <a:path w="1910080" h="1910080">
                  <a:moveTo>
                    <a:pt x="0" y="0"/>
                  </a:moveTo>
                  <a:lnTo>
                    <a:pt x="1910080" y="0"/>
                  </a:lnTo>
                  <a:lnTo>
                    <a:pt x="1910080" y="1910080"/>
                  </a:lnTo>
                  <a:lnTo>
                    <a:pt x="0" y="1910080"/>
                  </a:lnTo>
                  <a:close/>
                </a:path>
              </a:pathLst>
            </a:custGeom>
            <a:solidFill>
              <a:srgbClr val="FFFFFF"/>
            </a:solidFill>
          </p:spPr>
        </p:sp>
      </p:grpSp>
      <p:sp>
        <p:nvSpPr>
          <p:cNvPr id="14" name="Freeform 14"/>
          <p:cNvSpPr/>
          <p:nvPr/>
        </p:nvSpPr>
        <p:spPr>
          <a:xfrm>
            <a:off x="10836910" y="4915852"/>
            <a:ext cx="1094740" cy="1094740"/>
          </a:xfrm>
          <a:custGeom>
            <a:avLst/>
            <a:gdLst/>
            <a:ahLst/>
            <a:cxnLst/>
            <a:rect l="l" t="t" r="r" b="b"/>
            <a:pathLst>
              <a:path w="1094740" h="1094740">
                <a:moveTo>
                  <a:pt x="0" y="0"/>
                </a:moveTo>
                <a:lnTo>
                  <a:pt x="1094740" y="0"/>
                </a:lnTo>
                <a:lnTo>
                  <a:pt x="1094740" y="1094740"/>
                </a:lnTo>
                <a:lnTo>
                  <a:pt x="0" y="1094740"/>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grpSp>
        <p:nvGrpSpPr>
          <p:cNvPr id="15" name="Group 15"/>
          <p:cNvGrpSpPr/>
          <p:nvPr/>
        </p:nvGrpSpPr>
        <p:grpSpPr>
          <a:xfrm>
            <a:off x="12433095" y="5067935"/>
            <a:ext cx="2380185" cy="704850"/>
            <a:chOff x="0" y="0"/>
            <a:chExt cx="3173580" cy="939800"/>
          </a:xfrm>
        </p:grpSpPr>
        <p:sp>
          <p:nvSpPr>
            <p:cNvPr id="16" name="Freeform 16"/>
            <p:cNvSpPr/>
            <p:nvPr/>
          </p:nvSpPr>
          <p:spPr>
            <a:xfrm>
              <a:off x="0" y="0"/>
              <a:ext cx="3173580" cy="939800"/>
            </a:xfrm>
            <a:custGeom>
              <a:avLst/>
              <a:gdLst/>
              <a:ahLst/>
              <a:cxnLst/>
              <a:rect l="l" t="t" r="r" b="b"/>
              <a:pathLst>
                <a:path w="3173580" h="939800">
                  <a:moveTo>
                    <a:pt x="0" y="0"/>
                  </a:moveTo>
                  <a:lnTo>
                    <a:pt x="3173580" y="0"/>
                  </a:lnTo>
                  <a:lnTo>
                    <a:pt x="3173580" y="939800"/>
                  </a:lnTo>
                  <a:lnTo>
                    <a:pt x="0" y="939800"/>
                  </a:lnTo>
                  <a:close/>
                </a:path>
              </a:pathLst>
            </a:custGeom>
            <a:solidFill>
              <a:srgbClr val="000000">
                <a:alpha val="0"/>
              </a:srgbClr>
            </a:solidFill>
          </p:spPr>
        </p:sp>
        <p:sp>
          <p:nvSpPr>
            <p:cNvPr id="17" name="TextBox 17"/>
            <p:cNvSpPr txBox="1"/>
            <p:nvPr/>
          </p:nvSpPr>
          <p:spPr>
            <a:xfrm>
              <a:off x="0" y="-114300"/>
              <a:ext cx="3173580" cy="1054100"/>
            </a:xfrm>
            <a:prstGeom prst="rect">
              <a:avLst/>
            </a:prstGeom>
          </p:spPr>
          <p:txBody>
            <a:bodyPr lIns="0" tIns="0" rIns="0" bIns="0" rtlCol="0" anchor="t"/>
            <a:lstStyle/>
            <a:p>
              <a:pPr algn="l">
                <a:lnSpc>
                  <a:spcPts val="5250"/>
                </a:lnSpc>
              </a:pPr>
              <a:r>
                <a:rPr lang="en-US" sz="3500" b="1" spc="35">
                  <a:solidFill>
                    <a:srgbClr val="000000"/>
                  </a:solidFill>
                  <a:latin typeface="Raleway Bold"/>
                  <a:ea typeface="Raleway Bold"/>
                  <a:cs typeface="Raleway Bold"/>
                  <a:sym typeface="Raleway Bold"/>
                </a:rPr>
                <a:t>Instagram</a:t>
              </a:r>
            </a:p>
          </p:txBody>
        </p:sp>
      </p:grpSp>
      <p:grpSp>
        <p:nvGrpSpPr>
          <p:cNvPr id="18" name="Group 18"/>
          <p:cNvGrpSpPr/>
          <p:nvPr/>
        </p:nvGrpSpPr>
        <p:grpSpPr>
          <a:xfrm>
            <a:off x="533400" y="192071"/>
            <a:ext cx="6715880" cy="1162943"/>
            <a:chOff x="0" y="0"/>
            <a:chExt cx="8954507" cy="1550591"/>
          </a:xfrm>
        </p:grpSpPr>
        <p:sp>
          <p:nvSpPr>
            <p:cNvPr id="19" name="Freeform 19"/>
            <p:cNvSpPr/>
            <p:nvPr/>
          </p:nvSpPr>
          <p:spPr>
            <a:xfrm>
              <a:off x="0" y="0"/>
              <a:ext cx="8954507" cy="1550591"/>
            </a:xfrm>
            <a:custGeom>
              <a:avLst/>
              <a:gdLst/>
              <a:ahLst/>
              <a:cxnLst/>
              <a:rect l="l" t="t" r="r" b="b"/>
              <a:pathLst>
                <a:path w="8954507" h="1550591">
                  <a:moveTo>
                    <a:pt x="0" y="0"/>
                  </a:moveTo>
                  <a:lnTo>
                    <a:pt x="8954507" y="0"/>
                  </a:lnTo>
                  <a:lnTo>
                    <a:pt x="8954507" y="1550591"/>
                  </a:lnTo>
                  <a:lnTo>
                    <a:pt x="0" y="1550591"/>
                  </a:lnTo>
                  <a:close/>
                </a:path>
              </a:pathLst>
            </a:custGeom>
            <a:solidFill>
              <a:srgbClr val="000000">
                <a:alpha val="0"/>
              </a:srgbClr>
            </a:solidFill>
          </p:spPr>
        </p:sp>
        <p:sp>
          <p:nvSpPr>
            <p:cNvPr id="20" name="TextBox 20"/>
            <p:cNvSpPr txBox="1"/>
            <p:nvPr/>
          </p:nvSpPr>
          <p:spPr>
            <a:xfrm>
              <a:off x="0" y="-114300"/>
              <a:ext cx="8954507"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Digital Platforms</a:t>
              </a:r>
            </a:p>
          </p:txBody>
        </p:sp>
      </p:grpSp>
      <p:grpSp>
        <p:nvGrpSpPr>
          <p:cNvPr id="21" name="Group 21"/>
          <p:cNvGrpSpPr/>
          <p:nvPr/>
        </p:nvGrpSpPr>
        <p:grpSpPr>
          <a:xfrm>
            <a:off x="669301" y="1856415"/>
            <a:ext cx="16547426" cy="1112937"/>
            <a:chOff x="0" y="0"/>
            <a:chExt cx="22063235" cy="1483916"/>
          </a:xfrm>
        </p:grpSpPr>
        <p:sp>
          <p:nvSpPr>
            <p:cNvPr id="22" name="Freeform 22"/>
            <p:cNvSpPr/>
            <p:nvPr/>
          </p:nvSpPr>
          <p:spPr>
            <a:xfrm>
              <a:off x="0" y="0"/>
              <a:ext cx="22063235" cy="1483916"/>
            </a:xfrm>
            <a:custGeom>
              <a:avLst/>
              <a:gdLst/>
              <a:ahLst/>
              <a:cxnLst/>
              <a:rect l="l" t="t" r="r" b="b"/>
              <a:pathLst>
                <a:path w="22063235" h="1483916">
                  <a:moveTo>
                    <a:pt x="0" y="0"/>
                  </a:moveTo>
                  <a:lnTo>
                    <a:pt x="22063235" y="0"/>
                  </a:lnTo>
                  <a:lnTo>
                    <a:pt x="22063235" y="1483916"/>
                  </a:lnTo>
                  <a:lnTo>
                    <a:pt x="0" y="1483916"/>
                  </a:lnTo>
                  <a:close/>
                </a:path>
              </a:pathLst>
            </a:custGeom>
            <a:solidFill>
              <a:srgbClr val="000000">
                <a:alpha val="0"/>
              </a:srgbClr>
            </a:solidFill>
          </p:spPr>
        </p:sp>
        <p:sp>
          <p:nvSpPr>
            <p:cNvPr id="23" name="TextBox 23"/>
            <p:cNvSpPr txBox="1"/>
            <p:nvPr/>
          </p:nvSpPr>
          <p:spPr>
            <a:xfrm>
              <a:off x="0" y="-47625"/>
              <a:ext cx="22063235" cy="1531541"/>
            </a:xfrm>
            <a:prstGeom prst="rect">
              <a:avLst/>
            </a:prstGeom>
          </p:spPr>
          <p:txBody>
            <a:bodyPr lIns="0" tIns="0" rIns="0" bIns="0" rtlCol="0" anchor="t"/>
            <a:lstStyle/>
            <a:p>
              <a:pPr algn="ctr">
                <a:lnSpc>
                  <a:spcPts val="4198"/>
                </a:lnSpc>
              </a:pPr>
              <a:r>
                <a:rPr lang="en-US" sz="2999" b="1">
                  <a:solidFill>
                    <a:srgbClr val="000000"/>
                  </a:solidFill>
                  <a:latin typeface="Canva Sans Bold"/>
                  <a:ea typeface="Canva Sans Bold"/>
                  <a:cs typeface="Canva Sans Bold"/>
                  <a:sym typeface="Canva Sans Bold"/>
                </a:rPr>
                <a:t>According to the market and audience analysis of the clinics in Alexandria we found that most patients search for dentists mostly on Facebook and sometimes on Instagram</a:t>
              </a:r>
            </a:p>
          </p:txBody>
        </p:sp>
      </p:grpSp>
      <p:grpSp>
        <p:nvGrpSpPr>
          <p:cNvPr id="24" name="Group 24"/>
          <p:cNvGrpSpPr/>
          <p:nvPr/>
        </p:nvGrpSpPr>
        <p:grpSpPr>
          <a:xfrm>
            <a:off x="6553200" y="6356350"/>
            <a:ext cx="2133600" cy="365125"/>
            <a:chOff x="0" y="0"/>
            <a:chExt cx="2844800" cy="486833"/>
          </a:xfrm>
        </p:grpSpPr>
        <p:sp>
          <p:nvSpPr>
            <p:cNvPr id="25" name="Freeform 25"/>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26" name="TextBox 26"/>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30</a:t>
              </a:r>
            </a:p>
          </p:txBody>
        </p:sp>
      </p:grpSp>
      <p:sp>
        <p:nvSpPr>
          <p:cNvPr id="27" name="TextBox 26"/>
          <p:cNvSpPr txBox="1"/>
          <p:nvPr/>
        </p:nvSpPr>
        <p:spPr>
          <a:xfrm>
            <a:off x="1066800" y="6721475"/>
            <a:ext cx="7467600" cy="646331"/>
          </a:xfrm>
          <a:prstGeom prst="rect">
            <a:avLst/>
          </a:prstGeom>
          <a:noFill/>
        </p:spPr>
        <p:txBody>
          <a:bodyPr wrap="square" rtlCol="0">
            <a:spAutoFit/>
          </a:bodyPr>
          <a:lstStyle/>
          <a:p>
            <a:r>
              <a:rPr lang="en-GB" sz="3600" dirty="0"/>
              <a:t>https://www.facebook.com/ahdentcl</a:t>
            </a:r>
          </a:p>
        </p:txBody>
      </p:sp>
      <p:sp>
        <p:nvSpPr>
          <p:cNvPr id="28" name="TextBox 27"/>
          <p:cNvSpPr txBox="1"/>
          <p:nvPr/>
        </p:nvSpPr>
        <p:spPr>
          <a:xfrm>
            <a:off x="9372601" y="6538912"/>
            <a:ext cx="7688766" cy="1754326"/>
          </a:xfrm>
          <a:prstGeom prst="rect">
            <a:avLst/>
          </a:prstGeom>
          <a:noFill/>
        </p:spPr>
        <p:txBody>
          <a:bodyPr wrap="square" rtlCol="0">
            <a:spAutoFit/>
          </a:bodyPr>
          <a:lstStyle/>
          <a:p>
            <a:r>
              <a:rPr lang="en-GB" sz="3600" dirty="0"/>
              <a:t>https://www.instagram.com/ahmed.hammad.dentalclinic?igsh=MXJmOWQ5b2lremFyYg==</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sp>
        <p:nvSpPr>
          <p:cNvPr id="6" name="Freeform 6"/>
          <p:cNvSpPr/>
          <p:nvPr/>
        </p:nvSpPr>
        <p:spPr>
          <a:xfrm>
            <a:off x="9675564" y="5617708"/>
            <a:ext cx="2550064" cy="3338872"/>
          </a:xfrm>
          <a:custGeom>
            <a:avLst/>
            <a:gdLst/>
            <a:ahLst/>
            <a:cxnLst/>
            <a:rect l="l" t="t" r="r" b="b"/>
            <a:pathLst>
              <a:path w="2550064" h="3338872">
                <a:moveTo>
                  <a:pt x="0" y="0"/>
                </a:moveTo>
                <a:lnTo>
                  <a:pt x="2550064" y="0"/>
                </a:lnTo>
                <a:lnTo>
                  <a:pt x="2550064" y="3338872"/>
                </a:lnTo>
                <a:lnTo>
                  <a:pt x="0" y="3338872"/>
                </a:lnTo>
                <a:lnTo>
                  <a:pt x="0" y="0"/>
                </a:lnTo>
                <a:close/>
              </a:path>
            </a:pathLst>
          </a:custGeom>
          <a:blipFill>
            <a:blip r:embed="rId7">
              <a:extLst>
                <a:ext uri="{96DAC541-7B7A-43D3-8B79-37D633B846F1}">
                  <asvg:svgBlip xmlns="" xmlns:asvg="http://schemas.microsoft.com/office/drawing/2016/SVG/main" r:embed="rId8"/>
                </a:ext>
              </a:extLst>
            </a:blip>
            <a:stretch>
              <a:fillRect t="-14" b="-14"/>
            </a:stretch>
          </a:blipFill>
        </p:spPr>
      </p:sp>
      <p:sp>
        <p:nvSpPr>
          <p:cNvPr id="7" name="Freeform 7"/>
          <p:cNvSpPr/>
          <p:nvPr/>
        </p:nvSpPr>
        <p:spPr>
          <a:xfrm>
            <a:off x="5735000" y="5539304"/>
            <a:ext cx="2787806" cy="3495681"/>
          </a:xfrm>
          <a:custGeom>
            <a:avLst/>
            <a:gdLst/>
            <a:ahLst/>
            <a:cxnLst/>
            <a:rect l="l" t="t" r="r" b="b"/>
            <a:pathLst>
              <a:path w="2787806" h="3495681">
                <a:moveTo>
                  <a:pt x="0" y="0"/>
                </a:moveTo>
                <a:lnTo>
                  <a:pt x="2787806" y="0"/>
                </a:lnTo>
                <a:lnTo>
                  <a:pt x="2787806" y="3495681"/>
                </a:lnTo>
                <a:lnTo>
                  <a:pt x="0" y="3495681"/>
                </a:lnTo>
                <a:lnTo>
                  <a:pt x="0" y="0"/>
                </a:lnTo>
                <a:close/>
              </a:path>
            </a:pathLst>
          </a:custGeom>
          <a:blipFill>
            <a:blip r:embed="rId9">
              <a:extLst>
                <a:ext uri="{96DAC541-7B7A-43D3-8B79-37D633B846F1}">
                  <asvg:svgBlip xmlns="" xmlns:asvg="http://schemas.microsoft.com/office/drawing/2016/SVG/main" r:embed="rId10"/>
                </a:ext>
              </a:extLst>
            </a:blip>
            <a:stretch>
              <a:fillRect t="-81" b="-81"/>
            </a:stretch>
          </a:blipFill>
        </p:spPr>
      </p:sp>
      <p:sp>
        <p:nvSpPr>
          <p:cNvPr id="8" name="Freeform 8"/>
          <p:cNvSpPr/>
          <p:nvPr/>
        </p:nvSpPr>
        <p:spPr>
          <a:xfrm>
            <a:off x="9569974" y="319647"/>
            <a:ext cx="1551992" cy="1394853"/>
          </a:xfrm>
          <a:custGeom>
            <a:avLst/>
            <a:gdLst/>
            <a:ahLst/>
            <a:cxnLst/>
            <a:rect l="l" t="t" r="r" b="b"/>
            <a:pathLst>
              <a:path w="1551992" h="1394853">
                <a:moveTo>
                  <a:pt x="0" y="0"/>
                </a:moveTo>
                <a:lnTo>
                  <a:pt x="1551992" y="0"/>
                </a:lnTo>
                <a:lnTo>
                  <a:pt x="1551992" y="1394853"/>
                </a:lnTo>
                <a:lnTo>
                  <a:pt x="0" y="1394853"/>
                </a:lnTo>
                <a:lnTo>
                  <a:pt x="0" y="0"/>
                </a:lnTo>
                <a:close/>
              </a:path>
            </a:pathLst>
          </a:custGeom>
          <a:blipFill>
            <a:blip r:embed="rId11">
              <a:extLst>
                <a:ext uri="{96DAC541-7B7A-43D3-8B79-37D633B846F1}">
                  <asvg:svgBlip xmlns="" xmlns:asvg="http://schemas.microsoft.com/office/drawing/2016/SVG/main" r:embed="rId12"/>
                </a:ext>
              </a:extLst>
            </a:blip>
            <a:stretch>
              <a:fillRect l="-745" r="-745"/>
            </a:stretch>
          </a:blipFill>
        </p:spPr>
      </p:sp>
      <p:grpSp>
        <p:nvGrpSpPr>
          <p:cNvPr id="9" name="Group 9"/>
          <p:cNvGrpSpPr/>
          <p:nvPr/>
        </p:nvGrpSpPr>
        <p:grpSpPr>
          <a:xfrm>
            <a:off x="1553876" y="192071"/>
            <a:ext cx="6218524" cy="1162943"/>
            <a:chOff x="0" y="0"/>
            <a:chExt cx="8291365" cy="1550591"/>
          </a:xfrm>
        </p:grpSpPr>
        <p:sp>
          <p:nvSpPr>
            <p:cNvPr id="10" name="Freeform 10"/>
            <p:cNvSpPr/>
            <p:nvPr/>
          </p:nvSpPr>
          <p:spPr>
            <a:xfrm>
              <a:off x="0" y="0"/>
              <a:ext cx="8291365" cy="1550591"/>
            </a:xfrm>
            <a:custGeom>
              <a:avLst/>
              <a:gdLst/>
              <a:ahLst/>
              <a:cxnLst/>
              <a:rect l="l" t="t" r="r" b="b"/>
              <a:pathLst>
                <a:path w="8291365" h="1550591">
                  <a:moveTo>
                    <a:pt x="0" y="0"/>
                  </a:moveTo>
                  <a:lnTo>
                    <a:pt x="8291365" y="0"/>
                  </a:lnTo>
                  <a:lnTo>
                    <a:pt x="8291365" y="1550591"/>
                  </a:lnTo>
                  <a:lnTo>
                    <a:pt x="0" y="1550591"/>
                  </a:lnTo>
                  <a:close/>
                </a:path>
              </a:pathLst>
            </a:custGeom>
            <a:solidFill>
              <a:srgbClr val="000000">
                <a:alpha val="0"/>
              </a:srgbClr>
            </a:solidFill>
          </p:spPr>
        </p:sp>
        <p:sp>
          <p:nvSpPr>
            <p:cNvPr id="11" name="TextBox 11"/>
            <p:cNvSpPr txBox="1"/>
            <p:nvPr/>
          </p:nvSpPr>
          <p:spPr>
            <a:xfrm>
              <a:off x="0" y="-114300"/>
              <a:ext cx="8291365"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Advertisement</a:t>
              </a:r>
            </a:p>
          </p:txBody>
        </p:sp>
      </p:grpSp>
      <p:grpSp>
        <p:nvGrpSpPr>
          <p:cNvPr id="12" name="Group 12"/>
          <p:cNvGrpSpPr/>
          <p:nvPr/>
        </p:nvGrpSpPr>
        <p:grpSpPr>
          <a:xfrm>
            <a:off x="1434570" y="2834801"/>
            <a:ext cx="13555091" cy="673960"/>
            <a:chOff x="0" y="0"/>
            <a:chExt cx="18073455" cy="898613"/>
          </a:xfrm>
        </p:grpSpPr>
        <p:sp>
          <p:nvSpPr>
            <p:cNvPr id="13" name="Freeform 13"/>
            <p:cNvSpPr/>
            <p:nvPr/>
          </p:nvSpPr>
          <p:spPr>
            <a:xfrm>
              <a:off x="0" y="0"/>
              <a:ext cx="18073455" cy="898613"/>
            </a:xfrm>
            <a:custGeom>
              <a:avLst/>
              <a:gdLst/>
              <a:ahLst/>
              <a:cxnLst/>
              <a:rect l="l" t="t" r="r" b="b"/>
              <a:pathLst>
                <a:path w="18073455" h="898613">
                  <a:moveTo>
                    <a:pt x="0" y="0"/>
                  </a:moveTo>
                  <a:lnTo>
                    <a:pt x="18073455" y="0"/>
                  </a:lnTo>
                  <a:lnTo>
                    <a:pt x="18073455" y="898613"/>
                  </a:lnTo>
                  <a:lnTo>
                    <a:pt x="0" y="898613"/>
                  </a:lnTo>
                  <a:close/>
                </a:path>
              </a:pathLst>
            </a:custGeom>
            <a:solidFill>
              <a:srgbClr val="000000">
                <a:alpha val="0"/>
              </a:srgbClr>
            </a:solidFill>
          </p:spPr>
        </p:sp>
        <p:sp>
          <p:nvSpPr>
            <p:cNvPr id="14" name="TextBox 14"/>
            <p:cNvSpPr txBox="1"/>
            <p:nvPr/>
          </p:nvSpPr>
          <p:spPr>
            <a:xfrm>
              <a:off x="0" y="-123825"/>
              <a:ext cx="18073455" cy="1022438"/>
            </a:xfrm>
            <a:prstGeom prst="rect">
              <a:avLst/>
            </a:prstGeom>
          </p:spPr>
          <p:txBody>
            <a:bodyPr lIns="0" tIns="0" rIns="0" bIns="0" rtlCol="0" anchor="t"/>
            <a:lstStyle/>
            <a:p>
              <a:pPr algn="l">
                <a:lnSpc>
                  <a:spcPts val="4200"/>
                </a:lnSpc>
              </a:pPr>
              <a:r>
                <a:rPr lang="en-US" sz="3000">
                  <a:solidFill>
                    <a:srgbClr val="000000"/>
                  </a:solidFill>
                  <a:latin typeface="Tabarra Sans"/>
                  <a:ea typeface="Tabarra Sans"/>
                  <a:cs typeface="Tabarra Sans"/>
                  <a:sym typeface="Tabarra Sans"/>
                </a:rPr>
                <a:t>We defined the budget for the ads with 1000 LE divided into 2 ads  types</a:t>
              </a:r>
            </a:p>
          </p:txBody>
        </p:sp>
      </p:grpSp>
      <p:grpSp>
        <p:nvGrpSpPr>
          <p:cNvPr id="15" name="Group 15"/>
          <p:cNvGrpSpPr/>
          <p:nvPr/>
        </p:nvGrpSpPr>
        <p:grpSpPr>
          <a:xfrm>
            <a:off x="12679983" y="6450641"/>
            <a:ext cx="4662899" cy="2274293"/>
            <a:chOff x="0" y="0"/>
            <a:chExt cx="6217199" cy="3032390"/>
          </a:xfrm>
        </p:grpSpPr>
        <p:sp>
          <p:nvSpPr>
            <p:cNvPr id="16" name="Freeform 16"/>
            <p:cNvSpPr/>
            <p:nvPr/>
          </p:nvSpPr>
          <p:spPr>
            <a:xfrm>
              <a:off x="0" y="0"/>
              <a:ext cx="6217199" cy="3032390"/>
            </a:xfrm>
            <a:custGeom>
              <a:avLst/>
              <a:gdLst/>
              <a:ahLst/>
              <a:cxnLst/>
              <a:rect l="l" t="t" r="r" b="b"/>
              <a:pathLst>
                <a:path w="6217199" h="3032390">
                  <a:moveTo>
                    <a:pt x="0" y="0"/>
                  </a:moveTo>
                  <a:lnTo>
                    <a:pt x="6217199" y="0"/>
                  </a:lnTo>
                  <a:lnTo>
                    <a:pt x="6217199" y="3032390"/>
                  </a:lnTo>
                  <a:lnTo>
                    <a:pt x="0" y="3032390"/>
                  </a:lnTo>
                  <a:close/>
                </a:path>
              </a:pathLst>
            </a:custGeom>
            <a:solidFill>
              <a:srgbClr val="000000">
                <a:alpha val="0"/>
              </a:srgbClr>
            </a:solidFill>
          </p:spPr>
        </p:sp>
        <p:sp>
          <p:nvSpPr>
            <p:cNvPr id="17" name="TextBox 17"/>
            <p:cNvSpPr txBox="1"/>
            <p:nvPr/>
          </p:nvSpPr>
          <p:spPr>
            <a:xfrm>
              <a:off x="0" y="-123825"/>
              <a:ext cx="6217199" cy="3156215"/>
            </a:xfrm>
            <a:prstGeom prst="rect">
              <a:avLst/>
            </a:prstGeom>
          </p:spPr>
          <p:txBody>
            <a:bodyPr lIns="0" tIns="0" rIns="0" bIns="0" rtlCol="0" anchor="t"/>
            <a:lstStyle/>
            <a:p>
              <a:pPr algn="l">
                <a:lnSpc>
                  <a:spcPts val="4203"/>
                </a:lnSpc>
              </a:pPr>
              <a:r>
                <a:rPr lang="en-US" sz="3001">
                  <a:solidFill>
                    <a:srgbClr val="000000"/>
                  </a:solidFill>
                  <a:latin typeface="Tabarra Sans"/>
                  <a:ea typeface="Tabarra Sans"/>
                  <a:cs typeface="Tabarra Sans"/>
                  <a:sym typeface="Tabarra Sans"/>
                </a:rPr>
                <a:t>To increase the number of followers and likes to the page and retain the old patients.</a:t>
              </a:r>
            </a:p>
          </p:txBody>
        </p:sp>
      </p:grpSp>
      <p:grpSp>
        <p:nvGrpSpPr>
          <p:cNvPr id="18" name="Group 18"/>
          <p:cNvGrpSpPr/>
          <p:nvPr/>
        </p:nvGrpSpPr>
        <p:grpSpPr>
          <a:xfrm>
            <a:off x="792979" y="6487068"/>
            <a:ext cx="4710449" cy="2274293"/>
            <a:chOff x="0" y="0"/>
            <a:chExt cx="6280599" cy="3032390"/>
          </a:xfrm>
        </p:grpSpPr>
        <p:sp>
          <p:nvSpPr>
            <p:cNvPr id="19" name="Freeform 19"/>
            <p:cNvSpPr/>
            <p:nvPr/>
          </p:nvSpPr>
          <p:spPr>
            <a:xfrm>
              <a:off x="0" y="0"/>
              <a:ext cx="6280599" cy="3032390"/>
            </a:xfrm>
            <a:custGeom>
              <a:avLst/>
              <a:gdLst/>
              <a:ahLst/>
              <a:cxnLst/>
              <a:rect l="l" t="t" r="r" b="b"/>
              <a:pathLst>
                <a:path w="6280599" h="3032390">
                  <a:moveTo>
                    <a:pt x="0" y="0"/>
                  </a:moveTo>
                  <a:lnTo>
                    <a:pt x="6280599" y="0"/>
                  </a:lnTo>
                  <a:lnTo>
                    <a:pt x="6280599" y="3032390"/>
                  </a:lnTo>
                  <a:lnTo>
                    <a:pt x="0" y="3032390"/>
                  </a:lnTo>
                  <a:close/>
                </a:path>
              </a:pathLst>
            </a:custGeom>
            <a:solidFill>
              <a:srgbClr val="000000">
                <a:alpha val="0"/>
              </a:srgbClr>
            </a:solidFill>
          </p:spPr>
        </p:sp>
        <p:sp>
          <p:nvSpPr>
            <p:cNvPr id="20" name="TextBox 20"/>
            <p:cNvSpPr txBox="1"/>
            <p:nvPr/>
          </p:nvSpPr>
          <p:spPr>
            <a:xfrm>
              <a:off x="0" y="-123825"/>
              <a:ext cx="6280599" cy="3156215"/>
            </a:xfrm>
            <a:prstGeom prst="rect">
              <a:avLst/>
            </a:prstGeom>
          </p:spPr>
          <p:txBody>
            <a:bodyPr lIns="0" tIns="0" rIns="0" bIns="0" rtlCol="0" anchor="t"/>
            <a:lstStyle/>
            <a:p>
              <a:pPr algn="just">
                <a:lnSpc>
                  <a:spcPts val="4203"/>
                </a:lnSpc>
              </a:pPr>
              <a:r>
                <a:rPr lang="en-US" sz="3001">
                  <a:solidFill>
                    <a:srgbClr val="000000"/>
                  </a:solidFill>
                  <a:latin typeface="Tabarra Sans"/>
                  <a:ea typeface="Tabarra Sans"/>
                  <a:cs typeface="Tabarra Sans"/>
                  <a:sym typeface="Tabarra Sans"/>
                </a:rPr>
                <a:t>To increase awareness of the clinic name and location with educational posts</a:t>
              </a:r>
            </a:p>
          </p:txBody>
        </p:sp>
      </p:grpSp>
      <p:grpSp>
        <p:nvGrpSpPr>
          <p:cNvPr id="21" name="Group 21"/>
          <p:cNvGrpSpPr/>
          <p:nvPr/>
        </p:nvGrpSpPr>
        <p:grpSpPr>
          <a:xfrm>
            <a:off x="1420387" y="1773919"/>
            <a:ext cx="3520947" cy="809659"/>
            <a:chOff x="0" y="0"/>
            <a:chExt cx="4694596" cy="1079545"/>
          </a:xfrm>
        </p:grpSpPr>
        <p:sp>
          <p:nvSpPr>
            <p:cNvPr id="22" name="Freeform 22"/>
            <p:cNvSpPr/>
            <p:nvPr/>
          </p:nvSpPr>
          <p:spPr>
            <a:xfrm>
              <a:off x="0" y="0"/>
              <a:ext cx="4694596" cy="1079545"/>
            </a:xfrm>
            <a:custGeom>
              <a:avLst/>
              <a:gdLst/>
              <a:ahLst/>
              <a:cxnLst/>
              <a:rect l="l" t="t" r="r" b="b"/>
              <a:pathLst>
                <a:path w="4694596" h="1079545">
                  <a:moveTo>
                    <a:pt x="0" y="0"/>
                  </a:moveTo>
                  <a:lnTo>
                    <a:pt x="4694596" y="0"/>
                  </a:lnTo>
                  <a:lnTo>
                    <a:pt x="4694596" y="1079545"/>
                  </a:lnTo>
                  <a:lnTo>
                    <a:pt x="0" y="1079545"/>
                  </a:lnTo>
                  <a:close/>
                </a:path>
              </a:pathLst>
            </a:custGeom>
            <a:solidFill>
              <a:srgbClr val="000000">
                <a:alpha val="0"/>
              </a:srgbClr>
            </a:solidFill>
          </p:spPr>
        </p:sp>
        <p:sp>
          <p:nvSpPr>
            <p:cNvPr id="23" name="TextBox 23"/>
            <p:cNvSpPr txBox="1"/>
            <p:nvPr/>
          </p:nvSpPr>
          <p:spPr>
            <a:xfrm>
              <a:off x="0" y="-76200"/>
              <a:ext cx="4694596" cy="1155745"/>
            </a:xfrm>
            <a:prstGeom prst="rect">
              <a:avLst/>
            </a:prstGeom>
          </p:spPr>
          <p:txBody>
            <a:bodyPr lIns="0" tIns="0" rIns="0" bIns="0" rtlCol="0" anchor="t"/>
            <a:lstStyle/>
            <a:p>
              <a:pPr algn="l">
                <a:lnSpc>
                  <a:spcPts val="6298"/>
                </a:lnSpc>
              </a:pPr>
              <a:r>
                <a:rPr lang="en-US" sz="4498" b="1" spc="-134">
                  <a:solidFill>
                    <a:srgbClr val="000000"/>
                  </a:solidFill>
                  <a:latin typeface="Canva Sans Bold"/>
                  <a:ea typeface="Canva Sans Bold"/>
                  <a:cs typeface="Canva Sans Bold"/>
                  <a:sym typeface="Canva Sans Bold"/>
                </a:rPr>
                <a:t>Budget</a:t>
              </a:r>
            </a:p>
          </p:txBody>
        </p:sp>
      </p:grpSp>
      <p:grpSp>
        <p:nvGrpSpPr>
          <p:cNvPr id="24" name="Group 24"/>
          <p:cNvGrpSpPr/>
          <p:nvPr/>
        </p:nvGrpSpPr>
        <p:grpSpPr>
          <a:xfrm>
            <a:off x="13734667" y="5467300"/>
            <a:ext cx="3524633" cy="763587"/>
            <a:chOff x="0" y="0"/>
            <a:chExt cx="4699511" cy="1018117"/>
          </a:xfrm>
        </p:grpSpPr>
        <p:sp>
          <p:nvSpPr>
            <p:cNvPr id="25" name="Freeform 25"/>
            <p:cNvSpPr/>
            <p:nvPr/>
          </p:nvSpPr>
          <p:spPr>
            <a:xfrm>
              <a:off x="0" y="0"/>
              <a:ext cx="4699511" cy="1018117"/>
            </a:xfrm>
            <a:custGeom>
              <a:avLst/>
              <a:gdLst/>
              <a:ahLst/>
              <a:cxnLst/>
              <a:rect l="l" t="t" r="r" b="b"/>
              <a:pathLst>
                <a:path w="4699511" h="1018117">
                  <a:moveTo>
                    <a:pt x="0" y="0"/>
                  </a:moveTo>
                  <a:lnTo>
                    <a:pt x="4699511" y="0"/>
                  </a:lnTo>
                  <a:lnTo>
                    <a:pt x="4699511" y="1018117"/>
                  </a:lnTo>
                  <a:lnTo>
                    <a:pt x="0" y="1018117"/>
                  </a:lnTo>
                  <a:close/>
                </a:path>
              </a:pathLst>
            </a:custGeom>
            <a:solidFill>
              <a:srgbClr val="000000">
                <a:alpha val="0"/>
              </a:srgbClr>
            </a:solidFill>
          </p:spPr>
        </p:sp>
        <p:sp>
          <p:nvSpPr>
            <p:cNvPr id="26" name="TextBox 26"/>
            <p:cNvSpPr txBox="1"/>
            <p:nvPr/>
          </p:nvSpPr>
          <p:spPr>
            <a:xfrm>
              <a:off x="0" y="-133350"/>
              <a:ext cx="4699511" cy="1151467"/>
            </a:xfrm>
            <a:prstGeom prst="rect">
              <a:avLst/>
            </a:prstGeom>
          </p:spPr>
          <p:txBody>
            <a:bodyPr lIns="0" tIns="0" rIns="0" bIns="0" rtlCol="0" anchor="t"/>
            <a:lstStyle/>
            <a:p>
              <a:pPr algn="l">
                <a:lnSpc>
                  <a:spcPts val="4898"/>
                </a:lnSpc>
              </a:pPr>
              <a:r>
                <a:rPr lang="en-US" sz="3499" b="1" spc="-104">
                  <a:solidFill>
                    <a:srgbClr val="000000"/>
                  </a:solidFill>
                  <a:latin typeface="Tabarra Sans Bold"/>
                  <a:ea typeface="Tabarra Sans Bold"/>
                  <a:cs typeface="Tabarra Sans Bold"/>
                  <a:sym typeface="Tabarra Sans Bold"/>
                </a:rPr>
                <a:t>Engagement</a:t>
              </a:r>
            </a:p>
          </p:txBody>
        </p:sp>
      </p:grpSp>
      <p:grpSp>
        <p:nvGrpSpPr>
          <p:cNvPr id="27" name="Group 27"/>
          <p:cNvGrpSpPr/>
          <p:nvPr/>
        </p:nvGrpSpPr>
        <p:grpSpPr>
          <a:xfrm>
            <a:off x="1851602" y="5467300"/>
            <a:ext cx="2593204" cy="763587"/>
            <a:chOff x="0" y="0"/>
            <a:chExt cx="3457605" cy="1018117"/>
          </a:xfrm>
        </p:grpSpPr>
        <p:sp>
          <p:nvSpPr>
            <p:cNvPr id="28" name="Freeform 28"/>
            <p:cNvSpPr/>
            <p:nvPr/>
          </p:nvSpPr>
          <p:spPr>
            <a:xfrm>
              <a:off x="0" y="0"/>
              <a:ext cx="3457605" cy="1018117"/>
            </a:xfrm>
            <a:custGeom>
              <a:avLst/>
              <a:gdLst/>
              <a:ahLst/>
              <a:cxnLst/>
              <a:rect l="l" t="t" r="r" b="b"/>
              <a:pathLst>
                <a:path w="3457605" h="1018117">
                  <a:moveTo>
                    <a:pt x="0" y="0"/>
                  </a:moveTo>
                  <a:lnTo>
                    <a:pt x="3457605" y="0"/>
                  </a:lnTo>
                  <a:lnTo>
                    <a:pt x="3457605" y="1018117"/>
                  </a:lnTo>
                  <a:lnTo>
                    <a:pt x="0" y="1018117"/>
                  </a:lnTo>
                  <a:close/>
                </a:path>
              </a:pathLst>
            </a:custGeom>
            <a:solidFill>
              <a:srgbClr val="000000">
                <a:alpha val="0"/>
              </a:srgbClr>
            </a:solidFill>
          </p:spPr>
        </p:sp>
        <p:sp>
          <p:nvSpPr>
            <p:cNvPr id="29" name="TextBox 29"/>
            <p:cNvSpPr txBox="1"/>
            <p:nvPr/>
          </p:nvSpPr>
          <p:spPr>
            <a:xfrm>
              <a:off x="0" y="-133350"/>
              <a:ext cx="3457605" cy="1151467"/>
            </a:xfrm>
            <a:prstGeom prst="rect">
              <a:avLst/>
            </a:prstGeom>
          </p:spPr>
          <p:txBody>
            <a:bodyPr lIns="0" tIns="0" rIns="0" bIns="0" rtlCol="0" anchor="t"/>
            <a:lstStyle/>
            <a:p>
              <a:pPr algn="l">
                <a:lnSpc>
                  <a:spcPts val="4898"/>
                </a:lnSpc>
              </a:pPr>
              <a:r>
                <a:rPr lang="en-US" sz="3499" b="1" spc="-104">
                  <a:solidFill>
                    <a:srgbClr val="000000"/>
                  </a:solidFill>
                  <a:latin typeface="Tabarra Sans Bold"/>
                  <a:ea typeface="Tabarra Sans Bold"/>
                  <a:cs typeface="Tabarra Sans Bold"/>
                  <a:sym typeface="Tabarra Sans Bold"/>
                </a:rPr>
                <a:t>Awareness</a:t>
              </a:r>
            </a:p>
          </p:txBody>
        </p:sp>
      </p:grpSp>
      <p:sp>
        <p:nvSpPr>
          <p:cNvPr id="30" name="Freeform 30"/>
          <p:cNvSpPr/>
          <p:nvPr/>
        </p:nvSpPr>
        <p:spPr>
          <a:xfrm>
            <a:off x="12099345" y="3365981"/>
            <a:ext cx="1983900" cy="1974697"/>
          </a:xfrm>
          <a:custGeom>
            <a:avLst/>
            <a:gdLst/>
            <a:ahLst/>
            <a:cxnLst/>
            <a:rect l="l" t="t" r="r" b="b"/>
            <a:pathLst>
              <a:path w="1983900" h="1974697">
                <a:moveTo>
                  <a:pt x="0" y="0"/>
                </a:moveTo>
                <a:lnTo>
                  <a:pt x="1983900" y="0"/>
                </a:lnTo>
                <a:lnTo>
                  <a:pt x="1983900" y="1974696"/>
                </a:lnTo>
                <a:lnTo>
                  <a:pt x="0" y="1974696"/>
                </a:lnTo>
                <a:lnTo>
                  <a:pt x="0" y="0"/>
                </a:lnTo>
                <a:close/>
              </a:path>
            </a:pathLst>
          </a:custGeom>
          <a:blipFill>
            <a:blip r:embed="rId13">
              <a:extLst>
                <a:ext uri="{96DAC541-7B7A-43D3-8B79-37D633B846F1}">
                  <asvg:svgBlip xmlns="" xmlns:asvg="http://schemas.microsoft.com/office/drawing/2016/SVG/main" r:embed="rId14"/>
                </a:ext>
              </a:extLst>
            </a:blip>
            <a:stretch>
              <a:fillRect/>
            </a:stretch>
          </a:blipFill>
        </p:spPr>
      </p:sp>
      <p:sp>
        <p:nvSpPr>
          <p:cNvPr id="31" name="Freeform 31"/>
          <p:cNvSpPr/>
          <p:nvPr/>
        </p:nvSpPr>
        <p:spPr>
          <a:xfrm>
            <a:off x="3769904" y="3361524"/>
            <a:ext cx="1983700" cy="1974493"/>
          </a:xfrm>
          <a:custGeom>
            <a:avLst/>
            <a:gdLst/>
            <a:ahLst/>
            <a:cxnLst/>
            <a:rect l="l" t="t" r="r" b="b"/>
            <a:pathLst>
              <a:path w="1983700" h="1974493">
                <a:moveTo>
                  <a:pt x="0" y="0"/>
                </a:moveTo>
                <a:lnTo>
                  <a:pt x="1983700" y="0"/>
                </a:lnTo>
                <a:lnTo>
                  <a:pt x="1983700" y="1974493"/>
                </a:lnTo>
                <a:lnTo>
                  <a:pt x="0" y="1974493"/>
                </a:lnTo>
                <a:lnTo>
                  <a:pt x="0" y="0"/>
                </a:lnTo>
                <a:close/>
              </a:path>
            </a:pathLst>
          </a:custGeom>
          <a:blipFill>
            <a:blip r:embed="rId15">
              <a:extLst>
                <a:ext uri="{96DAC541-7B7A-43D3-8B79-37D633B846F1}">
                  <asvg:svgBlip xmlns="" xmlns:asvg="http://schemas.microsoft.com/office/drawing/2016/SVG/main" r:embed="rId16"/>
                </a:ext>
              </a:extLst>
            </a:blip>
            <a:stretch>
              <a:fillRect/>
            </a:stretch>
          </a:blipFill>
        </p:spPr>
      </p:sp>
      <p:grpSp>
        <p:nvGrpSpPr>
          <p:cNvPr id="32" name="Group 32"/>
          <p:cNvGrpSpPr/>
          <p:nvPr/>
        </p:nvGrpSpPr>
        <p:grpSpPr>
          <a:xfrm>
            <a:off x="6553200" y="6356350"/>
            <a:ext cx="2133600" cy="365125"/>
            <a:chOff x="0" y="0"/>
            <a:chExt cx="2844800" cy="486833"/>
          </a:xfrm>
        </p:grpSpPr>
        <p:sp>
          <p:nvSpPr>
            <p:cNvPr id="33" name="Freeform 33"/>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4" name="TextBox 34"/>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31</a:t>
              </a:r>
            </a:p>
          </p:txBody>
        </p:sp>
      </p:gr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aphicFrame>
        <p:nvGraphicFramePr>
          <p:cNvPr id="6" name="Table 6"/>
          <p:cNvGraphicFramePr>
            <a:graphicFrameLocks noGrp="1"/>
          </p:cNvGraphicFramePr>
          <p:nvPr/>
        </p:nvGraphicFramePr>
        <p:xfrm>
          <a:off x="1028700" y="1942112"/>
          <a:ext cx="15989301" cy="6934200"/>
        </p:xfrm>
        <a:graphic>
          <a:graphicData uri="http://schemas.openxmlformats.org/drawingml/2006/table">
            <a:tbl>
              <a:tblPr/>
              <a:tblGrid>
                <a:gridCol w="2729747">
                  <a:extLst>
                    <a:ext uri="{9D8B030D-6E8A-4147-A177-3AD203B41FA5}">
                      <a16:colId xmlns:a16="http://schemas.microsoft.com/office/drawing/2014/main" val="20000"/>
                    </a:ext>
                  </a:extLst>
                </a:gridCol>
                <a:gridCol w="2170675">
                  <a:extLst>
                    <a:ext uri="{9D8B030D-6E8A-4147-A177-3AD203B41FA5}">
                      <a16:colId xmlns:a16="http://schemas.microsoft.com/office/drawing/2014/main" val="20001"/>
                    </a:ext>
                  </a:extLst>
                </a:gridCol>
                <a:gridCol w="2170675">
                  <a:extLst>
                    <a:ext uri="{9D8B030D-6E8A-4147-A177-3AD203B41FA5}">
                      <a16:colId xmlns:a16="http://schemas.microsoft.com/office/drawing/2014/main" val="20002"/>
                    </a:ext>
                  </a:extLst>
                </a:gridCol>
                <a:gridCol w="2170675">
                  <a:extLst>
                    <a:ext uri="{9D8B030D-6E8A-4147-A177-3AD203B41FA5}">
                      <a16:colId xmlns:a16="http://schemas.microsoft.com/office/drawing/2014/main" val="20003"/>
                    </a:ext>
                  </a:extLst>
                </a:gridCol>
                <a:gridCol w="2170675">
                  <a:extLst>
                    <a:ext uri="{9D8B030D-6E8A-4147-A177-3AD203B41FA5}">
                      <a16:colId xmlns:a16="http://schemas.microsoft.com/office/drawing/2014/main" val="20004"/>
                    </a:ext>
                  </a:extLst>
                </a:gridCol>
                <a:gridCol w="2170675">
                  <a:extLst>
                    <a:ext uri="{9D8B030D-6E8A-4147-A177-3AD203B41FA5}">
                      <a16:colId xmlns:a16="http://schemas.microsoft.com/office/drawing/2014/main" val="20005"/>
                    </a:ext>
                  </a:extLst>
                </a:gridCol>
                <a:gridCol w="2406179">
                  <a:extLst>
                    <a:ext uri="{9D8B030D-6E8A-4147-A177-3AD203B41FA5}">
                      <a16:colId xmlns:a16="http://schemas.microsoft.com/office/drawing/2014/main" val="20006"/>
                    </a:ext>
                  </a:extLst>
                </a:gridCol>
              </a:tblGrid>
              <a:tr h="850459">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Saturday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Sunday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Monday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Tuesday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Wednesday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Thursday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Friday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extLst>
                  <a:ext uri="{0D108BD9-81ED-4DB2-BD59-A6C34878D82A}">
                    <a16:rowId xmlns:a16="http://schemas.microsoft.com/office/drawing/2014/main" val="10000"/>
                  </a:ext>
                </a:extLst>
              </a:tr>
              <a:tr h="1375216">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فيديو</a:t>
                      </a:r>
                      <a:endParaRPr lang="en-US" sz="1100"/>
                    </a:p>
                    <a:p>
                      <a:pPr algn="ctr" rtl="1">
                        <a:lnSpc>
                          <a:spcPts val="2800"/>
                        </a:lnSpc>
                      </a:pPr>
                      <a:r>
                        <a:rPr lang="ar-EG" sz="2000">
                          <a:solidFill>
                            <a:srgbClr val="000000"/>
                          </a:solidFill>
                          <a:latin typeface="Canva Sans"/>
                          <a:ea typeface="Canva Sans"/>
                          <a:cs typeface="Canva Sans"/>
                          <a:sym typeface="Canva Sans"/>
                          <a:rtl/>
                        </a:rPr>
                        <a:t> جير الأسنان </a:t>
                      </a:r>
                    </a:p>
                    <a:p>
                      <a:pPr algn="ctr" rtl="1">
                        <a:lnSpc>
                          <a:spcPts val="2800"/>
                        </a:lnSpc>
                      </a:pPr>
                      <a:r>
                        <a:rPr lang="ar-EG" sz="2000">
                          <a:solidFill>
                            <a:srgbClr val="000000"/>
                          </a:solidFill>
                          <a:latin typeface="Canva Sans"/>
                          <a:ea typeface="Canva Sans"/>
                          <a:cs typeface="Canva Sans"/>
                          <a:sym typeface="Canva Sans"/>
                          <a:rtl/>
                        </a:rPr>
                        <a:t>ومضاعفاته</a:t>
                      </a:r>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3499"/>
                        </a:lnSpc>
                        <a:defRPr/>
                      </a:pPr>
                      <a:r>
                        <a:rPr lang="en-US" sz="2499">
                          <a:solidFill>
                            <a:srgbClr val="000000"/>
                          </a:solidFill>
                          <a:latin typeface="Canva Sans"/>
                          <a:ea typeface="Canva Sans"/>
                          <a:cs typeface="Canva Sans"/>
                          <a:sym typeface="Canva Sans"/>
                        </a:rPr>
                        <a:t>2</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3</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خصم خاص علي التبييض</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ضرس العقل  ومشاكله</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فيديو حالة مريض قبل وبعد</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5170FF">
                            <a:alpha val="100000"/>
                          </a:srgbClr>
                        </a:gs>
                        <a:gs pos="100000">
                          <a:srgbClr val="FF66C4">
                            <a:alpha val="100000"/>
                          </a:srgbClr>
                        </a:gs>
                      </a:gsLst>
                      <a:lin ang="0"/>
                    </a:gradFill>
                  </a:tcPr>
                </a:tc>
                <a:extLst>
                  <a:ext uri="{0D108BD9-81ED-4DB2-BD59-A6C34878D82A}">
                    <a16:rowId xmlns:a16="http://schemas.microsoft.com/office/drawing/2014/main" val="10001"/>
                  </a:ext>
                </a:extLst>
              </a:tr>
              <a:tr h="1195375">
                <a:tc>
                  <a:txBody>
                    <a:bodyPr/>
                    <a:lstStyle/>
                    <a:p>
                      <a:pPr algn="ctr" rtl="1">
                        <a:lnSpc>
                          <a:spcPts val="2800"/>
                        </a:lnSpc>
                        <a:defRPr/>
                      </a:pPr>
                      <a:r>
                        <a:rPr lang="ar-EG" sz="2000">
                          <a:solidFill>
                            <a:srgbClr val="000000"/>
                          </a:solidFill>
                          <a:latin typeface="Canva Sans"/>
                          <a:ea typeface="Canva Sans"/>
                          <a:cs typeface="Canva Sans"/>
                          <a:sym typeface="Canva Sans"/>
                          <a:rtl/>
                        </a:rPr>
                        <a:t>أسباب نزيف اللثة</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8</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أسنان الأطفال والاهتمام بها</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بوست دعائي</a:t>
                      </a:r>
                      <a:endParaRPr lang="en-US" sz="1100"/>
                    </a:p>
                    <a:p>
                      <a:pPr algn="ctr" rtl="1">
                        <a:lnSpc>
                          <a:spcPts val="2800"/>
                        </a:lnSpc>
                      </a:pPr>
                      <a:r>
                        <a:rPr lang="ar-EG" sz="2000">
                          <a:solidFill>
                            <a:srgbClr val="000000"/>
                          </a:solidFill>
                          <a:latin typeface="Canva Sans"/>
                          <a:ea typeface="Canva Sans"/>
                          <a:cs typeface="Canva Sans"/>
                          <a:sym typeface="Canva Sans"/>
                          <a:rtl/>
                        </a:rPr>
                        <a:t>زراعة الاسنان</a:t>
                      </a:r>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11</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ليه لاوم تركب بعد الخلع</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13</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126795">
                <a:tc>
                  <a:txBody>
                    <a:bodyPr/>
                    <a:lstStyle/>
                    <a:p>
                      <a:pPr algn="ctr" rtl="1">
                        <a:lnSpc>
                          <a:spcPts val="2800"/>
                        </a:lnSpc>
                        <a:defRPr/>
                      </a:pPr>
                      <a:r>
                        <a:rPr lang="ar-EG" sz="2000">
                          <a:solidFill>
                            <a:srgbClr val="000000"/>
                          </a:solidFill>
                          <a:latin typeface="Canva Sans"/>
                          <a:ea typeface="Canva Sans"/>
                          <a:cs typeface="Canva Sans"/>
                          <a:sym typeface="Canva Sans"/>
                          <a:rtl/>
                        </a:rPr>
                        <a:t>ضحكتك حتنور</a:t>
                      </a:r>
                      <a:endParaRPr lang="en-US" sz="1100"/>
                    </a:p>
                    <a:p>
                      <a:pPr algn="ctr" rtl="1">
                        <a:lnSpc>
                          <a:spcPts val="2800"/>
                        </a:lnSpc>
                      </a:pPr>
                      <a:r>
                        <a:rPr lang="ar-EG" sz="2000">
                          <a:solidFill>
                            <a:srgbClr val="000000"/>
                          </a:solidFill>
                          <a:latin typeface="Canva Sans"/>
                          <a:ea typeface="Canva Sans"/>
                          <a:cs typeface="Canva Sans"/>
                          <a:sym typeface="Canva Sans"/>
                          <a:rtl/>
                        </a:rPr>
                        <a:t>التركيبات الثابتة</a:t>
                      </a:r>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15</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16</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تركيب فص هدية مع التبييض</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خصم </a:t>
                      </a:r>
                      <a:r>
                        <a:rPr lang="en-US" sz="2000">
                          <a:solidFill>
                            <a:srgbClr val="000000"/>
                          </a:solidFill>
                          <a:latin typeface="Canva Sans"/>
                          <a:ea typeface="Canva Sans"/>
                          <a:cs typeface="Canva Sans"/>
                          <a:sym typeface="Canva Sans"/>
                        </a:rPr>
                        <a:t>20</a:t>
                      </a:r>
                      <a:r>
                        <a:rPr lang="ar-EG" sz="2000">
                          <a:solidFill>
                            <a:srgbClr val="000000"/>
                          </a:solidFill>
                          <a:latin typeface="Canva Sans"/>
                          <a:ea typeface="Canva Sans"/>
                          <a:cs typeface="Canva Sans"/>
                          <a:sym typeface="Canva Sans"/>
                          <a:rtl/>
                        </a:rPr>
                        <a:t>% علي جميع الخدمات</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فيديو بخدمات العيادة</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l">
                        <a:lnSpc>
                          <a:spcPts val="2800"/>
                        </a:lnSpc>
                        <a:defRPr/>
                      </a:pPr>
                      <a:r>
                        <a:rPr lang="ar-EG" sz="2000">
                          <a:solidFill>
                            <a:srgbClr val="000000"/>
                          </a:solidFill>
                          <a:latin typeface="Canva Sans"/>
                          <a:ea typeface="Canva Sans"/>
                          <a:cs typeface="Canva Sans"/>
                          <a:sym typeface="Canva Sans"/>
                          <a:rtl/>
                        </a:rPr>
                        <a:t>تخصصات العيادة</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extLst>
                  <a:ext uri="{0D108BD9-81ED-4DB2-BD59-A6C34878D82A}">
                    <a16:rowId xmlns:a16="http://schemas.microsoft.com/office/drawing/2014/main" val="10003"/>
                  </a:ext>
                </a:extLst>
              </a:tr>
              <a:tr h="1097825">
                <a:tc>
                  <a:txBody>
                    <a:bodyPr/>
                    <a:lstStyle/>
                    <a:p>
                      <a:pPr algn="l">
                        <a:lnSpc>
                          <a:spcPts val="2800"/>
                        </a:lnSpc>
                        <a:defRPr/>
                      </a:pPr>
                      <a:r>
                        <a:rPr lang="ar-EG" sz="2000">
                          <a:solidFill>
                            <a:srgbClr val="000000"/>
                          </a:solidFill>
                          <a:latin typeface="Canva Sans"/>
                          <a:ea typeface="Canva Sans"/>
                          <a:cs typeface="Canva Sans"/>
                          <a:sym typeface="Canva Sans"/>
                          <a:rtl/>
                        </a:rPr>
                        <a:t>مشاكل خلع الاسنان لكبار السن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22</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2800"/>
                        </a:lnSpc>
                        <a:defRPr/>
                      </a:pPr>
                      <a:r>
                        <a:rPr lang="ar-EG" sz="2000">
                          <a:solidFill>
                            <a:srgbClr val="000000"/>
                          </a:solidFill>
                          <a:latin typeface="Canva Sans"/>
                          <a:ea typeface="Canva Sans"/>
                          <a:cs typeface="Canva Sans"/>
                          <a:sym typeface="Canva Sans"/>
                          <a:rtl/>
                        </a:rPr>
                        <a:t>حقائق واكاذيب عن طب الاسنان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C49279"/>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ألم العصب</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25</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حقائق وااذيب عن طب الاسنان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C49279"/>
                    </a:solidFill>
                  </a:tcPr>
                </a:tc>
                <a:tc>
                  <a:txBody>
                    <a:bodyPr/>
                    <a:lstStyle/>
                    <a:p>
                      <a:pPr algn="ctr">
                        <a:lnSpc>
                          <a:spcPts val="2800"/>
                        </a:lnSpc>
                        <a:defRPr/>
                      </a:pPr>
                      <a:r>
                        <a:rPr lang="en-US" sz="2000">
                          <a:solidFill>
                            <a:srgbClr val="000000"/>
                          </a:solidFill>
                          <a:latin typeface="Canva Sans"/>
                          <a:ea typeface="Canva Sans"/>
                          <a:cs typeface="Canva Sans"/>
                          <a:sym typeface="Canva Sans"/>
                        </a:rPr>
                        <a:t>27</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288530">
                <a:tc>
                  <a:txBody>
                    <a:bodyPr/>
                    <a:lstStyle/>
                    <a:p>
                      <a:pPr algn="ctr">
                        <a:lnSpc>
                          <a:spcPts val="2800"/>
                        </a:lnSpc>
                        <a:defRPr/>
                      </a:pPr>
                      <a:r>
                        <a:rPr lang="en-US" sz="2000">
                          <a:solidFill>
                            <a:srgbClr val="000000"/>
                          </a:solidFill>
                          <a:latin typeface="Canva Sans"/>
                          <a:ea typeface="Canva Sans"/>
                          <a:cs typeface="Canva Sans"/>
                          <a:sym typeface="Canva Sans"/>
                        </a:rPr>
                        <a:t>28</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سكرك مضبوط </a:t>
                      </a:r>
                      <a:endParaRPr lang="en-US" sz="1100"/>
                    </a:p>
                    <a:p>
                      <a:pPr algn="ctr" rtl="1">
                        <a:lnSpc>
                          <a:spcPts val="2800"/>
                        </a:lnSpc>
                      </a:pPr>
                      <a:r>
                        <a:rPr lang="ar-EG" sz="2000">
                          <a:solidFill>
                            <a:srgbClr val="000000"/>
                          </a:solidFill>
                          <a:latin typeface="Canva Sans"/>
                          <a:ea typeface="Canva Sans"/>
                          <a:cs typeface="Canva Sans"/>
                          <a:sym typeface="Canva Sans"/>
                          <a:rtl/>
                        </a:rPr>
                        <a:t>سنانك مضبوطة</a:t>
                      </a:r>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تهنئة بالعام الجديد</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31</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sp>
        <p:nvSpPr>
          <p:cNvPr id="7" name="Freeform 7"/>
          <p:cNvSpPr/>
          <p:nvPr/>
        </p:nvSpPr>
        <p:spPr>
          <a:xfrm>
            <a:off x="12895517" y="9424675"/>
            <a:ext cx="2592705" cy="435007"/>
          </a:xfrm>
          <a:custGeom>
            <a:avLst/>
            <a:gdLst/>
            <a:ahLst/>
            <a:cxnLst/>
            <a:rect l="l" t="t" r="r" b="b"/>
            <a:pathLst>
              <a:path w="2592705" h="435007">
                <a:moveTo>
                  <a:pt x="0" y="0"/>
                </a:moveTo>
                <a:lnTo>
                  <a:pt x="2592705" y="0"/>
                </a:lnTo>
                <a:lnTo>
                  <a:pt x="2592705" y="435007"/>
                </a:lnTo>
                <a:lnTo>
                  <a:pt x="0" y="435007"/>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8" name="Group 8"/>
          <p:cNvGrpSpPr/>
          <p:nvPr/>
        </p:nvGrpSpPr>
        <p:grpSpPr>
          <a:xfrm>
            <a:off x="12913636" y="9312651"/>
            <a:ext cx="2583153" cy="555669"/>
            <a:chOff x="0" y="0"/>
            <a:chExt cx="3444204" cy="740892"/>
          </a:xfrm>
        </p:grpSpPr>
        <p:sp>
          <p:nvSpPr>
            <p:cNvPr id="9" name="Freeform 9"/>
            <p:cNvSpPr/>
            <p:nvPr/>
          </p:nvSpPr>
          <p:spPr>
            <a:xfrm>
              <a:off x="0" y="0"/>
              <a:ext cx="3444204" cy="740892"/>
            </a:xfrm>
            <a:custGeom>
              <a:avLst/>
              <a:gdLst/>
              <a:ahLst/>
              <a:cxnLst/>
              <a:rect l="l" t="t" r="r" b="b"/>
              <a:pathLst>
                <a:path w="3444204" h="740892">
                  <a:moveTo>
                    <a:pt x="0" y="0"/>
                  </a:moveTo>
                  <a:lnTo>
                    <a:pt x="3444204" y="0"/>
                  </a:lnTo>
                  <a:lnTo>
                    <a:pt x="3444204" y="740892"/>
                  </a:lnTo>
                  <a:lnTo>
                    <a:pt x="0" y="740892"/>
                  </a:lnTo>
                  <a:close/>
                </a:path>
              </a:pathLst>
            </a:custGeom>
            <a:solidFill>
              <a:srgbClr val="000000">
                <a:alpha val="0"/>
              </a:srgbClr>
            </a:solidFill>
          </p:spPr>
        </p:sp>
        <p:sp>
          <p:nvSpPr>
            <p:cNvPr id="10" name="TextBox 10"/>
            <p:cNvSpPr txBox="1"/>
            <p:nvPr/>
          </p:nvSpPr>
          <p:spPr>
            <a:xfrm>
              <a:off x="0" y="-28575"/>
              <a:ext cx="3444204" cy="769467"/>
            </a:xfrm>
            <a:prstGeom prst="rect">
              <a:avLst/>
            </a:prstGeom>
          </p:spPr>
          <p:txBody>
            <a:bodyPr lIns="0" tIns="0" rIns="0" bIns="0" rtlCol="0" anchor="ctr"/>
            <a:lstStyle/>
            <a:p>
              <a:pPr algn="ctr">
                <a:lnSpc>
                  <a:spcPts val="2379"/>
                </a:lnSpc>
              </a:pPr>
              <a:r>
                <a:rPr lang="en-US" sz="1699" b="1">
                  <a:solidFill>
                    <a:srgbClr val="000000"/>
                  </a:solidFill>
                  <a:latin typeface="Canva Sans Bold"/>
                  <a:ea typeface="Canva Sans Bold"/>
                  <a:cs typeface="Canva Sans Bold"/>
                  <a:sym typeface="Canva Sans Bold"/>
                </a:rPr>
                <a:t>Faceboook</a:t>
              </a:r>
            </a:p>
          </p:txBody>
        </p:sp>
      </p:grpSp>
      <p:sp>
        <p:nvSpPr>
          <p:cNvPr id="11" name="Freeform 11"/>
          <p:cNvSpPr/>
          <p:nvPr/>
        </p:nvSpPr>
        <p:spPr>
          <a:xfrm>
            <a:off x="1010581" y="9387165"/>
            <a:ext cx="1548860" cy="435007"/>
          </a:xfrm>
          <a:custGeom>
            <a:avLst/>
            <a:gdLst/>
            <a:ahLst/>
            <a:cxnLst/>
            <a:rect l="l" t="t" r="r" b="b"/>
            <a:pathLst>
              <a:path w="1548860" h="435007">
                <a:moveTo>
                  <a:pt x="0" y="0"/>
                </a:moveTo>
                <a:lnTo>
                  <a:pt x="1548860" y="0"/>
                </a:lnTo>
                <a:lnTo>
                  <a:pt x="1548860" y="435007"/>
                </a:lnTo>
                <a:lnTo>
                  <a:pt x="0" y="435007"/>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grpSp>
        <p:nvGrpSpPr>
          <p:cNvPr id="12" name="Group 12"/>
          <p:cNvGrpSpPr/>
          <p:nvPr/>
        </p:nvGrpSpPr>
        <p:grpSpPr>
          <a:xfrm>
            <a:off x="1028700" y="9275141"/>
            <a:ext cx="1539319" cy="555669"/>
            <a:chOff x="0" y="0"/>
            <a:chExt cx="2052425" cy="740892"/>
          </a:xfrm>
        </p:grpSpPr>
        <p:sp>
          <p:nvSpPr>
            <p:cNvPr id="13" name="Freeform 13"/>
            <p:cNvSpPr/>
            <p:nvPr/>
          </p:nvSpPr>
          <p:spPr>
            <a:xfrm>
              <a:off x="0" y="0"/>
              <a:ext cx="2052425" cy="740892"/>
            </a:xfrm>
            <a:custGeom>
              <a:avLst/>
              <a:gdLst/>
              <a:ahLst/>
              <a:cxnLst/>
              <a:rect l="l" t="t" r="r" b="b"/>
              <a:pathLst>
                <a:path w="2052425" h="740892">
                  <a:moveTo>
                    <a:pt x="0" y="0"/>
                  </a:moveTo>
                  <a:lnTo>
                    <a:pt x="2052425" y="0"/>
                  </a:lnTo>
                  <a:lnTo>
                    <a:pt x="2052425" y="740892"/>
                  </a:lnTo>
                  <a:lnTo>
                    <a:pt x="0" y="740892"/>
                  </a:lnTo>
                  <a:close/>
                </a:path>
              </a:pathLst>
            </a:custGeom>
            <a:solidFill>
              <a:srgbClr val="000000">
                <a:alpha val="0"/>
              </a:srgbClr>
            </a:solidFill>
          </p:spPr>
        </p:sp>
        <p:sp>
          <p:nvSpPr>
            <p:cNvPr id="14" name="TextBox 14"/>
            <p:cNvSpPr txBox="1"/>
            <p:nvPr/>
          </p:nvSpPr>
          <p:spPr>
            <a:xfrm>
              <a:off x="0" y="-28575"/>
              <a:ext cx="2052425" cy="769467"/>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Educational</a:t>
              </a:r>
            </a:p>
          </p:txBody>
        </p:sp>
      </p:grpSp>
      <p:sp>
        <p:nvSpPr>
          <p:cNvPr id="15" name="Freeform 15"/>
          <p:cNvSpPr/>
          <p:nvPr/>
        </p:nvSpPr>
        <p:spPr>
          <a:xfrm>
            <a:off x="4534152" y="9420056"/>
            <a:ext cx="1930336" cy="435007"/>
          </a:xfrm>
          <a:custGeom>
            <a:avLst/>
            <a:gdLst/>
            <a:ahLst/>
            <a:cxnLst/>
            <a:rect l="l" t="t" r="r" b="b"/>
            <a:pathLst>
              <a:path w="1930336" h="435007">
                <a:moveTo>
                  <a:pt x="0" y="0"/>
                </a:moveTo>
                <a:lnTo>
                  <a:pt x="1930336" y="0"/>
                </a:lnTo>
                <a:lnTo>
                  <a:pt x="1930336" y="435007"/>
                </a:lnTo>
                <a:lnTo>
                  <a:pt x="0" y="435007"/>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grpSp>
        <p:nvGrpSpPr>
          <p:cNvPr id="16" name="Group 16"/>
          <p:cNvGrpSpPr/>
          <p:nvPr/>
        </p:nvGrpSpPr>
        <p:grpSpPr>
          <a:xfrm>
            <a:off x="4552271" y="9308032"/>
            <a:ext cx="1920857" cy="555669"/>
            <a:chOff x="0" y="0"/>
            <a:chExt cx="2561143" cy="740892"/>
          </a:xfrm>
        </p:grpSpPr>
        <p:sp>
          <p:nvSpPr>
            <p:cNvPr id="17" name="Freeform 17"/>
            <p:cNvSpPr/>
            <p:nvPr/>
          </p:nvSpPr>
          <p:spPr>
            <a:xfrm>
              <a:off x="0" y="0"/>
              <a:ext cx="2561143" cy="740892"/>
            </a:xfrm>
            <a:custGeom>
              <a:avLst/>
              <a:gdLst/>
              <a:ahLst/>
              <a:cxnLst/>
              <a:rect l="l" t="t" r="r" b="b"/>
              <a:pathLst>
                <a:path w="2561143" h="740892">
                  <a:moveTo>
                    <a:pt x="0" y="0"/>
                  </a:moveTo>
                  <a:lnTo>
                    <a:pt x="2561143" y="0"/>
                  </a:lnTo>
                  <a:lnTo>
                    <a:pt x="2561143" y="740892"/>
                  </a:lnTo>
                  <a:lnTo>
                    <a:pt x="0" y="740892"/>
                  </a:lnTo>
                  <a:close/>
                </a:path>
              </a:pathLst>
            </a:custGeom>
            <a:solidFill>
              <a:srgbClr val="000000">
                <a:alpha val="0"/>
              </a:srgbClr>
            </a:solidFill>
          </p:spPr>
        </p:sp>
        <p:sp>
          <p:nvSpPr>
            <p:cNvPr id="18" name="TextBox 18"/>
            <p:cNvSpPr txBox="1"/>
            <p:nvPr/>
          </p:nvSpPr>
          <p:spPr>
            <a:xfrm>
              <a:off x="0" y="-28575"/>
              <a:ext cx="2561143" cy="769467"/>
            </a:xfrm>
            <a:prstGeom prst="rect">
              <a:avLst/>
            </a:prstGeom>
          </p:spPr>
          <p:txBody>
            <a:bodyPr lIns="0" tIns="0" rIns="0" bIns="0" rtlCol="0" anchor="ctr"/>
            <a:lstStyle/>
            <a:p>
              <a:pPr algn="ctr">
                <a:lnSpc>
                  <a:spcPts val="2379"/>
                </a:lnSpc>
              </a:pPr>
              <a:r>
                <a:rPr lang="en-US" sz="1699" dirty="0">
                  <a:solidFill>
                    <a:srgbClr val="000000"/>
                  </a:solidFill>
                  <a:latin typeface="Canva Sans"/>
                  <a:ea typeface="Canva Sans"/>
                  <a:cs typeface="Canva Sans"/>
                  <a:sym typeface="Canva Sans"/>
                </a:rPr>
                <a:t>Facts and </a:t>
              </a:r>
              <a:r>
                <a:rPr lang="en-US" sz="1699" dirty="0" smtClean="0">
                  <a:solidFill>
                    <a:srgbClr val="000000"/>
                  </a:solidFill>
                  <a:latin typeface="Canva Sans"/>
                  <a:ea typeface="Canva Sans"/>
                  <a:cs typeface="Canva Sans"/>
                  <a:sym typeface="Canva Sans"/>
                </a:rPr>
                <a:t>Myth</a:t>
              </a:r>
              <a:endParaRPr lang="en-US" sz="1699" dirty="0">
                <a:solidFill>
                  <a:srgbClr val="000000"/>
                </a:solidFill>
                <a:latin typeface="Canva Sans"/>
                <a:ea typeface="Canva Sans"/>
                <a:cs typeface="Canva Sans"/>
                <a:sym typeface="Canva Sans"/>
              </a:endParaRPr>
            </a:p>
          </p:txBody>
        </p:sp>
      </p:grpSp>
      <p:sp>
        <p:nvSpPr>
          <p:cNvPr id="19" name="Freeform 19"/>
          <p:cNvSpPr/>
          <p:nvPr/>
        </p:nvSpPr>
        <p:spPr>
          <a:xfrm>
            <a:off x="2798926" y="9420056"/>
            <a:ext cx="1495997" cy="435007"/>
          </a:xfrm>
          <a:custGeom>
            <a:avLst/>
            <a:gdLst/>
            <a:ahLst/>
            <a:cxnLst/>
            <a:rect l="l" t="t" r="r" b="b"/>
            <a:pathLst>
              <a:path w="1495997" h="435007">
                <a:moveTo>
                  <a:pt x="0" y="0"/>
                </a:moveTo>
                <a:lnTo>
                  <a:pt x="1495997" y="0"/>
                </a:lnTo>
                <a:lnTo>
                  <a:pt x="1495997" y="435007"/>
                </a:lnTo>
                <a:lnTo>
                  <a:pt x="0" y="435007"/>
                </a:lnTo>
                <a:lnTo>
                  <a:pt x="0" y="0"/>
                </a:lnTo>
                <a:close/>
              </a:path>
            </a:pathLst>
          </a:custGeom>
          <a:blipFill>
            <a:blip r:embed="rId13">
              <a:extLst>
                <a:ext uri="{96DAC541-7B7A-43D3-8B79-37D633B846F1}">
                  <asvg:svgBlip xmlns="" xmlns:asvg="http://schemas.microsoft.com/office/drawing/2016/SVG/main" r:embed="rId14"/>
                </a:ext>
              </a:extLst>
            </a:blip>
            <a:stretch>
              <a:fillRect/>
            </a:stretch>
          </a:blipFill>
        </p:spPr>
      </p:sp>
      <p:grpSp>
        <p:nvGrpSpPr>
          <p:cNvPr id="20" name="Group 20"/>
          <p:cNvGrpSpPr/>
          <p:nvPr/>
        </p:nvGrpSpPr>
        <p:grpSpPr>
          <a:xfrm>
            <a:off x="2817045" y="9308032"/>
            <a:ext cx="1486459" cy="555669"/>
            <a:chOff x="0" y="0"/>
            <a:chExt cx="1981945" cy="740892"/>
          </a:xfrm>
        </p:grpSpPr>
        <p:sp>
          <p:nvSpPr>
            <p:cNvPr id="21" name="Freeform 21"/>
            <p:cNvSpPr/>
            <p:nvPr/>
          </p:nvSpPr>
          <p:spPr>
            <a:xfrm>
              <a:off x="0" y="0"/>
              <a:ext cx="1981945" cy="740892"/>
            </a:xfrm>
            <a:custGeom>
              <a:avLst/>
              <a:gdLst/>
              <a:ahLst/>
              <a:cxnLst/>
              <a:rect l="l" t="t" r="r" b="b"/>
              <a:pathLst>
                <a:path w="1981945" h="740892">
                  <a:moveTo>
                    <a:pt x="0" y="0"/>
                  </a:moveTo>
                  <a:lnTo>
                    <a:pt x="1981945" y="0"/>
                  </a:lnTo>
                  <a:lnTo>
                    <a:pt x="1981945" y="740892"/>
                  </a:lnTo>
                  <a:lnTo>
                    <a:pt x="0" y="740892"/>
                  </a:lnTo>
                  <a:close/>
                </a:path>
              </a:pathLst>
            </a:custGeom>
            <a:solidFill>
              <a:srgbClr val="000000">
                <a:alpha val="0"/>
              </a:srgbClr>
            </a:solidFill>
          </p:spPr>
        </p:sp>
        <p:sp>
          <p:nvSpPr>
            <p:cNvPr id="22" name="TextBox 22"/>
            <p:cNvSpPr txBox="1"/>
            <p:nvPr/>
          </p:nvSpPr>
          <p:spPr>
            <a:xfrm>
              <a:off x="0" y="-28575"/>
              <a:ext cx="1981945" cy="769467"/>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Promotional</a:t>
              </a:r>
            </a:p>
          </p:txBody>
        </p:sp>
      </p:grpSp>
      <p:sp>
        <p:nvSpPr>
          <p:cNvPr id="23" name="Freeform 23"/>
          <p:cNvSpPr/>
          <p:nvPr/>
        </p:nvSpPr>
        <p:spPr>
          <a:xfrm>
            <a:off x="6702659" y="9420056"/>
            <a:ext cx="1737074" cy="435007"/>
          </a:xfrm>
          <a:custGeom>
            <a:avLst/>
            <a:gdLst/>
            <a:ahLst/>
            <a:cxnLst/>
            <a:rect l="l" t="t" r="r" b="b"/>
            <a:pathLst>
              <a:path w="1737074" h="435007">
                <a:moveTo>
                  <a:pt x="0" y="0"/>
                </a:moveTo>
                <a:lnTo>
                  <a:pt x="1737074" y="0"/>
                </a:lnTo>
                <a:lnTo>
                  <a:pt x="1737074" y="435007"/>
                </a:lnTo>
                <a:lnTo>
                  <a:pt x="0" y="435007"/>
                </a:lnTo>
                <a:lnTo>
                  <a:pt x="0" y="0"/>
                </a:lnTo>
                <a:close/>
              </a:path>
            </a:pathLst>
          </a:custGeom>
          <a:blipFill>
            <a:blip r:embed="rId15">
              <a:extLst>
                <a:ext uri="{96DAC541-7B7A-43D3-8B79-37D633B846F1}">
                  <asvg:svgBlip xmlns="" xmlns:asvg="http://schemas.microsoft.com/office/drawing/2016/SVG/main" r:embed="rId16"/>
                </a:ext>
              </a:extLst>
            </a:blip>
            <a:stretch>
              <a:fillRect/>
            </a:stretch>
          </a:blipFill>
        </p:spPr>
      </p:sp>
      <p:grpSp>
        <p:nvGrpSpPr>
          <p:cNvPr id="24" name="Group 24"/>
          <p:cNvGrpSpPr/>
          <p:nvPr/>
        </p:nvGrpSpPr>
        <p:grpSpPr>
          <a:xfrm>
            <a:off x="6720778" y="9308032"/>
            <a:ext cx="1727504" cy="555669"/>
            <a:chOff x="0" y="0"/>
            <a:chExt cx="2303339" cy="740892"/>
          </a:xfrm>
        </p:grpSpPr>
        <p:sp>
          <p:nvSpPr>
            <p:cNvPr id="25" name="Freeform 25"/>
            <p:cNvSpPr/>
            <p:nvPr/>
          </p:nvSpPr>
          <p:spPr>
            <a:xfrm>
              <a:off x="0" y="0"/>
              <a:ext cx="2303339" cy="740892"/>
            </a:xfrm>
            <a:custGeom>
              <a:avLst/>
              <a:gdLst/>
              <a:ahLst/>
              <a:cxnLst/>
              <a:rect l="l" t="t" r="r" b="b"/>
              <a:pathLst>
                <a:path w="2303339" h="740892">
                  <a:moveTo>
                    <a:pt x="0" y="0"/>
                  </a:moveTo>
                  <a:lnTo>
                    <a:pt x="2303339" y="0"/>
                  </a:lnTo>
                  <a:lnTo>
                    <a:pt x="2303339" y="740892"/>
                  </a:lnTo>
                  <a:lnTo>
                    <a:pt x="0" y="740892"/>
                  </a:lnTo>
                  <a:close/>
                </a:path>
              </a:pathLst>
            </a:custGeom>
            <a:solidFill>
              <a:srgbClr val="000000">
                <a:alpha val="0"/>
              </a:srgbClr>
            </a:solidFill>
          </p:spPr>
        </p:sp>
        <p:sp>
          <p:nvSpPr>
            <p:cNvPr id="26" name="TextBox 26"/>
            <p:cNvSpPr txBox="1"/>
            <p:nvPr/>
          </p:nvSpPr>
          <p:spPr>
            <a:xfrm>
              <a:off x="0" y="-28575"/>
              <a:ext cx="2303339" cy="769467"/>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testimonial</a:t>
              </a:r>
            </a:p>
          </p:txBody>
        </p:sp>
      </p:grpSp>
      <p:sp>
        <p:nvSpPr>
          <p:cNvPr id="27" name="Freeform 27"/>
          <p:cNvSpPr/>
          <p:nvPr/>
        </p:nvSpPr>
        <p:spPr>
          <a:xfrm>
            <a:off x="8601020" y="9420056"/>
            <a:ext cx="2587180" cy="435007"/>
          </a:xfrm>
          <a:custGeom>
            <a:avLst/>
            <a:gdLst/>
            <a:ahLst/>
            <a:cxnLst/>
            <a:rect l="l" t="t" r="r" b="b"/>
            <a:pathLst>
              <a:path w="2587180" h="435007">
                <a:moveTo>
                  <a:pt x="0" y="0"/>
                </a:moveTo>
                <a:lnTo>
                  <a:pt x="2587180" y="0"/>
                </a:lnTo>
                <a:lnTo>
                  <a:pt x="2587180" y="435007"/>
                </a:lnTo>
                <a:lnTo>
                  <a:pt x="0" y="435007"/>
                </a:lnTo>
                <a:lnTo>
                  <a:pt x="0" y="0"/>
                </a:lnTo>
                <a:close/>
              </a:path>
            </a:pathLst>
          </a:custGeom>
          <a:blipFill>
            <a:blip r:embed="rId17">
              <a:extLst>
                <a:ext uri="{96DAC541-7B7A-43D3-8B79-37D633B846F1}">
                  <asvg:svgBlip xmlns="" xmlns:asvg="http://schemas.microsoft.com/office/drawing/2016/SVG/main" r:embed="rId18"/>
                </a:ext>
              </a:extLst>
            </a:blip>
            <a:stretch>
              <a:fillRect/>
            </a:stretch>
          </a:blipFill>
        </p:spPr>
      </p:sp>
      <p:grpSp>
        <p:nvGrpSpPr>
          <p:cNvPr id="28" name="Group 28"/>
          <p:cNvGrpSpPr/>
          <p:nvPr/>
        </p:nvGrpSpPr>
        <p:grpSpPr>
          <a:xfrm>
            <a:off x="8619139" y="9308032"/>
            <a:ext cx="2577674" cy="555669"/>
            <a:chOff x="0" y="0"/>
            <a:chExt cx="3436899" cy="740892"/>
          </a:xfrm>
        </p:grpSpPr>
        <p:sp>
          <p:nvSpPr>
            <p:cNvPr id="29" name="Freeform 29"/>
            <p:cNvSpPr/>
            <p:nvPr/>
          </p:nvSpPr>
          <p:spPr>
            <a:xfrm>
              <a:off x="0" y="0"/>
              <a:ext cx="3436899" cy="740892"/>
            </a:xfrm>
            <a:custGeom>
              <a:avLst/>
              <a:gdLst/>
              <a:ahLst/>
              <a:cxnLst/>
              <a:rect l="l" t="t" r="r" b="b"/>
              <a:pathLst>
                <a:path w="3436899" h="740892">
                  <a:moveTo>
                    <a:pt x="0" y="0"/>
                  </a:moveTo>
                  <a:lnTo>
                    <a:pt x="3436899" y="0"/>
                  </a:lnTo>
                  <a:lnTo>
                    <a:pt x="3436899" y="740892"/>
                  </a:lnTo>
                  <a:lnTo>
                    <a:pt x="0" y="740892"/>
                  </a:lnTo>
                  <a:close/>
                </a:path>
              </a:pathLst>
            </a:custGeom>
            <a:solidFill>
              <a:srgbClr val="000000">
                <a:alpha val="0"/>
              </a:srgbClr>
            </a:solidFill>
          </p:spPr>
        </p:sp>
        <p:sp>
          <p:nvSpPr>
            <p:cNvPr id="30" name="TextBox 30"/>
            <p:cNvSpPr txBox="1"/>
            <p:nvPr/>
          </p:nvSpPr>
          <p:spPr>
            <a:xfrm>
              <a:off x="0" y="-28575"/>
              <a:ext cx="3436899" cy="769467"/>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Before and After</a:t>
              </a:r>
            </a:p>
          </p:txBody>
        </p:sp>
      </p:grpSp>
      <p:grpSp>
        <p:nvGrpSpPr>
          <p:cNvPr id="31" name="Group 31"/>
          <p:cNvGrpSpPr/>
          <p:nvPr/>
        </p:nvGrpSpPr>
        <p:grpSpPr>
          <a:xfrm>
            <a:off x="1066133" y="9022928"/>
            <a:ext cx="5265248" cy="306067"/>
            <a:chOff x="0" y="0"/>
            <a:chExt cx="7020331" cy="408090"/>
          </a:xfrm>
        </p:grpSpPr>
        <p:sp>
          <p:nvSpPr>
            <p:cNvPr id="32" name="Freeform 32"/>
            <p:cNvSpPr/>
            <p:nvPr/>
          </p:nvSpPr>
          <p:spPr>
            <a:xfrm>
              <a:off x="0" y="0"/>
              <a:ext cx="7020330" cy="408090"/>
            </a:xfrm>
            <a:custGeom>
              <a:avLst/>
              <a:gdLst/>
              <a:ahLst/>
              <a:cxnLst/>
              <a:rect l="l" t="t" r="r" b="b"/>
              <a:pathLst>
                <a:path w="7020330" h="408090">
                  <a:moveTo>
                    <a:pt x="0" y="0"/>
                  </a:moveTo>
                  <a:lnTo>
                    <a:pt x="7020330" y="0"/>
                  </a:lnTo>
                  <a:lnTo>
                    <a:pt x="7020330" y="408090"/>
                  </a:lnTo>
                  <a:lnTo>
                    <a:pt x="0" y="408090"/>
                  </a:lnTo>
                  <a:close/>
                </a:path>
              </a:pathLst>
            </a:custGeom>
            <a:solidFill>
              <a:srgbClr val="000000">
                <a:alpha val="0"/>
              </a:srgbClr>
            </a:solidFill>
          </p:spPr>
        </p:sp>
        <p:sp>
          <p:nvSpPr>
            <p:cNvPr id="33" name="TextBox 33"/>
            <p:cNvSpPr txBox="1"/>
            <p:nvPr/>
          </p:nvSpPr>
          <p:spPr>
            <a:xfrm>
              <a:off x="0" y="57150"/>
              <a:ext cx="7020331" cy="350940"/>
            </a:xfrm>
            <a:prstGeom prst="rect">
              <a:avLst/>
            </a:prstGeom>
          </p:spPr>
          <p:txBody>
            <a:bodyPr lIns="0" tIns="0" rIns="0" bIns="0" rtlCol="0" anchor="t"/>
            <a:lstStyle/>
            <a:p>
              <a:pPr algn="l">
                <a:lnSpc>
                  <a:spcPts val="2592"/>
                </a:lnSpc>
              </a:pPr>
              <a:r>
                <a:rPr lang="en-US" sz="2700">
                  <a:solidFill>
                    <a:srgbClr val="000000"/>
                  </a:solidFill>
                  <a:latin typeface="Canva Sans"/>
                  <a:ea typeface="Canva Sans"/>
                  <a:cs typeface="Canva Sans"/>
                  <a:sym typeface="Canva Sans"/>
                </a:rPr>
                <a:t>CONTENT TYPE</a:t>
              </a:r>
            </a:p>
          </p:txBody>
        </p:sp>
      </p:grpSp>
      <p:grpSp>
        <p:nvGrpSpPr>
          <p:cNvPr id="34" name="Group 34"/>
          <p:cNvGrpSpPr/>
          <p:nvPr/>
        </p:nvGrpSpPr>
        <p:grpSpPr>
          <a:xfrm>
            <a:off x="533400" y="192071"/>
            <a:ext cx="6878600" cy="1162943"/>
            <a:chOff x="0" y="0"/>
            <a:chExt cx="9171467" cy="1550591"/>
          </a:xfrm>
        </p:grpSpPr>
        <p:sp>
          <p:nvSpPr>
            <p:cNvPr id="35" name="Freeform 35"/>
            <p:cNvSpPr/>
            <p:nvPr/>
          </p:nvSpPr>
          <p:spPr>
            <a:xfrm>
              <a:off x="0" y="0"/>
              <a:ext cx="9171467" cy="1550591"/>
            </a:xfrm>
            <a:custGeom>
              <a:avLst/>
              <a:gdLst/>
              <a:ahLst/>
              <a:cxnLst/>
              <a:rect l="l" t="t" r="r" b="b"/>
              <a:pathLst>
                <a:path w="9171467" h="1550591">
                  <a:moveTo>
                    <a:pt x="0" y="0"/>
                  </a:moveTo>
                  <a:lnTo>
                    <a:pt x="9171467" y="0"/>
                  </a:lnTo>
                  <a:lnTo>
                    <a:pt x="9171467" y="1550591"/>
                  </a:lnTo>
                  <a:lnTo>
                    <a:pt x="0" y="1550591"/>
                  </a:lnTo>
                  <a:close/>
                </a:path>
              </a:pathLst>
            </a:custGeom>
            <a:solidFill>
              <a:srgbClr val="000000">
                <a:alpha val="0"/>
              </a:srgbClr>
            </a:solidFill>
          </p:spPr>
        </p:sp>
        <p:sp>
          <p:nvSpPr>
            <p:cNvPr id="36" name="TextBox 36"/>
            <p:cNvSpPr txBox="1"/>
            <p:nvPr/>
          </p:nvSpPr>
          <p:spPr>
            <a:xfrm>
              <a:off x="0" y="-114300"/>
              <a:ext cx="9171467"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Content Calendar</a:t>
              </a:r>
            </a:p>
          </p:txBody>
        </p:sp>
      </p:grpSp>
      <p:grpSp>
        <p:nvGrpSpPr>
          <p:cNvPr id="37" name="Group 37"/>
          <p:cNvGrpSpPr/>
          <p:nvPr/>
        </p:nvGrpSpPr>
        <p:grpSpPr>
          <a:xfrm>
            <a:off x="12913636" y="9089100"/>
            <a:ext cx="4089236" cy="306067"/>
            <a:chOff x="0" y="0"/>
            <a:chExt cx="5452315" cy="408090"/>
          </a:xfrm>
        </p:grpSpPr>
        <p:sp>
          <p:nvSpPr>
            <p:cNvPr id="38" name="Freeform 38"/>
            <p:cNvSpPr/>
            <p:nvPr/>
          </p:nvSpPr>
          <p:spPr>
            <a:xfrm>
              <a:off x="0" y="0"/>
              <a:ext cx="5452314" cy="408090"/>
            </a:xfrm>
            <a:custGeom>
              <a:avLst/>
              <a:gdLst/>
              <a:ahLst/>
              <a:cxnLst/>
              <a:rect l="l" t="t" r="r" b="b"/>
              <a:pathLst>
                <a:path w="5452314" h="408090">
                  <a:moveTo>
                    <a:pt x="0" y="0"/>
                  </a:moveTo>
                  <a:lnTo>
                    <a:pt x="5452314" y="0"/>
                  </a:lnTo>
                  <a:lnTo>
                    <a:pt x="5452314" y="408090"/>
                  </a:lnTo>
                  <a:lnTo>
                    <a:pt x="0" y="408090"/>
                  </a:lnTo>
                  <a:close/>
                </a:path>
              </a:pathLst>
            </a:custGeom>
            <a:solidFill>
              <a:srgbClr val="000000">
                <a:alpha val="0"/>
              </a:srgbClr>
            </a:solidFill>
          </p:spPr>
        </p:sp>
        <p:sp>
          <p:nvSpPr>
            <p:cNvPr id="39" name="TextBox 39"/>
            <p:cNvSpPr txBox="1"/>
            <p:nvPr/>
          </p:nvSpPr>
          <p:spPr>
            <a:xfrm>
              <a:off x="0" y="57150"/>
              <a:ext cx="5452315" cy="350940"/>
            </a:xfrm>
            <a:prstGeom prst="rect">
              <a:avLst/>
            </a:prstGeom>
          </p:spPr>
          <p:txBody>
            <a:bodyPr lIns="0" tIns="0" rIns="0" bIns="0" rtlCol="0" anchor="t"/>
            <a:lstStyle/>
            <a:p>
              <a:pPr algn="l">
                <a:lnSpc>
                  <a:spcPts val="2592"/>
                </a:lnSpc>
              </a:pPr>
              <a:r>
                <a:rPr lang="en-US" sz="2700">
                  <a:solidFill>
                    <a:srgbClr val="000000"/>
                  </a:solidFill>
                  <a:latin typeface="Canva Sans"/>
                  <a:ea typeface="Canva Sans"/>
                  <a:cs typeface="Canva Sans"/>
                  <a:sym typeface="Canva Sans"/>
                </a:rPr>
                <a:t>PLATFORM</a:t>
              </a:r>
            </a:p>
          </p:txBody>
        </p:sp>
      </p:grpSp>
      <p:grpSp>
        <p:nvGrpSpPr>
          <p:cNvPr id="40" name="Group 40"/>
          <p:cNvGrpSpPr/>
          <p:nvPr/>
        </p:nvGrpSpPr>
        <p:grpSpPr>
          <a:xfrm>
            <a:off x="10353064" y="336583"/>
            <a:ext cx="2952254" cy="736534"/>
            <a:chOff x="0" y="0"/>
            <a:chExt cx="3936339" cy="982045"/>
          </a:xfrm>
        </p:grpSpPr>
        <p:sp>
          <p:nvSpPr>
            <p:cNvPr id="41" name="Freeform 41"/>
            <p:cNvSpPr/>
            <p:nvPr/>
          </p:nvSpPr>
          <p:spPr>
            <a:xfrm>
              <a:off x="0" y="0"/>
              <a:ext cx="3936339" cy="982045"/>
            </a:xfrm>
            <a:custGeom>
              <a:avLst/>
              <a:gdLst/>
              <a:ahLst/>
              <a:cxnLst/>
              <a:rect l="l" t="t" r="r" b="b"/>
              <a:pathLst>
                <a:path w="3936339" h="982045">
                  <a:moveTo>
                    <a:pt x="0" y="0"/>
                  </a:moveTo>
                  <a:lnTo>
                    <a:pt x="3936339" y="0"/>
                  </a:lnTo>
                  <a:lnTo>
                    <a:pt x="3936339" y="982045"/>
                  </a:lnTo>
                  <a:lnTo>
                    <a:pt x="0" y="982045"/>
                  </a:lnTo>
                  <a:close/>
                </a:path>
              </a:pathLst>
            </a:custGeom>
            <a:solidFill>
              <a:srgbClr val="000000">
                <a:alpha val="0"/>
              </a:srgbClr>
            </a:solidFill>
          </p:spPr>
        </p:sp>
        <p:sp>
          <p:nvSpPr>
            <p:cNvPr id="42" name="TextBox 42"/>
            <p:cNvSpPr txBox="1"/>
            <p:nvPr/>
          </p:nvSpPr>
          <p:spPr>
            <a:xfrm>
              <a:off x="0" y="-76200"/>
              <a:ext cx="3936339" cy="1058245"/>
            </a:xfrm>
            <a:prstGeom prst="rect">
              <a:avLst/>
            </a:prstGeom>
          </p:spPr>
          <p:txBody>
            <a:bodyPr lIns="0" tIns="0" rIns="0" bIns="0" rtlCol="0" anchor="t"/>
            <a:lstStyle/>
            <a:p>
              <a:pPr algn="ctr">
                <a:lnSpc>
                  <a:spcPts val="5598"/>
                </a:lnSpc>
              </a:pPr>
              <a:r>
                <a:rPr lang="en-US" sz="3999" b="1" spc="239">
                  <a:solidFill>
                    <a:srgbClr val="000000"/>
                  </a:solidFill>
                  <a:latin typeface="Open Sans Bold"/>
                  <a:ea typeface="Open Sans Bold"/>
                  <a:cs typeface="Open Sans Bold"/>
                  <a:sym typeface="Open Sans Bold"/>
                </a:rPr>
                <a:t>DECEMBER</a:t>
              </a:r>
            </a:p>
          </p:txBody>
        </p:sp>
      </p:grpSp>
      <p:sp>
        <p:nvSpPr>
          <p:cNvPr id="43" name="Freeform 43"/>
          <p:cNvSpPr/>
          <p:nvPr/>
        </p:nvSpPr>
        <p:spPr>
          <a:xfrm>
            <a:off x="15650120" y="9424674"/>
            <a:ext cx="2048732" cy="445199"/>
          </a:xfrm>
          <a:custGeom>
            <a:avLst/>
            <a:gdLst/>
            <a:ahLst/>
            <a:cxnLst/>
            <a:rect l="l" t="t" r="r" b="b"/>
            <a:pathLst>
              <a:path w="2048732" h="445199">
                <a:moveTo>
                  <a:pt x="0" y="0"/>
                </a:moveTo>
                <a:lnTo>
                  <a:pt x="2048732" y="0"/>
                </a:lnTo>
                <a:lnTo>
                  <a:pt x="2048732" y="445199"/>
                </a:lnTo>
                <a:lnTo>
                  <a:pt x="0" y="445199"/>
                </a:lnTo>
                <a:lnTo>
                  <a:pt x="0" y="0"/>
                </a:lnTo>
                <a:close/>
              </a:path>
            </a:pathLst>
          </a:custGeom>
          <a:blipFill>
            <a:blip r:embed="rId19">
              <a:extLst>
                <a:ext uri="{96DAC541-7B7A-43D3-8B79-37D633B846F1}">
                  <asvg:svgBlip xmlns="" xmlns:asvg="http://schemas.microsoft.com/office/drawing/2016/SVG/main" r:embed="rId20"/>
                </a:ext>
              </a:extLst>
            </a:blip>
            <a:stretch>
              <a:fillRect/>
            </a:stretch>
          </a:blipFill>
        </p:spPr>
      </p:sp>
      <p:grpSp>
        <p:nvGrpSpPr>
          <p:cNvPr id="44" name="Group 44"/>
          <p:cNvGrpSpPr/>
          <p:nvPr/>
        </p:nvGrpSpPr>
        <p:grpSpPr>
          <a:xfrm>
            <a:off x="15668239" y="9312651"/>
            <a:ext cx="2039208" cy="565785"/>
            <a:chOff x="0" y="0"/>
            <a:chExt cx="2718944" cy="754380"/>
          </a:xfrm>
        </p:grpSpPr>
        <p:sp>
          <p:nvSpPr>
            <p:cNvPr id="45" name="Freeform 45"/>
            <p:cNvSpPr/>
            <p:nvPr/>
          </p:nvSpPr>
          <p:spPr>
            <a:xfrm>
              <a:off x="0" y="0"/>
              <a:ext cx="2718944" cy="754380"/>
            </a:xfrm>
            <a:custGeom>
              <a:avLst/>
              <a:gdLst/>
              <a:ahLst/>
              <a:cxnLst/>
              <a:rect l="l" t="t" r="r" b="b"/>
              <a:pathLst>
                <a:path w="2718944" h="754380">
                  <a:moveTo>
                    <a:pt x="0" y="0"/>
                  </a:moveTo>
                  <a:lnTo>
                    <a:pt x="2718944" y="0"/>
                  </a:lnTo>
                  <a:lnTo>
                    <a:pt x="2718944" y="754380"/>
                  </a:lnTo>
                  <a:lnTo>
                    <a:pt x="0" y="754380"/>
                  </a:lnTo>
                  <a:close/>
                </a:path>
              </a:pathLst>
            </a:custGeom>
            <a:solidFill>
              <a:srgbClr val="000000">
                <a:alpha val="0"/>
              </a:srgbClr>
            </a:solidFill>
          </p:spPr>
        </p:sp>
        <p:sp>
          <p:nvSpPr>
            <p:cNvPr id="46" name="TextBox 46"/>
            <p:cNvSpPr txBox="1"/>
            <p:nvPr/>
          </p:nvSpPr>
          <p:spPr>
            <a:xfrm>
              <a:off x="0" y="-28575"/>
              <a:ext cx="2718944" cy="782955"/>
            </a:xfrm>
            <a:prstGeom prst="rect">
              <a:avLst/>
            </a:prstGeom>
          </p:spPr>
          <p:txBody>
            <a:bodyPr lIns="0" tIns="0" rIns="0" bIns="0" rtlCol="0" anchor="ctr"/>
            <a:lstStyle/>
            <a:p>
              <a:pPr algn="ctr">
                <a:lnSpc>
                  <a:spcPts val="2379"/>
                </a:lnSpc>
              </a:pPr>
              <a:r>
                <a:rPr lang="en-US" sz="1699" b="1">
                  <a:solidFill>
                    <a:srgbClr val="000000"/>
                  </a:solidFill>
                  <a:latin typeface="Canva Sans Bold"/>
                  <a:ea typeface="Canva Sans Bold"/>
                  <a:cs typeface="Canva Sans Bold"/>
                  <a:sym typeface="Canva Sans Bold"/>
                </a:rPr>
                <a:t>Instagram</a:t>
              </a:r>
            </a:p>
          </p:txBody>
        </p:sp>
      </p:grpSp>
      <p:grpSp>
        <p:nvGrpSpPr>
          <p:cNvPr id="47" name="Group 47"/>
          <p:cNvGrpSpPr/>
          <p:nvPr/>
        </p:nvGrpSpPr>
        <p:grpSpPr>
          <a:xfrm>
            <a:off x="6553200" y="6356350"/>
            <a:ext cx="2133600" cy="365125"/>
            <a:chOff x="0" y="0"/>
            <a:chExt cx="2844800" cy="486833"/>
          </a:xfrm>
        </p:grpSpPr>
        <p:sp>
          <p:nvSpPr>
            <p:cNvPr id="48" name="Freeform 48"/>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49" name="TextBox 49"/>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32</a:t>
              </a:r>
            </a:p>
          </p:txBody>
        </p:sp>
      </p:gr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aphicFrame>
        <p:nvGraphicFramePr>
          <p:cNvPr id="6" name="Table 6"/>
          <p:cNvGraphicFramePr>
            <a:graphicFrameLocks noGrp="1"/>
          </p:cNvGraphicFramePr>
          <p:nvPr/>
        </p:nvGraphicFramePr>
        <p:xfrm>
          <a:off x="1028700" y="1840747"/>
          <a:ext cx="16065500" cy="6565898"/>
        </p:xfrm>
        <a:graphic>
          <a:graphicData uri="http://schemas.openxmlformats.org/drawingml/2006/table">
            <a:tbl>
              <a:tblPr/>
              <a:tblGrid>
                <a:gridCol w="2556827">
                  <a:extLst>
                    <a:ext uri="{9D8B030D-6E8A-4147-A177-3AD203B41FA5}">
                      <a16:colId xmlns:a16="http://schemas.microsoft.com/office/drawing/2014/main" val="20000"/>
                    </a:ext>
                  </a:extLst>
                </a:gridCol>
                <a:gridCol w="2019041">
                  <a:extLst>
                    <a:ext uri="{9D8B030D-6E8A-4147-A177-3AD203B41FA5}">
                      <a16:colId xmlns:a16="http://schemas.microsoft.com/office/drawing/2014/main" val="20001"/>
                    </a:ext>
                  </a:extLst>
                </a:gridCol>
                <a:gridCol w="2722300">
                  <a:extLst>
                    <a:ext uri="{9D8B030D-6E8A-4147-A177-3AD203B41FA5}">
                      <a16:colId xmlns:a16="http://schemas.microsoft.com/office/drawing/2014/main" val="20002"/>
                    </a:ext>
                  </a:extLst>
                </a:gridCol>
                <a:gridCol w="1853568">
                  <a:extLst>
                    <a:ext uri="{9D8B030D-6E8A-4147-A177-3AD203B41FA5}">
                      <a16:colId xmlns:a16="http://schemas.microsoft.com/office/drawing/2014/main" val="20003"/>
                    </a:ext>
                  </a:extLst>
                </a:gridCol>
                <a:gridCol w="1853568">
                  <a:extLst>
                    <a:ext uri="{9D8B030D-6E8A-4147-A177-3AD203B41FA5}">
                      <a16:colId xmlns:a16="http://schemas.microsoft.com/office/drawing/2014/main" val="20004"/>
                    </a:ext>
                  </a:extLst>
                </a:gridCol>
                <a:gridCol w="3183772">
                  <a:extLst>
                    <a:ext uri="{9D8B030D-6E8A-4147-A177-3AD203B41FA5}">
                      <a16:colId xmlns:a16="http://schemas.microsoft.com/office/drawing/2014/main" val="20005"/>
                    </a:ext>
                  </a:extLst>
                </a:gridCol>
                <a:gridCol w="1876424">
                  <a:extLst>
                    <a:ext uri="{9D8B030D-6E8A-4147-A177-3AD203B41FA5}">
                      <a16:colId xmlns:a16="http://schemas.microsoft.com/office/drawing/2014/main" val="20006"/>
                    </a:ext>
                  </a:extLst>
                </a:gridCol>
              </a:tblGrid>
              <a:tr h="1026943">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Saturday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Sunday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Monday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Tuesday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Wednesday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Thursday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Friday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extLst>
                  <a:ext uri="{0D108BD9-81ED-4DB2-BD59-A6C34878D82A}">
                    <a16:rowId xmlns:a16="http://schemas.microsoft.com/office/drawing/2014/main" val="10000"/>
                  </a:ext>
                </a:extLst>
              </a:tr>
              <a:tr h="1026943">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1</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المضادات الحيوية وتاثيرها علي الاسنان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3</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1026943">
                <a:tc>
                  <a:txBody>
                    <a:bodyPr/>
                    <a:lstStyle/>
                    <a:p>
                      <a:pPr algn="ctr" rtl="1">
                        <a:lnSpc>
                          <a:spcPts val="2800"/>
                        </a:lnSpc>
                        <a:defRPr/>
                      </a:pPr>
                      <a:r>
                        <a:rPr lang="ar-EG" sz="2000">
                          <a:solidFill>
                            <a:srgbClr val="000000"/>
                          </a:solidFill>
                          <a:latin typeface="Canva Sans"/>
                          <a:ea typeface="Canva Sans"/>
                          <a:cs typeface="Canva Sans"/>
                          <a:sym typeface="Canva Sans"/>
                          <a:rtl/>
                        </a:rPr>
                        <a:t>حساسية الأسنان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5</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ar-EG" sz="2000">
                          <a:solidFill>
                            <a:srgbClr val="000000"/>
                          </a:solidFill>
                          <a:latin typeface="Canva Sans"/>
                          <a:ea typeface="Canva Sans"/>
                          <a:cs typeface="Canva Sans"/>
                          <a:sym typeface="Canva Sans"/>
                          <a:rtl/>
                        </a:rPr>
                        <a:t>معلومة سريعة</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7</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8</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ar-EG" sz="2000">
                          <a:solidFill>
                            <a:srgbClr val="000000"/>
                          </a:solidFill>
                          <a:latin typeface="Canva Sans"/>
                          <a:ea typeface="Canva Sans"/>
                          <a:cs typeface="Canva Sans"/>
                          <a:sym typeface="Canva Sans"/>
                          <a:rtl/>
                        </a:rPr>
                        <a:t>حقائق واكاذيب</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C49279"/>
                    </a:solidFill>
                  </a:tcPr>
                </a:tc>
                <a:tc>
                  <a:txBody>
                    <a:bodyPr/>
                    <a:lstStyle/>
                    <a:p>
                      <a:pPr algn="ctr">
                        <a:lnSpc>
                          <a:spcPts val="2800"/>
                        </a:lnSpc>
                        <a:defRPr/>
                      </a:pPr>
                      <a:r>
                        <a:rPr lang="en-US" sz="2000">
                          <a:solidFill>
                            <a:srgbClr val="000000"/>
                          </a:solidFill>
                          <a:latin typeface="Canva Sans"/>
                          <a:ea typeface="Canva Sans"/>
                          <a:cs typeface="Canva Sans"/>
                          <a:sym typeface="Canva Sans"/>
                        </a:rPr>
                        <a:t>10</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026943">
                <a:tc>
                  <a:txBody>
                    <a:bodyPr/>
                    <a:lstStyle/>
                    <a:p>
                      <a:pPr algn="ctr" rtl="1">
                        <a:lnSpc>
                          <a:spcPts val="2800"/>
                        </a:lnSpc>
                        <a:defRPr/>
                      </a:pPr>
                      <a:r>
                        <a:rPr lang="ar-EG" sz="2000">
                          <a:solidFill>
                            <a:srgbClr val="000000"/>
                          </a:solidFill>
                          <a:latin typeface="Canva Sans"/>
                          <a:ea typeface="Canva Sans"/>
                          <a:cs typeface="Canva Sans"/>
                          <a:sym typeface="Canva Sans"/>
                          <a:rtl/>
                        </a:rPr>
                        <a:t>زراعة الأسنان ومميزاتها</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12</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فيديو عن تنظيف الأسنان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14</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15</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فطريات الفم وعلاجها</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17</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1026943">
                <a:tc>
                  <a:txBody>
                    <a:bodyPr/>
                    <a:lstStyle/>
                    <a:p>
                      <a:pPr algn="ctr" rtl="1">
                        <a:lnSpc>
                          <a:spcPts val="2800"/>
                        </a:lnSpc>
                        <a:defRPr/>
                      </a:pPr>
                      <a:r>
                        <a:rPr lang="ar-EG" sz="2000">
                          <a:solidFill>
                            <a:srgbClr val="000000"/>
                          </a:solidFill>
                          <a:latin typeface="Canva Sans"/>
                          <a:ea typeface="Canva Sans"/>
                          <a:cs typeface="Canva Sans"/>
                          <a:sym typeface="Canva Sans"/>
                          <a:rtl/>
                        </a:rPr>
                        <a:t>الحشوات التجميلية</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19</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أمتي الاسنان اللبنية بتتبدل</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21</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22</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المخاوف من طبيب الأسنان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24</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431183">
                <a:tc>
                  <a:txBody>
                    <a:bodyPr/>
                    <a:lstStyle/>
                    <a:p>
                      <a:pPr algn="ctr" rtl="1">
                        <a:lnSpc>
                          <a:spcPts val="2800"/>
                        </a:lnSpc>
                        <a:defRPr/>
                      </a:pPr>
                      <a:r>
                        <a:rPr lang="ar-EG" sz="2000">
                          <a:solidFill>
                            <a:srgbClr val="000000"/>
                          </a:solidFill>
                          <a:latin typeface="Canva Sans"/>
                          <a:ea typeface="Canva Sans"/>
                          <a:cs typeface="Canva Sans"/>
                          <a:sym typeface="Canva Sans"/>
                          <a:rtl/>
                        </a:rPr>
                        <a:t>الغلورايد والمعجون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26</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27</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28</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29</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30</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31</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sp>
        <p:nvSpPr>
          <p:cNvPr id="7" name="Freeform 7"/>
          <p:cNvSpPr/>
          <p:nvPr/>
        </p:nvSpPr>
        <p:spPr>
          <a:xfrm>
            <a:off x="11513959" y="9207292"/>
            <a:ext cx="2592705" cy="435007"/>
          </a:xfrm>
          <a:custGeom>
            <a:avLst/>
            <a:gdLst/>
            <a:ahLst/>
            <a:cxnLst/>
            <a:rect l="l" t="t" r="r" b="b"/>
            <a:pathLst>
              <a:path w="2592705" h="435007">
                <a:moveTo>
                  <a:pt x="0" y="0"/>
                </a:moveTo>
                <a:lnTo>
                  <a:pt x="2592705" y="0"/>
                </a:lnTo>
                <a:lnTo>
                  <a:pt x="2592705" y="435007"/>
                </a:lnTo>
                <a:lnTo>
                  <a:pt x="0" y="435007"/>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8" name="Group 8"/>
          <p:cNvGrpSpPr/>
          <p:nvPr/>
        </p:nvGrpSpPr>
        <p:grpSpPr>
          <a:xfrm>
            <a:off x="11532078" y="9095268"/>
            <a:ext cx="2583153" cy="555669"/>
            <a:chOff x="0" y="0"/>
            <a:chExt cx="3444204" cy="740892"/>
          </a:xfrm>
        </p:grpSpPr>
        <p:sp>
          <p:nvSpPr>
            <p:cNvPr id="9" name="Freeform 9"/>
            <p:cNvSpPr/>
            <p:nvPr/>
          </p:nvSpPr>
          <p:spPr>
            <a:xfrm>
              <a:off x="0" y="0"/>
              <a:ext cx="3444204" cy="740892"/>
            </a:xfrm>
            <a:custGeom>
              <a:avLst/>
              <a:gdLst/>
              <a:ahLst/>
              <a:cxnLst/>
              <a:rect l="l" t="t" r="r" b="b"/>
              <a:pathLst>
                <a:path w="3444204" h="740892">
                  <a:moveTo>
                    <a:pt x="0" y="0"/>
                  </a:moveTo>
                  <a:lnTo>
                    <a:pt x="3444204" y="0"/>
                  </a:lnTo>
                  <a:lnTo>
                    <a:pt x="3444204" y="740892"/>
                  </a:lnTo>
                  <a:lnTo>
                    <a:pt x="0" y="740892"/>
                  </a:lnTo>
                  <a:close/>
                </a:path>
              </a:pathLst>
            </a:custGeom>
            <a:solidFill>
              <a:srgbClr val="000000">
                <a:alpha val="0"/>
              </a:srgbClr>
            </a:solidFill>
          </p:spPr>
        </p:sp>
        <p:sp>
          <p:nvSpPr>
            <p:cNvPr id="10" name="TextBox 10"/>
            <p:cNvSpPr txBox="1"/>
            <p:nvPr/>
          </p:nvSpPr>
          <p:spPr>
            <a:xfrm>
              <a:off x="0" y="-28575"/>
              <a:ext cx="3444204" cy="769467"/>
            </a:xfrm>
            <a:prstGeom prst="rect">
              <a:avLst/>
            </a:prstGeom>
          </p:spPr>
          <p:txBody>
            <a:bodyPr lIns="0" tIns="0" rIns="0" bIns="0" rtlCol="0" anchor="ctr"/>
            <a:lstStyle/>
            <a:p>
              <a:pPr algn="ctr">
                <a:lnSpc>
                  <a:spcPts val="2379"/>
                </a:lnSpc>
              </a:pPr>
              <a:r>
                <a:rPr lang="en-US" sz="1699" b="1">
                  <a:solidFill>
                    <a:srgbClr val="000000"/>
                  </a:solidFill>
                  <a:latin typeface="Canva Sans Bold"/>
                  <a:ea typeface="Canva Sans Bold"/>
                  <a:cs typeface="Canva Sans Bold"/>
                  <a:sym typeface="Canva Sans Bold"/>
                </a:rPr>
                <a:t>Faceboook</a:t>
              </a:r>
            </a:p>
          </p:txBody>
        </p:sp>
      </p:grpSp>
      <p:sp>
        <p:nvSpPr>
          <p:cNvPr id="11" name="Freeform 11"/>
          <p:cNvSpPr/>
          <p:nvPr/>
        </p:nvSpPr>
        <p:spPr>
          <a:xfrm>
            <a:off x="14187093" y="9207292"/>
            <a:ext cx="2615470" cy="435007"/>
          </a:xfrm>
          <a:custGeom>
            <a:avLst/>
            <a:gdLst/>
            <a:ahLst/>
            <a:cxnLst/>
            <a:rect l="l" t="t" r="r" b="b"/>
            <a:pathLst>
              <a:path w="2615470" h="435007">
                <a:moveTo>
                  <a:pt x="0" y="0"/>
                </a:moveTo>
                <a:lnTo>
                  <a:pt x="2615470" y="0"/>
                </a:lnTo>
                <a:lnTo>
                  <a:pt x="2615470" y="435007"/>
                </a:lnTo>
                <a:lnTo>
                  <a:pt x="0" y="435007"/>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grpSp>
        <p:nvGrpSpPr>
          <p:cNvPr id="12" name="Group 12"/>
          <p:cNvGrpSpPr/>
          <p:nvPr/>
        </p:nvGrpSpPr>
        <p:grpSpPr>
          <a:xfrm>
            <a:off x="14205212" y="9095268"/>
            <a:ext cx="2605988" cy="555669"/>
            <a:chOff x="0" y="0"/>
            <a:chExt cx="3474651" cy="740892"/>
          </a:xfrm>
        </p:grpSpPr>
        <p:sp>
          <p:nvSpPr>
            <p:cNvPr id="13" name="Freeform 13"/>
            <p:cNvSpPr/>
            <p:nvPr/>
          </p:nvSpPr>
          <p:spPr>
            <a:xfrm>
              <a:off x="0" y="0"/>
              <a:ext cx="3474651" cy="740892"/>
            </a:xfrm>
            <a:custGeom>
              <a:avLst/>
              <a:gdLst/>
              <a:ahLst/>
              <a:cxnLst/>
              <a:rect l="l" t="t" r="r" b="b"/>
              <a:pathLst>
                <a:path w="3474651" h="740892">
                  <a:moveTo>
                    <a:pt x="0" y="0"/>
                  </a:moveTo>
                  <a:lnTo>
                    <a:pt x="3474651" y="0"/>
                  </a:lnTo>
                  <a:lnTo>
                    <a:pt x="3474651" y="740892"/>
                  </a:lnTo>
                  <a:lnTo>
                    <a:pt x="0" y="740892"/>
                  </a:lnTo>
                  <a:close/>
                </a:path>
              </a:pathLst>
            </a:custGeom>
            <a:solidFill>
              <a:srgbClr val="000000">
                <a:alpha val="0"/>
              </a:srgbClr>
            </a:solidFill>
          </p:spPr>
        </p:sp>
        <p:sp>
          <p:nvSpPr>
            <p:cNvPr id="14" name="TextBox 14"/>
            <p:cNvSpPr txBox="1"/>
            <p:nvPr/>
          </p:nvSpPr>
          <p:spPr>
            <a:xfrm>
              <a:off x="0" y="-28575"/>
              <a:ext cx="3474651" cy="769467"/>
            </a:xfrm>
            <a:prstGeom prst="rect">
              <a:avLst/>
            </a:prstGeom>
          </p:spPr>
          <p:txBody>
            <a:bodyPr lIns="0" tIns="0" rIns="0" bIns="0" rtlCol="0" anchor="ctr"/>
            <a:lstStyle/>
            <a:p>
              <a:pPr algn="ctr">
                <a:lnSpc>
                  <a:spcPts val="2379"/>
                </a:lnSpc>
              </a:pPr>
              <a:r>
                <a:rPr lang="en-US" sz="1699" b="1">
                  <a:solidFill>
                    <a:srgbClr val="000000"/>
                  </a:solidFill>
                  <a:latin typeface="Canva Sans Bold"/>
                  <a:ea typeface="Canva Sans Bold"/>
                  <a:cs typeface="Canva Sans Bold"/>
                  <a:sym typeface="Canva Sans Bold"/>
                </a:rPr>
                <a:t>Instagram</a:t>
              </a:r>
            </a:p>
          </p:txBody>
        </p:sp>
      </p:grpSp>
      <p:sp>
        <p:nvSpPr>
          <p:cNvPr id="15" name="Freeform 15"/>
          <p:cNvSpPr/>
          <p:nvPr/>
        </p:nvSpPr>
        <p:spPr>
          <a:xfrm>
            <a:off x="910867" y="9252156"/>
            <a:ext cx="1548860" cy="435007"/>
          </a:xfrm>
          <a:custGeom>
            <a:avLst/>
            <a:gdLst/>
            <a:ahLst/>
            <a:cxnLst/>
            <a:rect l="l" t="t" r="r" b="b"/>
            <a:pathLst>
              <a:path w="1548860" h="435007">
                <a:moveTo>
                  <a:pt x="0" y="0"/>
                </a:moveTo>
                <a:lnTo>
                  <a:pt x="1548860" y="0"/>
                </a:lnTo>
                <a:lnTo>
                  <a:pt x="1548860" y="435007"/>
                </a:lnTo>
                <a:lnTo>
                  <a:pt x="0" y="435007"/>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grpSp>
        <p:nvGrpSpPr>
          <p:cNvPr id="16" name="Group 16"/>
          <p:cNvGrpSpPr/>
          <p:nvPr/>
        </p:nvGrpSpPr>
        <p:grpSpPr>
          <a:xfrm>
            <a:off x="928986" y="9140133"/>
            <a:ext cx="1539319" cy="555670"/>
            <a:chOff x="0" y="0"/>
            <a:chExt cx="2052425" cy="740894"/>
          </a:xfrm>
        </p:grpSpPr>
        <p:sp>
          <p:nvSpPr>
            <p:cNvPr id="17" name="Freeform 17"/>
            <p:cNvSpPr/>
            <p:nvPr/>
          </p:nvSpPr>
          <p:spPr>
            <a:xfrm>
              <a:off x="0" y="0"/>
              <a:ext cx="2052425" cy="740894"/>
            </a:xfrm>
            <a:custGeom>
              <a:avLst/>
              <a:gdLst/>
              <a:ahLst/>
              <a:cxnLst/>
              <a:rect l="l" t="t" r="r" b="b"/>
              <a:pathLst>
                <a:path w="2052425" h="740894">
                  <a:moveTo>
                    <a:pt x="0" y="0"/>
                  </a:moveTo>
                  <a:lnTo>
                    <a:pt x="2052425" y="0"/>
                  </a:lnTo>
                  <a:lnTo>
                    <a:pt x="2052425" y="740894"/>
                  </a:lnTo>
                  <a:lnTo>
                    <a:pt x="0" y="740894"/>
                  </a:lnTo>
                  <a:close/>
                </a:path>
              </a:pathLst>
            </a:custGeom>
            <a:solidFill>
              <a:srgbClr val="000000">
                <a:alpha val="0"/>
              </a:srgbClr>
            </a:solidFill>
          </p:spPr>
        </p:sp>
        <p:sp>
          <p:nvSpPr>
            <p:cNvPr id="18" name="TextBox 18"/>
            <p:cNvSpPr txBox="1"/>
            <p:nvPr/>
          </p:nvSpPr>
          <p:spPr>
            <a:xfrm>
              <a:off x="0" y="-28575"/>
              <a:ext cx="2052425" cy="769469"/>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Educational</a:t>
              </a:r>
            </a:p>
          </p:txBody>
        </p:sp>
      </p:grpSp>
      <p:sp>
        <p:nvSpPr>
          <p:cNvPr id="19" name="Freeform 19"/>
          <p:cNvSpPr/>
          <p:nvPr/>
        </p:nvSpPr>
        <p:spPr>
          <a:xfrm>
            <a:off x="4434438" y="9285047"/>
            <a:ext cx="1930336" cy="435007"/>
          </a:xfrm>
          <a:custGeom>
            <a:avLst/>
            <a:gdLst/>
            <a:ahLst/>
            <a:cxnLst/>
            <a:rect l="l" t="t" r="r" b="b"/>
            <a:pathLst>
              <a:path w="1930336" h="435007">
                <a:moveTo>
                  <a:pt x="0" y="0"/>
                </a:moveTo>
                <a:lnTo>
                  <a:pt x="1930336" y="0"/>
                </a:lnTo>
                <a:lnTo>
                  <a:pt x="1930336" y="435007"/>
                </a:lnTo>
                <a:lnTo>
                  <a:pt x="0" y="435007"/>
                </a:lnTo>
                <a:lnTo>
                  <a:pt x="0" y="0"/>
                </a:lnTo>
                <a:close/>
              </a:path>
            </a:pathLst>
          </a:custGeom>
          <a:blipFill>
            <a:blip r:embed="rId13">
              <a:extLst>
                <a:ext uri="{96DAC541-7B7A-43D3-8B79-37D633B846F1}">
                  <asvg:svgBlip xmlns="" xmlns:asvg="http://schemas.microsoft.com/office/drawing/2016/SVG/main" r:embed="rId14"/>
                </a:ext>
              </a:extLst>
            </a:blip>
            <a:stretch>
              <a:fillRect/>
            </a:stretch>
          </a:blipFill>
        </p:spPr>
      </p:sp>
      <p:grpSp>
        <p:nvGrpSpPr>
          <p:cNvPr id="20" name="Group 20"/>
          <p:cNvGrpSpPr/>
          <p:nvPr/>
        </p:nvGrpSpPr>
        <p:grpSpPr>
          <a:xfrm>
            <a:off x="4452556" y="9173023"/>
            <a:ext cx="1920857" cy="555670"/>
            <a:chOff x="0" y="0"/>
            <a:chExt cx="2561143" cy="740894"/>
          </a:xfrm>
        </p:grpSpPr>
        <p:sp>
          <p:nvSpPr>
            <p:cNvPr id="21" name="Freeform 21"/>
            <p:cNvSpPr/>
            <p:nvPr/>
          </p:nvSpPr>
          <p:spPr>
            <a:xfrm>
              <a:off x="0" y="0"/>
              <a:ext cx="2561143" cy="740894"/>
            </a:xfrm>
            <a:custGeom>
              <a:avLst/>
              <a:gdLst/>
              <a:ahLst/>
              <a:cxnLst/>
              <a:rect l="l" t="t" r="r" b="b"/>
              <a:pathLst>
                <a:path w="2561143" h="740894">
                  <a:moveTo>
                    <a:pt x="0" y="0"/>
                  </a:moveTo>
                  <a:lnTo>
                    <a:pt x="2561143" y="0"/>
                  </a:lnTo>
                  <a:lnTo>
                    <a:pt x="2561143" y="740894"/>
                  </a:lnTo>
                  <a:lnTo>
                    <a:pt x="0" y="740894"/>
                  </a:lnTo>
                  <a:close/>
                </a:path>
              </a:pathLst>
            </a:custGeom>
            <a:solidFill>
              <a:srgbClr val="000000">
                <a:alpha val="0"/>
              </a:srgbClr>
            </a:solidFill>
          </p:spPr>
        </p:sp>
        <p:sp>
          <p:nvSpPr>
            <p:cNvPr id="22" name="TextBox 22"/>
            <p:cNvSpPr txBox="1"/>
            <p:nvPr/>
          </p:nvSpPr>
          <p:spPr>
            <a:xfrm>
              <a:off x="0" y="-28575"/>
              <a:ext cx="2561143" cy="769469"/>
            </a:xfrm>
            <a:prstGeom prst="rect">
              <a:avLst/>
            </a:prstGeom>
          </p:spPr>
          <p:txBody>
            <a:bodyPr lIns="0" tIns="0" rIns="0" bIns="0" rtlCol="0" anchor="ctr"/>
            <a:lstStyle/>
            <a:p>
              <a:pPr algn="ctr">
                <a:lnSpc>
                  <a:spcPts val="2379"/>
                </a:lnSpc>
              </a:pPr>
              <a:r>
                <a:rPr lang="en-US" sz="1699" dirty="0">
                  <a:solidFill>
                    <a:srgbClr val="000000"/>
                  </a:solidFill>
                  <a:latin typeface="Canva Sans"/>
                  <a:ea typeface="Canva Sans"/>
                  <a:cs typeface="Canva Sans"/>
                  <a:sym typeface="Canva Sans"/>
                </a:rPr>
                <a:t>Facts and </a:t>
              </a:r>
              <a:r>
                <a:rPr lang="en-US" sz="1699" dirty="0" smtClean="0">
                  <a:solidFill>
                    <a:srgbClr val="000000"/>
                  </a:solidFill>
                  <a:latin typeface="Canva Sans"/>
                  <a:ea typeface="Canva Sans"/>
                  <a:cs typeface="Canva Sans"/>
                  <a:sym typeface="Canva Sans"/>
                </a:rPr>
                <a:t>Myth</a:t>
              </a:r>
              <a:endParaRPr lang="en-US" sz="1699" dirty="0">
                <a:solidFill>
                  <a:srgbClr val="000000"/>
                </a:solidFill>
                <a:latin typeface="Canva Sans"/>
                <a:ea typeface="Canva Sans"/>
                <a:cs typeface="Canva Sans"/>
                <a:sym typeface="Canva Sans"/>
              </a:endParaRPr>
            </a:p>
          </p:txBody>
        </p:sp>
      </p:grpSp>
      <p:sp>
        <p:nvSpPr>
          <p:cNvPr id="23" name="Freeform 23"/>
          <p:cNvSpPr/>
          <p:nvPr/>
        </p:nvSpPr>
        <p:spPr>
          <a:xfrm>
            <a:off x="2699212" y="9285047"/>
            <a:ext cx="1495997" cy="435007"/>
          </a:xfrm>
          <a:custGeom>
            <a:avLst/>
            <a:gdLst/>
            <a:ahLst/>
            <a:cxnLst/>
            <a:rect l="l" t="t" r="r" b="b"/>
            <a:pathLst>
              <a:path w="1495997" h="435007">
                <a:moveTo>
                  <a:pt x="0" y="0"/>
                </a:moveTo>
                <a:lnTo>
                  <a:pt x="1495997" y="0"/>
                </a:lnTo>
                <a:lnTo>
                  <a:pt x="1495997" y="435007"/>
                </a:lnTo>
                <a:lnTo>
                  <a:pt x="0" y="435007"/>
                </a:lnTo>
                <a:lnTo>
                  <a:pt x="0" y="0"/>
                </a:lnTo>
                <a:close/>
              </a:path>
            </a:pathLst>
          </a:custGeom>
          <a:blipFill>
            <a:blip r:embed="rId15">
              <a:extLst>
                <a:ext uri="{96DAC541-7B7A-43D3-8B79-37D633B846F1}">
                  <asvg:svgBlip xmlns="" xmlns:asvg="http://schemas.microsoft.com/office/drawing/2016/SVG/main" r:embed="rId16"/>
                </a:ext>
              </a:extLst>
            </a:blip>
            <a:stretch>
              <a:fillRect/>
            </a:stretch>
          </a:blipFill>
        </p:spPr>
      </p:sp>
      <p:grpSp>
        <p:nvGrpSpPr>
          <p:cNvPr id="24" name="Group 24"/>
          <p:cNvGrpSpPr/>
          <p:nvPr/>
        </p:nvGrpSpPr>
        <p:grpSpPr>
          <a:xfrm>
            <a:off x="2717331" y="9173023"/>
            <a:ext cx="1486459" cy="555670"/>
            <a:chOff x="0" y="0"/>
            <a:chExt cx="1981945" cy="740894"/>
          </a:xfrm>
        </p:grpSpPr>
        <p:sp>
          <p:nvSpPr>
            <p:cNvPr id="25" name="Freeform 25"/>
            <p:cNvSpPr/>
            <p:nvPr/>
          </p:nvSpPr>
          <p:spPr>
            <a:xfrm>
              <a:off x="0" y="0"/>
              <a:ext cx="1981945" cy="740894"/>
            </a:xfrm>
            <a:custGeom>
              <a:avLst/>
              <a:gdLst/>
              <a:ahLst/>
              <a:cxnLst/>
              <a:rect l="l" t="t" r="r" b="b"/>
              <a:pathLst>
                <a:path w="1981945" h="740894">
                  <a:moveTo>
                    <a:pt x="0" y="0"/>
                  </a:moveTo>
                  <a:lnTo>
                    <a:pt x="1981945" y="0"/>
                  </a:lnTo>
                  <a:lnTo>
                    <a:pt x="1981945" y="740894"/>
                  </a:lnTo>
                  <a:lnTo>
                    <a:pt x="0" y="740894"/>
                  </a:lnTo>
                  <a:close/>
                </a:path>
              </a:pathLst>
            </a:custGeom>
            <a:solidFill>
              <a:srgbClr val="000000">
                <a:alpha val="0"/>
              </a:srgbClr>
            </a:solidFill>
          </p:spPr>
        </p:sp>
        <p:sp>
          <p:nvSpPr>
            <p:cNvPr id="26" name="TextBox 26"/>
            <p:cNvSpPr txBox="1"/>
            <p:nvPr/>
          </p:nvSpPr>
          <p:spPr>
            <a:xfrm>
              <a:off x="0" y="-28575"/>
              <a:ext cx="1981945" cy="769469"/>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Promotional</a:t>
              </a:r>
            </a:p>
          </p:txBody>
        </p:sp>
      </p:grpSp>
      <p:grpSp>
        <p:nvGrpSpPr>
          <p:cNvPr id="27" name="Group 27"/>
          <p:cNvGrpSpPr/>
          <p:nvPr/>
        </p:nvGrpSpPr>
        <p:grpSpPr>
          <a:xfrm>
            <a:off x="966419" y="8873632"/>
            <a:ext cx="5265247" cy="320355"/>
            <a:chOff x="0" y="0"/>
            <a:chExt cx="7020329" cy="427139"/>
          </a:xfrm>
        </p:grpSpPr>
        <p:sp>
          <p:nvSpPr>
            <p:cNvPr id="28" name="Freeform 28"/>
            <p:cNvSpPr/>
            <p:nvPr/>
          </p:nvSpPr>
          <p:spPr>
            <a:xfrm>
              <a:off x="0" y="0"/>
              <a:ext cx="7020330" cy="427139"/>
            </a:xfrm>
            <a:custGeom>
              <a:avLst/>
              <a:gdLst/>
              <a:ahLst/>
              <a:cxnLst/>
              <a:rect l="l" t="t" r="r" b="b"/>
              <a:pathLst>
                <a:path w="7020330" h="427139">
                  <a:moveTo>
                    <a:pt x="0" y="0"/>
                  </a:moveTo>
                  <a:lnTo>
                    <a:pt x="7020330" y="0"/>
                  </a:lnTo>
                  <a:lnTo>
                    <a:pt x="7020330" y="427139"/>
                  </a:lnTo>
                  <a:lnTo>
                    <a:pt x="0" y="427139"/>
                  </a:lnTo>
                  <a:close/>
                </a:path>
              </a:pathLst>
            </a:custGeom>
            <a:solidFill>
              <a:srgbClr val="000000">
                <a:alpha val="0"/>
              </a:srgbClr>
            </a:solidFill>
          </p:spPr>
        </p:sp>
        <p:sp>
          <p:nvSpPr>
            <p:cNvPr id="29" name="TextBox 29"/>
            <p:cNvSpPr txBox="1"/>
            <p:nvPr/>
          </p:nvSpPr>
          <p:spPr>
            <a:xfrm>
              <a:off x="0" y="57150"/>
              <a:ext cx="7020329" cy="369989"/>
            </a:xfrm>
            <a:prstGeom prst="rect">
              <a:avLst/>
            </a:prstGeom>
          </p:spPr>
          <p:txBody>
            <a:bodyPr lIns="0" tIns="0" rIns="0" bIns="0" rtlCol="0" anchor="t"/>
            <a:lstStyle/>
            <a:p>
              <a:pPr algn="l">
                <a:lnSpc>
                  <a:spcPts val="2592"/>
                </a:lnSpc>
              </a:pPr>
              <a:r>
                <a:rPr lang="en-US" sz="2700">
                  <a:solidFill>
                    <a:srgbClr val="000000"/>
                  </a:solidFill>
                  <a:latin typeface="Canva Sans"/>
                  <a:ea typeface="Canva Sans"/>
                  <a:cs typeface="Canva Sans"/>
                  <a:sym typeface="Canva Sans"/>
                </a:rPr>
                <a:t>CONTENT TYPE</a:t>
              </a:r>
            </a:p>
          </p:txBody>
        </p:sp>
      </p:grpSp>
      <p:sp>
        <p:nvSpPr>
          <p:cNvPr id="30" name="Freeform 30"/>
          <p:cNvSpPr/>
          <p:nvPr/>
        </p:nvSpPr>
        <p:spPr>
          <a:xfrm>
            <a:off x="6602945" y="9285047"/>
            <a:ext cx="1737075" cy="435007"/>
          </a:xfrm>
          <a:custGeom>
            <a:avLst/>
            <a:gdLst/>
            <a:ahLst/>
            <a:cxnLst/>
            <a:rect l="l" t="t" r="r" b="b"/>
            <a:pathLst>
              <a:path w="1737075" h="435007">
                <a:moveTo>
                  <a:pt x="0" y="0"/>
                </a:moveTo>
                <a:lnTo>
                  <a:pt x="1737075" y="0"/>
                </a:lnTo>
                <a:lnTo>
                  <a:pt x="1737075" y="435007"/>
                </a:lnTo>
                <a:lnTo>
                  <a:pt x="0" y="435007"/>
                </a:lnTo>
                <a:lnTo>
                  <a:pt x="0" y="0"/>
                </a:lnTo>
                <a:close/>
              </a:path>
            </a:pathLst>
          </a:custGeom>
          <a:blipFill>
            <a:blip r:embed="rId17">
              <a:extLst>
                <a:ext uri="{96DAC541-7B7A-43D3-8B79-37D633B846F1}">
                  <asvg:svgBlip xmlns="" xmlns:asvg="http://schemas.microsoft.com/office/drawing/2016/SVG/main" r:embed="rId18"/>
                </a:ext>
              </a:extLst>
            </a:blip>
            <a:stretch>
              <a:fillRect/>
            </a:stretch>
          </a:blipFill>
        </p:spPr>
      </p:sp>
      <p:grpSp>
        <p:nvGrpSpPr>
          <p:cNvPr id="31" name="Group 31"/>
          <p:cNvGrpSpPr/>
          <p:nvPr/>
        </p:nvGrpSpPr>
        <p:grpSpPr>
          <a:xfrm>
            <a:off x="6621064" y="9173023"/>
            <a:ext cx="1727503" cy="555670"/>
            <a:chOff x="0" y="0"/>
            <a:chExt cx="2303337" cy="740894"/>
          </a:xfrm>
        </p:grpSpPr>
        <p:sp>
          <p:nvSpPr>
            <p:cNvPr id="32" name="Freeform 32"/>
            <p:cNvSpPr/>
            <p:nvPr/>
          </p:nvSpPr>
          <p:spPr>
            <a:xfrm>
              <a:off x="0" y="0"/>
              <a:ext cx="2303337" cy="740894"/>
            </a:xfrm>
            <a:custGeom>
              <a:avLst/>
              <a:gdLst/>
              <a:ahLst/>
              <a:cxnLst/>
              <a:rect l="l" t="t" r="r" b="b"/>
              <a:pathLst>
                <a:path w="2303337" h="740894">
                  <a:moveTo>
                    <a:pt x="0" y="0"/>
                  </a:moveTo>
                  <a:lnTo>
                    <a:pt x="2303337" y="0"/>
                  </a:lnTo>
                  <a:lnTo>
                    <a:pt x="2303337" y="740894"/>
                  </a:lnTo>
                  <a:lnTo>
                    <a:pt x="0" y="740894"/>
                  </a:lnTo>
                  <a:close/>
                </a:path>
              </a:pathLst>
            </a:custGeom>
            <a:solidFill>
              <a:srgbClr val="000000">
                <a:alpha val="0"/>
              </a:srgbClr>
            </a:solidFill>
          </p:spPr>
        </p:sp>
        <p:sp>
          <p:nvSpPr>
            <p:cNvPr id="33" name="TextBox 33"/>
            <p:cNvSpPr txBox="1"/>
            <p:nvPr/>
          </p:nvSpPr>
          <p:spPr>
            <a:xfrm>
              <a:off x="0" y="-28575"/>
              <a:ext cx="2303337" cy="769469"/>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testimonial</a:t>
              </a:r>
            </a:p>
          </p:txBody>
        </p:sp>
      </p:grpSp>
      <p:sp>
        <p:nvSpPr>
          <p:cNvPr id="34" name="Freeform 34"/>
          <p:cNvSpPr/>
          <p:nvPr/>
        </p:nvSpPr>
        <p:spPr>
          <a:xfrm>
            <a:off x="8633367" y="9302468"/>
            <a:ext cx="2587180" cy="435007"/>
          </a:xfrm>
          <a:custGeom>
            <a:avLst/>
            <a:gdLst/>
            <a:ahLst/>
            <a:cxnLst/>
            <a:rect l="l" t="t" r="r" b="b"/>
            <a:pathLst>
              <a:path w="2587180" h="435007">
                <a:moveTo>
                  <a:pt x="0" y="0"/>
                </a:moveTo>
                <a:lnTo>
                  <a:pt x="2587180" y="0"/>
                </a:lnTo>
                <a:lnTo>
                  <a:pt x="2587180" y="435007"/>
                </a:lnTo>
                <a:lnTo>
                  <a:pt x="0" y="435007"/>
                </a:lnTo>
                <a:lnTo>
                  <a:pt x="0" y="0"/>
                </a:lnTo>
                <a:close/>
              </a:path>
            </a:pathLst>
          </a:custGeom>
          <a:blipFill>
            <a:blip r:embed="rId19">
              <a:extLst>
                <a:ext uri="{96DAC541-7B7A-43D3-8B79-37D633B846F1}">
                  <asvg:svgBlip xmlns="" xmlns:asvg="http://schemas.microsoft.com/office/drawing/2016/SVG/main" r:embed="rId20"/>
                </a:ext>
              </a:extLst>
            </a:blip>
            <a:stretch>
              <a:fillRect/>
            </a:stretch>
          </a:blipFill>
        </p:spPr>
      </p:sp>
      <p:grpSp>
        <p:nvGrpSpPr>
          <p:cNvPr id="35" name="Group 35"/>
          <p:cNvGrpSpPr/>
          <p:nvPr/>
        </p:nvGrpSpPr>
        <p:grpSpPr>
          <a:xfrm>
            <a:off x="8651486" y="9190444"/>
            <a:ext cx="2577674" cy="555669"/>
            <a:chOff x="0" y="0"/>
            <a:chExt cx="3436899" cy="740892"/>
          </a:xfrm>
        </p:grpSpPr>
        <p:sp>
          <p:nvSpPr>
            <p:cNvPr id="36" name="Freeform 36"/>
            <p:cNvSpPr/>
            <p:nvPr/>
          </p:nvSpPr>
          <p:spPr>
            <a:xfrm>
              <a:off x="0" y="0"/>
              <a:ext cx="3436899" cy="740892"/>
            </a:xfrm>
            <a:custGeom>
              <a:avLst/>
              <a:gdLst/>
              <a:ahLst/>
              <a:cxnLst/>
              <a:rect l="l" t="t" r="r" b="b"/>
              <a:pathLst>
                <a:path w="3436899" h="740892">
                  <a:moveTo>
                    <a:pt x="0" y="0"/>
                  </a:moveTo>
                  <a:lnTo>
                    <a:pt x="3436899" y="0"/>
                  </a:lnTo>
                  <a:lnTo>
                    <a:pt x="3436899" y="740892"/>
                  </a:lnTo>
                  <a:lnTo>
                    <a:pt x="0" y="740892"/>
                  </a:lnTo>
                  <a:close/>
                </a:path>
              </a:pathLst>
            </a:custGeom>
            <a:solidFill>
              <a:srgbClr val="000000">
                <a:alpha val="0"/>
              </a:srgbClr>
            </a:solidFill>
          </p:spPr>
        </p:sp>
        <p:sp>
          <p:nvSpPr>
            <p:cNvPr id="37" name="TextBox 37"/>
            <p:cNvSpPr txBox="1"/>
            <p:nvPr/>
          </p:nvSpPr>
          <p:spPr>
            <a:xfrm>
              <a:off x="0" y="-28575"/>
              <a:ext cx="3436899" cy="769467"/>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Before and After</a:t>
              </a:r>
            </a:p>
          </p:txBody>
        </p:sp>
      </p:grpSp>
      <p:grpSp>
        <p:nvGrpSpPr>
          <p:cNvPr id="38" name="Group 38"/>
          <p:cNvGrpSpPr/>
          <p:nvPr/>
        </p:nvGrpSpPr>
        <p:grpSpPr>
          <a:xfrm>
            <a:off x="533400" y="109687"/>
            <a:ext cx="6906817" cy="1162943"/>
            <a:chOff x="0" y="0"/>
            <a:chExt cx="9209089" cy="1550591"/>
          </a:xfrm>
        </p:grpSpPr>
        <p:sp>
          <p:nvSpPr>
            <p:cNvPr id="39" name="Freeform 39"/>
            <p:cNvSpPr/>
            <p:nvPr/>
          </p:nvSpPr>
          <p:spPr>
            <a:xfrm>
              <a:off x="0" y="0"/>
              <a:ext cx="9209089" cy="1550591"/>
            </a:xfrm>
            <a:custGeom>
              <a:avLst/>
              <a:gdLst/>
              <a:ahLst/>
              <a:cxnLst/>
              <a:rect l="l" t="t" r="r" b="b"/>
              <a:pathLst>
                <a:path w="9209089" h="1550591">
                  <a:moveTo>
                    <a:pt x="0" y="0"/>
                  </a:moveTo>
                  <a:lnTo>
                    <a:pt x="9209089" y="0"/>
                  </a:lnTo>
                  <a:lnTo>
                    <a:pt x="9209089" y="1550591"/>
                  </a:lnTo>
                  <a:lnTo>
                    <a:pt x="0" y="1550591"/>
                  </a:lnTo>
                  <a:close/>
                </a:path>
              </a:pathLst>
            </a:custGeom>
            <a:solidFill>
              <a:srgbClr val="000000">
                <a:alpha val="0"/>
              </a:srgbClr>
            </a:solidFill>
          </p:spPr>
        </p:sp>
        <p:sp>
          <p:nvSpPr>
            <p:cNvPr id="40" name="TextBox 40"/>
            <p:cNvSpPr txBox="1"/>
            <p:nvPr/>
          </p:nvSpPr>
          <p:spPr>
            <a:xfrm>
              <a:off x="0" y="-114300"/>
              <a:ext cx="9209089"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Content Calendar</a:t>
              </a:r>
            </a:p>
          </p:txBody>
        </p:sp>
      </p:grpSp>
      <p:grpSp>
        <p:nvGrpSpPr>
          <p:cNvPr id="41" name="Group 41"/>
          <p:cNvGrpSpPr/>
          <p:nvPr/>
        </p:nvGrpSpPr>
        <p:grpSpPr>
          <a:xfrm>
            <a:off x="11532078" y="8843056"/>
            <a:ext cx="4089236" cy="306067"/>
            <a:chOff x="0" y="0"/>
            <a:chExt cx="5452315" cy="408090"/>
          </a:xfrm>
        </p:grpSpPr>
        <p:sp>
          <p:nvSpPr>
            <p:cNvPr id="42" name="Freeform 42"/>
            <p:cNvSpPr/>
            <p:nvPr/>
          </p:nvSpPr>
          <p:spPr>
            <a:xfrm>
              <a:off x="0" y="0"/>
              <a:ext cx="5452314" cy="408090"/>
            </a:xfrm>
            <a:custGeom>
              <a:avLst/>
              <a:gdLst/>
              <a:ahLst/>
              <a:cxnLst/>
              <a:rect l="l" t="t" r="r" b="b"/>
              <a:pathLst>
                <a:path w="5452314" h="408090">
                  <a:moveTo>
                    <a:pt x="0" y="0"/>
                  </a:moveTo>
                  <a:lnTo>
                    <a:pt x="5452314" y="0"/>
                  </a:lnTo>
                  <a:lnTo>
                    <a:pt x="5452314" y="408090"/>
                  </a:lnTo>
                  <a:lnTo>
                    <a:pt x="0" y="408090"/>
                  </a:lnTo>
                  <a:close/>
                </a:path>
              </a:pathLst>
            </a:custGeom>
            <a:solidFill>
              <a:srgbClr val="000000">
                <a:alpha val="0"/>
              </a:srgbClr>
            </a:solidFill>
          </p:spPr>
        </p:sp>
        <p:sp>
          <p:nvSpPr>
            <p:cNvPr id="43" name="TextBox 43"/>
            <p:cNvSpPr txBox="1"/>
            <p:nvPr/>
          </p:nvSpPr>
          <p:spPr>
            <a:xfrm>
              <a:off x="0" y="57150"/>
              <a:ext cx="5452315" cy="350940"/>
            </a:xfrm>
            <a:prstGeom prst="rect">
              <a:avLst/>
            </a:prstGeom>
          </p:spPr>
          <p:txBody>
            <a:bodyPr lIns="0" tIns="0" rIns="0" bIns="0" rtlCol="0" anchor="t"/>
            <a:lstStyle/>
            <a:p>
              <a:pPr algn="l">
                <a:lnSpc>
                  <a:spcPts val="2592"/>
                </a:lnSpc>
              </a:pPr>
              <a:r>
                <a:rPr lang="en-US" sz="2700">
                  <a:solidFill>
                    <a:srgbClr val="000000"/>
                  </a:solidFill>
                  <a:latin typeface="Canva Sans"/>
                  <a:ea typeface="Canva Sans"/>
                  <a:cs typeface="Canva Sans"/>
                  <a:sym typeface="Canva Sans"/>
                </a:rPr>
                <a:t>PLATFORM</a:t>
              </a:r>
            </a:p>
          </p:txBody>
        </p:sp>
      </p:grpSp>
      <p:grpSp>
        <p:nvGrpSpPr>
          <p:cNvPr id="44" name="Group 44"/>
          <p:cNvGrpSpPr/>
          <p:nvPr/>
        </p:nvGrpSpPr>
        <p:grpSpPr>
          <a:xfrm>
            <a:off x="10421196" y="336583"/>
            <a:ext cx="3142404" cy="775295"/>
            <a:chOff x="0" y="0"/>
            <a:chExt cx="4189872" cy="1033727"/>
          </a:xfrm>
        </p:grpSpPr>
        <p:sp>
          <p:nvSpPr>
            <p:cNvPr id="45" name="Freeform 45"/>
            <p:cNvSpPr/>
            <p:nvPr/>
          </p:nvSpPr>
          <p:spPr>
            <a:xfrm>
              <a:off x="0" y="0"/>
              <a:ext cx="4189872" cy="1033727"/>
            </a:xfrm>
            <a:custGeom>
              <a:avLst/>
              <a:gdLst/>
              <a:ahLst/>
              <a:cxnLst/>
              <a:rect l="l" t="t" r="r" b="b"/>
              <a:pathLst>
                <a:path w="4189872" h="1033727">
                  <a:moveTo>
                    <a:pt x="0" y="0"/>
                  </a:moveTo>
                  <a:lnTo>
                    <a:pt x="4189872" y="0"/>
                  </a:lnTo>
                  <a:lnTo>
                    <a:pt x="4189872" y="1033727"/>
                  </a:lnTo>
                  <a:lnTo>
                    <a:pt x="0" y="1033727"/>
                  </a:lnTo>
                  <a:close/>
                </a:path>
              </a:pathLst>
            </a:custGeom>
            <a:solidFill>
              <a:srgbClr val="000000">
                <a:alpha val="0"/>
              </a:srgbClr>
            </a:solidFill>
          </p:spPr>
        </p:sp>
        <p:sp>
          <p:nvSpPr>
            <p:cNvPr id="46" name="TextBox 46"/>
            <p:cNvSpPr txBox="1"/>
            <p:nvPr/>
          </p:nvSpPr>
          <p:spPr>
            <a:xfrm>
              <a:off x="0" y="-76200"/>
              <a:ext cx="4189872" cy="1109927"/>
            </a:xfrm>
            <a:prstGeom prst="rect">
              <a:avLst/>
            </a:prstGeom>
          </p:spPr>
          <p:txBody>
            <a:bodyPr lIns="0" tIns="0" rIns="0" bIns="0" rtlCol="0" anchor="t"/>
            <a:lstStyle/>
            <a:p>
              <a:pPr algn="ctr">
                <a:lnSpc>
                  <a:spcPts val="5598"/>
                </a:lnSpc>
              </a:pPr>
              <a:r>
                <a:rPr lang="en-US" sz="3999" b="1" spc="239">
                  <a:solidFill>
                    <a:srgbClr val="000000"/>
                  </a:solidFill>
                  <a:latin typeface="Open Sans Bold"/>
                  <a:ea typeface="Open Sans Bold"/>
                  <a:cs typeface="Open Sans Bold"/>
                  <a:sym typeface="Open Sans Bold"/>
                </a:rPr>
                <a:t>JANUARY</a:t>
              </a:r>
            </a:p>
          </p:txBody>
        </p:sp>
      </p:grpSp>
      <p:grpSp>
        <p:nvGrpSpPr>
          <p:cNvPr id="47" name="Group 47"/>
          <p:cNvGrpSpPr/>
          <p:nvPr/>
        </p:nvGrpSpPr>
        <p:grpSpPr>
          <a:xfrm>
            <a:off x="6553200" y="6356350"/>
            <a:ext cx="2133600" cy="365125"/>
            <a:chOff x="0" y="0"/>
            <a:chExt cx="2844800" cy="486833"/>
          </a:xfrm>
        </p:grpSpPr>
        <p:sp>
          <p:nvSpPr>
            <p:cNvPr id="48" name="Freeform 48"/>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49" name="TextBox 49"/>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33</a:t>
              </a:r>
            </a:p>
          </p:txBody>
        </p:sp>
      </p:gr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975301"/>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aphicFrame>
        <p:nvGraphicFramePr>
          <p:cNvPr id="6" name="Table 6"/>
          <p:cNvGraphicFramePr>
            <a:graphicFrameLocks noGrp="1"/>
          </p:cNvGraphicFramePr>
          <p:nvPr/>
        </p:nvGraphicFramePr>
        <p:xfrm>
          <a:off x="1028700" y="1898008"/>
          <a:ext cx="15989302" cy="7124700"/>
        </p:xfrm>
        <a:graphic>
          <a:graphicData uri="http://schemas.openxmlformats.org/drawingml/2006/table">
            <a:tbl>
              <a:tblPr/>
              <a:tblGrid>
                <a:gridCol w="2170675">
                  <a:extLst>
                    <a:ext uri="{9D8B030D-6E8A-4147-A177-3AD203B41FA5}">
                      <a16:colId xmlns:a16="http://schemas.microsoft.com/office/drawing/2014/main" val="20000"/>
                    </a:ext>
                  </a:extLst>
                </a:gridCol>
                <a:gridCol w="2170675">
                  <a:extLst>
                    <a:ext uri="{9D8B030D-6E8A-4147-A177-3AD203B41FA5}">
                      <a16:colId xmlns:a16="http://schemas.microsoft.com/office/drawing/2014/main" val="20001"/>
                    </a:ext>
                  </a:extLst>
                </a:gridCol>
                <a:gridCol w="2665282">
                  <a:extLst>
                    <a:ext uri="{9D8B030D-6E8A-4147-A177-3AD203B41FA5}">
                      <a16:colId xmlns:a16="http://schemas.microsoft.com/office/drawing/2014/main" val="20002"/>
                    </a:ext>
                  </a:extLst>
                </a:gridCol>
                <a:gridCol w="1676069">
                  <a:extLst>
                    <a:ext uri="{9D8B030D-6E8A-4147-A177-3AD203B41FA5}">
                      <a16:colId xmlns:a16="http://schemas.microsoft.com/office/drawing/2014/main" val="20003"/>
                    </a:ext>
                  </a:extLst>
                </a:gridCol>
                <a:gridCol w="2170675">
                  <a:extLst>
                    <a:ext uri="{9D8B030D-6E8A-4147-A177-3AD203B41FA5}">
                      <a16:colId xmlns:a16="http://schemas.microsoft.com/office/drawing/2014/main" val="20004"/>
                    </a:ext>
                  </a:extLst>
                </a:gridCol>
                <a:gridCol w="2170675">
                  <a:extLst>
                    <a:ext uri="{9D8B030D-6E8A-4147-A177-3AD203B41FA5}">
                      <a16:colId xmlns:a16="http://schemas.microsoft.com/office/drawing/2014/main" val="20005"/>
                    </a:ext>
                  </a:extLst>
                </a:gridCol>
                <a:gridCol w="2965251">
                  <a:extLst>
                    <a:ext uri="{9D8B030D-6E8A-4147-A177-3AD203B41FA5}">
                      <a16:colId xmlns:a16="http://schemas.microsoft.com/office/drawing/2014/main" val="20006"/>
                    </a:ext>
                  </a:extLst>
                </a:gridCol>
              </a:tblGrid>
              <a:tr h="1069222">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Saturday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Sunday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Monday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Tuesday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Wednesday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Thursday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Friday</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extLst>
                  <a:ext uri="{0D108BD9-81ED-4DB2-BD59-A6C34878D82A}">
                    <a16:rowId xmlns:a16="http://schemas.microsoft.com/office/drawing/2014/main" val="10000"/>
                  </a:ext>
                </a:extLst>
              </a:tr>
              <a:tr h="964543">
                <a:tc>
                  <a:txBody>
                    <a:bodyPr/>
                    <a:lstStyle/>
                    <a:p>
                      <a:pPr algn="ctr" rtl="1">
                        <a:lnSpc>
                          <a:spcPts val="2800"/>
                        </a:lnSpc>
                        <a:defRPr/>
                      </a:pPr>
                      <a:r>
                        <a:rPr lang="ar-EG" sz="2000">
                          <a:solidFill>
                            <a:srgbClr val="000000"/>
                          </a:solidFill>
                          <a:latin typeface="Canva Sans"/>
                          <a:ea typeface="Canva Sans"/>
                          <a:cs typeface="Canva Sans"/>
                          <a:sym typeface="Canva Sans"/>
                          <a:rtl/>
                        </a:rPr>
                        <a:t>التركيبات المتحركة ومميزاتها</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2</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3</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فيديو حالة قبل وبعد</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5170FF">
                            <a:alpha val="100000"/>
                          </a:srgbClr>
                        </a:gs>
                        <a:gs pos="100000">
                          <a:srgbClr val="FF66C4">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5</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تسوس اسنان الأطفال</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7</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1376370">
                <a:tc>
                  <a:txBody>
                    <a:bodyPr/>
                    <a:lstStyle/>
                    <a:p>
                      <a:pPr algn="ctr" rtl="1">
                        <a:lnSpc>
                          <a:spcPts val="2800"/>
                        </a:lnSpc>
                        <a:defRPr/>
                      </a:pPr>
                      <a:r>
                        <a:rPr lang="ar-EG" sz="2000">
                          <a:solidFill>
                            <a:srgbClr val="000000"/>
                          </a:solidFill>
                          <a:latin typeface="Canva Sans"/>
                          <a:ea typeface="Canva Sans"/>
                          <a:cs typeface="Canva Sans"/>
                          <a:sym typeface="Canva Sans"/>
                          <a:rtl/>
                        </a:rPr>
                        <a:t>حساسية الأسنان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9</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Arimo"/>
                          <a:ea typeface="Arimo"/>
                          <a:cs typeface="Arimo"/>
                          <a:sym typeface="Arimo"/>
                        </a:rPr>
                        <a:t>10</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ar-EG" sz="2000">
                          <a:solidFill>
                            <a:srgbClr val="000000"/>
                          </a:solidFill>
                          <a:latin typeface="Arimo"/>
                          <a:ea typeface="Arimo"/>
                          <a:cs typeface="Arimo"/>
                          <a:sym typeface="Arimo"/>
                          <a:rtl/>
                        </a:rPr>
                        <a:t>تركيب فص هديه مع التبييض</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12</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ar-EG" sz="2000">
                          <a:solidFill>
                            <a:srgbClr val="000000"/>
                          </a:solidFill>
                          <a:latin typeface="Arimo"/>
                          <a:ea typeface="Arimo"/>
                          <a:cs typeface="Arimo"/>
                          <a:sym typeface="Arimo"/>
                          <a:rtl/>
                        </a:rPr>
                        <a:t>ريفيو من مريض سابق</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A6A6A6">
                            <a:alpha val="100000"/>
                          </a:srgbClr>
                        </a:gs>
                        <a:gs pos="100000">
                          <a:srgbClr val="FFFFFF">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14</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009518">
                <a:tc>
                  <a:txBody>
                    <a:bodyPr/>
                    <a:lstStyle/>
                    <a:p>
                      <a:pPr algn="ctr" rtl="1">
                        <a:lnSpc>
                          <a:spcPts val="2800"/>
                        </a:lnSpc>
                        <a:defRPr/>
                      </a:pPr>
                      <a:r>
                        <a:rPr lang="ar-EG" sz="2000">
                          <a:solidFill>
                            <a:srgbClr val="000000"/>
                          </a:solidFill>
                          <a:latin typeface="Canva Sans"/>
                          <a:ea typeface="Canva Sans"/>
                          <a:cs typeface="Canva Sans"/>
                          <a:sym typeface="Canva Sans"/>
                          <a:rtl/>
                        </a:rPr>
                        <a:t>فيديو طريقة غسل الأسنان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16</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17</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صورة لعيادة والدكتور</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19</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ar-EG" sz="2000">
                          <a:solidFill>
                            <a:srgbClr val="000000"/>
                          </a:solidFill>
                          <a:latin typeface="Arimo"/>
                          <a:ea typeface="Arimo"/>
                          <a:cs typeface="Arimo"/>
                          <a:sym typeface="Arimo"/>
                          <a:rtl/>
                        </a:rPr>
                        <a:t>حقيقة واكاذيب</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CBEA0"/>
                    </a:solidFill>
                  </a:tcPr>
                </a:tc>
                <a:tc>
                  <a:txBody>
                    <a:bodyPr/>
                    <a:lstStyle/>
                    <a:p>
                      <a:pPr algn="ctr">
                        <a:lnSpc>
                          <a:spcPts val="2800"/>
                        </a:lnSpc>
                        <a:defRPr/>
                      </a:pPr>
                      <a:r>
                        <a:rPr lang="en-US" sz="2000">
                          <a:solidFill>
                            <a:srgbClr val="000000"/>
                          </a:solidFill>
                          <a:latin typeface="Canva Sans"/>
                          <a:ea typeface="Canva Sans"/>
                          <a:cs typeface="Canva Sans"/>
                          <a:sym typeface="Canva Sans"/>
                        </a:rPr>
                        <a:t>21</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1365532">
                <a:tc>
                  <a:txBody>
                    <a:bodyPr/>
                    <a:lstStyle/>
                    <a:p>
                      <a:pPr algn="ctr">
                        <a:lnSpc>
                          <a:spcPts val="2800"/>
                        </a:lnSpc>
                        <a:defRPr/>
                      </a:pPr>
                      <a:r>
                        <a:rPr lang="ar-EG" sz="2000">
                          <a:solidFill>
                            <a:srgbClr val="000000"/>
                          </a:solidFill>
                          <a:latin typeface="Arimo"/>
                          <a:ea typeface="Arimo"/>
                          <a:cs typeface="Arimo"/>
                          <a:sym typeface="Arimo"/>
                          <a:rtl/>
                        </a:rPr>
                        <a:t>تركيبات الاسنان</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23</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800"/>
                        </a:lnSpc>
                        <a:defRPr/>
                      </a:pPr>
                      <a:r>
                        <a:rPr lang="en-US" sz="2000">
                          <a:solidFill>
                            <a:srgbClr val="000000"/>
                          </a:solidFill>
                          <a:latin typeface="Canva Sans"/>
                          <a:ea typeface="Canva Sans"/>
                          <a:cs typeface="Canva Sans"/>
                          <a:sym typeface="Canva Sans"/>
                        </a:rPr>
                        <a:t>24</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حشو الليزر</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26</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800"/>
                        </a:lnSpc>
                        <a:defRPr/>
                      </a:pPr>
                      <a:r>
                        <a:rPr lang="ar-EG" sz="2000">
                          <a:solidFill>
                            <a:srgbClr val="000000"/>
                          </a:solidFill>
                          <a:latin typeface="Canva Sans"/>
                          <a:ea typeface="Canva Sans"/>
                          <a:cs typeface="Canva Sans"/>
                          <a:sym typeface="Canva Sans"/>
                          <a:rtl/>
                        </a:rPr>
                        <a:t>الأمراض العضويه التى تؤثر على صحة </a:t>
                      </a:r>
                      <a:endParaRPr lang="en-US" sz="1100"/>
                    </a:p>
                    <a:p>
                      <a:pPr algn="ctr" rtl="1">
                        <a:lnSpc>
                          <a:spcPts val="2800"/>
                        </a:lnSpc>
                      </a:pPr>
                      <a:r>
                        <a:rPr lang="ar-EG" sz="2000">
                          <a:solidFill>
                            <a:srgbClr val="000000"/>
                          </a:solidFill>
                          <a:latin typeface="Canva Sans"/>
                          <a:ea typeface="Canva Sans"/>
                          <a:cs typeface="Canva Sans"/>
                          <a:sym typeface="Canva Sans"/>
                          <a:rtl/>
                        </a:rPr>
                        <a:t>الأسنان واللثة</a:t>
                      </a:r>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800"/>
                        </a:lnSpc>
                        <a:defRPr/>
                      </a:pPr>
                      <a:r>
                        <a:rPr lang="en-US" sz="2000">
                          <a:solidFill>
                            <a:srgbClr val="000000"/>
                          </a:solidFill>
                          <a:latin typeface="Canva Sans"/>
                          <a:ea typeface="Canva Sans"/>
                          <a:cs typeface="Canva Sans"/>
                          <a:sym typeface="Canva Sans"/>
                        </a:rPr>
                        <a:t>28</a:t>
                      </a: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339515">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47625" marR="47625" marT="47625" marB="47625"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sp>
        <p:nvSpPr>
          <p:cNvPr id="7" name="Freeform 7"/>
          <p:cNvSpPr/>
          <p:nvPr/>
        </p:nvSpPr>
        <p:spPr>
          <a:xfrm>
            <a:off x="11895351" y="9611121"/>
            <a:ext cx="2592705" cy="435007"/>
          </a:xfrm>
          <a:custGeom>
            <a:avLst/>
            <a:gdLst/>
            <a:ahLst/>
            <a:cxnLst/>
            <a:rect l="l" t="t" r="r" b="b"/>
            <a:pathLst>
              <a:path w="2592705" h="435007">
                <a:moveTo>
                  <a:pt x="0" y="0"/>
                </a:moveTo>
                <a:lnTo>
                  <a:pt x="2592705" y="0"/>
                </a:lnTo>
                <a:lnTo>
                  <a:pt x="2592705" y="435007"/>
                </a:lnTo>
                <a:lnTo>
                  <a:pt x="0" y="435007"/>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8" name="Group 8"/>
          <p:cNvGrpSpPr/>
          <p:nvPr/>
        </p:nvGrpSpPr>
        <p:grpSpPr>
          <a:xfrm>
            <a:off x="11913470" y="9499097"/>
            <a:ext cx="2583153" cy="555669"/>
            <a:chOff x="0" y="0"/>
            <a:chExt cx="3444204" cy="740892"/>
          </a:xfrm>
        </p:grpSpPr>
        <p:sp>
          <p:nvSpPr>
            <p:cNvPr id="9" name="Freeform 9"/>
            <p:cNvSpPr/>
            <p:nvPr/>
          </p:nvSpPr>
          <p:spPr>
            <a:xfrm>
              <a:off x="0" y="0"/>
              <a:ext cx="3444204" cy="740892"/>
            </a:xfrm>
            <a:custGeom>
              <a:avLst/>
              <a:gdLst/>
              <a:ahLst/>
              <a:cxnLst/>
              <a:rect l="l" t="t" r="r" b="b"/>
              <a:pathLst>
                <a:path w="3444204" h="740892">
                  <a:moveTo>
                    <a:pt x="0" y="0"/>
                  </a:moveTo>
                  <a:lnTo>
                    <a:pt x="3444204" y="0"/>
                  </a:lnTo>
                  <a:lnTo>
                    <a:pt x="3444204" y="740892"/>
                  </a:lnTo>
                  <a:lnTo>
                    <a:pt x="0" y="740892"/>
                  </a:lnTo>
                  <a:close/>
                </a:path>
              </a:pathLst>
            </a:custGeom>
            <a:solidFill>
              <a:srgbClr val="000000">
                <a:alpha val="0"/>
              </a:srgbClr>
            </a:solidFill>
          </p:spPr>
        </p:sp>
        <p:sp>
          <p:nvSpPr>
            <p:cNvPr id="10" name="TextBox 10"/>
            <p:cNvSpPr txBox="1"/>
            <p:nvPr/>
          </p:nvSpPr>
          <p:spPr>
            <a:xfrm>
              <a:off x="0" y="-28575"/>
              <a:ext cx="3444204" cy="769467"/>
            </a:xfrm>
            <a:prstGeom prst="rect">
              <a:avLst/>
            </a:prstGeom>
          </p:spPr>
          <p:txBody>
            <a:bodyPr lIns="0" tIns="0" rIns="0" bIns="0" rtlCol="0" anchor="ctr"/>
            <a:lstStyle/>
            <a:p>
              <a:pPr algn="ctr">
                <a:lnSpc>
                  <a:spcPts val="2379"/>
                </a:lnSpc>
              </a:pPr>
              <a:r>
                <a:rPr lang="en-US" sz="1699" b="1">
                  <a:solidFill>
                    <a:srgbClr val="000000"/>
                  </a:solidFill>
                  <a:latin typeface="Canva Sans Bold"/>
                  <a:ea typeface="Canva Sans Bold"/>
                  <a:cs typeface="Canva Sans Bold"/>
                  <a:sym typeface="Canva Sans Bold"/>
                </a:rPr>
                <a:t>Faceboook</a:t>
              </a:r>
            </a:p>
          </p:txBody>
        </p:sp>
      </p:grpSp>
      <p:sp>
        <p:nvSpPr>
          <p:cNvPr id="11" name="Freeform 11"/>
          <p:cNvSpPr/>
          <p:nvPr/>
        </p:nvSpPr>
        <p:spPr>
          <a:xfrm>
            <a:off x="14635193" y="9611121"/>
            <a:ext cx="2615470" cy="435007"/>
          </a:xfrm>
          <a:custGeom>
            <a:avLst/>
            <a:gdLst/>
            <a:ahLst/>
            <a:cxnLst/>
            <a:rect l="l" t="t" r="r" b="b"/>
            <a:pathLst>
              <a:path w="2615470" h="435007">
                <a:moveTo>
                  <a:pt x="0" y="0"/>
                </a:moveTo>
                <a:lnTo>
                  <a:pt x="2615470" y="0"/>
                </a:lnTo>
                <a:lnTo>
                  <a:pt x="2615470" y="435007"/>
                </a:lnTo>
                <a:lnTo>
                  <a:pt x="0" y="435007"/>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grpSp>
        <p:nvGrpSpPr>
          <p:cNvPr id="12" name="Group 12"/>
          <p:cNvGrpSpPr/>
          <p:nvPr/>
        </p:nvGrpSpPr>
        <p:grpSpPr>
          <a:xfrm>
            <a:off x="14653312" y="9499097"/>
            <a:ext cx="2605988" cy="555669"/>
            <a:chOff x="0" y="0"/>
            <a:chExt cx="3474651" cy="740892"/>
          </a:xfrm>
        </p:grpSpPr>
        <p:sp>
          <p:nvSpPr>
            <p:cNvPr id="13" name="Freeform 13"/>
            <p:cNvSpPr/>
            <p:nvPr/>
          </p:nvSpPr>
          <p:spPr>
            <a:xfrm>
              <a:off x="0" y="0"/>
              <a:ext cx="3474651" cy="740892"/>
            </a:xfrm>
            <a:custGeom>
              <a:avLst/>
              <a:gdLst/>
              <a:ahLst/>
              <a:cxnLst/>
              <a:rect l="l" t="t" r="r" b="b"/>
              <a:pathLst>
                <a:path w="3474651" h="740892">
                  <a:moveTo>
                    <a:pt x="0" y="0"/>
                  </a:moveTo>
                  <a:lnTo>
                    <a:pt x="3474651" y="0"/>
                  </a:lnTo>
                  <a:lnTo>
                    <a:pt x="3474651" y="740892"/>
                  </a:lnTo>
                  <a:lnTo>
                    <a:pt x="0" y="740892"/>
                  </a:lnTo>
                  <a:close/>
                </a:path>
              </a:pathLst>
            </a:custGeom>
            <a:solidFill>
              <a:srgbClr val="000000">
                <a:alpha val="0"/>
              </a:srgbClr>
            </a:solidFill>
          </p:spPr>
        </p:sp>
        <p:sp>
          <p:nvSpPr>
            <p:cNvPr id="14" name="TextBox 14"/>
            <p:cNvSpPr txBox="1"/>
            <p:nvPr/>
          </p:nvSpPr>
          <p:spPr>
            <a:xfrm>
              <a:off x="0" y="-28575"/>
              <a:ext cx="3474651" cy="769467"/>
            </a:xfrm>
            <a:prstGeom prst="rect">
              <a:avLst/>
            </a:prstGeom>
          </p:spPr>
          <p:txBody>
            <a:bodyPr lIns="0" tIns="0" rIns="0" bIns="0" rtlCol="0" anchor="ctr"/>
            <a:lstStyle/>
            <a:p>
              <a:pPr algn="ctr">
                <a:lnSpc>
                  <a:spcPts val="2379"/>
                </a:lnSpc>
              </a:pPr>
              <a:r>
                <a:rPr lang="en-US" sz="1699" b="1">
                  <a:solidFill>
                    <a:srgbClr val="000000"/>
                  </a:solidFill>
                  <a:latin typeface="Canva Sans Bold"/>
                  <a:ea typeface="Canva Sans Bold"/>
                  <a:cs typeface="Canva Sans Bold"/>
                  <a:sym typeface="Canva Sans Bold"/>
                </a:rPr>
                <a:t>Instagram</a:t>
              </a:r>
            </a:p>
          </p:txBody>
        </p:sp>
      </p:grpSp>
      <p:sp>
        <p:nvSpPr>
          <p:cNvPr id="15" name="Freeform 15"/>
          <p:cNvSpPr/>
          <p:nvPr/>
        </p:nvSpPr>
        <p:spPr>
          <a:xfrm>
            <a:off x="858181" y="9623094"/>
            <a:ext cx="1548860" cy="435007"/>
          </a:xfrm>
          <a:custGeom>
            <a:avLst/>
            <a:gdLst/>
            <a:ahLst/>
            <a:cxnLst/>
            <a:rect l="l" t="t" r="r" b="b"/>
            <a:pathLst>
              <a:path w="1548860" h="435007">
                <a:moveTo>
                  <a:pt x="0" y="0"/>
                </a:moveTo>
                <a:lnTo>
                  <a:pt x="1548860" y="0"/>
                </a:lnTo>
                <a:lnTo>
                  <a:pt x="1548860" y="435007"/>
                </a:lnTo>
                <a:lnTo>
                  <a:pt x="0" y="435007"/>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grpSp>
        <p:nvGrpSpPr>
          <p:cNvPr id="16" name="Group 16"/>
          <p:cNvGrpSpPr/>
          <p:nvPr/>
        </p:nvGrpSpPr>
        <p:grpSpPr>
          <a:xfrm>
            <a:off x="876300" y="9511071"/>
            <a:ext cx="1539319" cy="555670"/>
            <a:chOff x="0" y="0"/>
            <a:chExt cx="2052425" cy="740894"/>
          </a:xfrm>
        </p:grpSpPr>
        <p:sp>
          <p:nvSpPr>
            <p:cNvPr id="17" name="Freeform 17"/>
            <p:cNvSpPr/>
            <p:nvPr/>
          </p:nvSpPr>
          <p:spPr>
            <a:xfrm>
              <a:off x="0" y="0"/>
              <a:ext cx="2052425" cy="740894"/>
            </a:xfrm>
            <a:custGeom>
              <a:avLst/>
              <a:gdLst/>
              <a:ahLst/>
              <a:cxnLst/>
              <a:rect l="l" t="t" r="r" b="b"/>
              <a:pathLst>
                <a:path w="2052425" h="740894">
                  <a:moveTo>
                    <a:pt x="0" y="0"/>
                  </a:moveTo>
                  <a:lnTo>
                    <a:pt x="2052425" y="0"/>
                  </a:lnTo>
                  <a:lnTo>
                    <a:pt x="2052425" y="740894"/>
                  </a:lnTo>
                  <a:lnTo>
                    <a:pt x="0" y="740894"/>
                  </a:lnTo>
                  <a:close/>
                </a:path>
              </a:pathLst>
            </a:custGeom>
            <a:solidFill>
              <a:srgbClr val="000000">
                <a:alpha val="0"/>
              </a:srgbClr>
            </a:solidFill>
          </p:spPr>
        </p:sp>
        <p:sp>
          <p:nvSpPr>
            <p:cNvPr id="18" name="TextBox 18"/>
            <p:cNvSpPr txBox="1"/>
            <p:nvPr/>
          </p:nvSpPr>
          <p:spPr>
            <a:xfrm>
              <a:off x="0" y="-28575"/>
              <a:ext cx="2052425" cy="769469"/>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Educational</a:t>
              </a:r>
            </a:p>
          </p:txBody>
        </p:sp>
      </p:grpSp>
      <p:sp>
        <p:nvSpPr>
          <p:cNvPr id="19" name="Freeform 19"/>
          <p:cNvSpPr/>
          <p:nvPr/>
        </p:nvSpPr>
        <p:spPr>
          <a:xfrm>
            <a:off x="4381752" y="9655985"/>
            <a:ext cx="1930336" cy="435007"/>
          </a:xfrm>
          <a:custGeom>
            <a:avLst/>
            <a:gdLst/>
            <a:ahLst/>
            <a:cxnLst/>
            <a:rect l="l" t="t" r="r" b="b"/>
            <a:pathLst>
              <a:path w="1930336" h="435007">
                <a:moveTo>
                  <a:pt x="0" y="0"/>
                </a:moveTo>
                <a:lnTo>
                  <a:pt x="1930336" y="0"/>
                </a:lnTo>
                <a:lnTo>
                  <a:pt x="1930336" y="435007"/>
                </a:lnTo>
                <a:lnTo>
                  <a:pt x="0" y="435007"/>
                </a:lnTo>
                <a:lnTo>
                  <a:pt x="0" y="0"/>
                </a:lnTo>
                <a:close/>
              </a:path>
            </a:pathLst>
          </a:custGeom>
          <a:blipFill>
            <a:blip r:embed="rId13">
              <a:extLst>
                <a:ext uri="{96DAC541-7B7A-43D3-8B79-37D633B846F1}">
                  <asvg:svgBlip xmlns="" xmlns:asvg="http://schemas.microsoft.com/office/drawing/2016/SVG/main" r:embed="rId14"/>
                </a:ext>
              </a:extLst>
            </a:blip>
            <a:stretch>
              <a:fillRect/>
            </a:stretch>
          </a:blipFill>
        </p:spPr>
      </p:sp>
      <p:grpSp>
        <p:nvGrpSpPr>
          <p:cNvPr id="20" name="Group 20"/>
          <p:cNvGrpSpPr/>
          <p:nvPr/>
        </p:nvGrpSpPr>
        <p:grpSpPr>
          <a:xfrm>
            <a:off x="4399870" y="9543961"/>
            <a:ext cx="1920857" cy="555670"/>
            <a:chOff x="0" y="0"/>
            <a:chExt cx="2561143" cy="740894"/>
          </a:xfrm>
        </p:grpSpPr>
        <p:sp>
          <p:nvSpPr>
            <p:cNvPr id="21" name="Freeform 21"/>
            <p:cNvSpPr/>
            <p:nvPr/>
          </p:nvSpPr>
          <p:spPr>
            <a:xfrm>
              <a:off x="0" y="0"/>
              <a:ext cx="2561143" cy="740894"/>
            </a:xfrm>
            <a:custGeom>
              <a:avLst/>
              <a:gdLst/>
              <a:ahLst/>
              <a:cxnLst/>
              <a:rect l="l" t="t" r="r" b="b"/>
              <a:pathLst>
                <a:path w="2561143" h="740894">
                  <a:moveTo>
                    <a:pt x="0" y="0"/>
                  </a:moveTo>
                  <a:lnTo>
                    <a:pt x="2561143" y="0"/>
                  </a:lnTo>
                  <a:lnTo>
                    <a:pt x="2561143" y="740894"/>
                  </a:lnTo>
                  <a:lnTo>
                    <a:pt x="0" y="740894"/>
                  </a:lnTo>
                  <a:close/>
                </a:path>
              </a:pathLst>
            </a:custGeom>
            <a:solidFill>
              <a:srgbClr val="000000">
                <a:alpha val="0"/>
              </a:srgbClr>
            </a:solidFill>
          </p:spPr>
        </p:sp>
        <p:sp>
          <p:nvSpPr>
            <p:cNvPr id="22" name="TextBox 22"/>
            <p:cNvSpPr txBox="1"/>
            <p:nvPr/>
          </p:nvSpPr>
          <p:spPr>
            <a:xfrm>
              <a:off x="0" y="-28575"/>
              <a:ext cx="2561143" cy="769469"/>
            </a:xfrm>
            <a:prstGeom prst="rect">
              <a:avLst/>
            </a:prstGeom>
          </p:spPr>
          <p:txBody>
            <a:bodyPr lIns="0" tIns="0" rIns="0" bIns="0" rtlCol="0" anchor="ctr"/>
            <a:lstStyle/>
            <a:p>
              <a:pPr algn="ctr">
                <a:lnSpc>
                  <a:spcPts val="2379"/>
                </a:lnSpc>
              </a:pPr>
              <a:r>
                <a:rPr lang="en-US" sz="1699" dirty="0">
                  <a:solidFill>
                    <a:srgbClr val="000000"/>
                  </a:solidFill>
                  <a:latin typeface="Canva Sans"/>
                  <a:ea typeface="Canva Sans"/>
                  <a:cs typeface="Canva Sans"/>
                  <a:sym typeface="Canva Sans"/>
                </a:rPr>
                <a:t>Facts and </a:t>
              </a:r>
              <a:r>
                <a:rPr lang="en-US" sz="1699" dirty="0" smtClean="0">
                  <a:solidFill>
                    <a:srgbClr val="000000"/>
                  </a:solidFill>
                  <a:latin typeface="Canva Sans"/>
                  <a:ea typeface="Canva Sans"/>
                  <a:cs typeface="Canva Sans"/>
                  <a:sym typeface="Canva Sans"/>
                </a:rPr>
                <a:t>Myth</a:t>
              </a:r>
              <a:endParaRPr lang="en-US" sz="1699" dirty="0">
                <a:solidFill>
                  <a:srgbClr val="000000"/>
                </a:solidFill>
                <a:latin typeface="Canva Sans"/>
                <a:ea typeface="Canva Sans"/>
                <a:cs typeface="Canva Sans"/>
                <a:sym typeface="Canva Sans"/>
              </a:endParaRPr>
            </a:p>
          </p:txBody>
        </p:sp>
      </p:grpSp>
      <p:sp>
        <p:nvSpPr>
          <p:cNvPr id="23" name="Freeform 23"/>
          <p:cNvSpPr/>
          <p:nvPr/>
        </p:nvSpPr>
        <p:spPr>
          <a:xfrm>
            <a:off x="2646526" y="9655985"/>
            <a:ext cx="1495997" cy="435007"/>
          </a:xfrm>
          <a:custGeom>
            <a:avLst/>
            <a:gdLst/>
            <a:ahLst/>
            <a:cxnLst/>
            <a:rect l="l" t="t" r="r" b="b"/>
            <a:pathLst>
              <a:path w="1495997" h="435007">
                <a:moveTo>
                  <a:pt x="0" y="0"/>
                </a:moveTo>
                <a:lnTo>
                  <a:pt x="1495997" y="0"/>
                </a:lnTo>
                <a:lnTo>
                  <a:pt x="1495997" y="435007"/>
                </a:lnTo>
                <a:lnTo>
                  <a:pt x="0" y="435007"/>
                </a:lnTo>
                <a:lnTo>
                  <a:pt x="0" y="0"/>
                </a:lnTo>
                <a:close/>
              </a:path>
            </a:pathLst>
          </a:custGeom>
          <a:blipFill>
            <a:blip r:embed="rId15">
              <a:extLst>
                <a:ext uri="{96DAC541-7B7A-43D3-8B79-37D633B846F1}">
                  <asvg:svgBlip xmlns="" xmlns:asvg="http://schemas.microsoft.com/office/drawing/2016/SVG/main" r:embed="rId16"/>
                </a:ext>
              </a:extLst>
            </a:blip>
            <a:stretch>
              <a:fillRect/>
            </a:stretch>
          </a:blipFill>
        </p:spPr>
      </p:sp>
      <p:grpSp>
        <p:nvGrpSpPr>
          <p:cNvPr id="24" name="Group 24"/>
          <p:cNvGrpSpPr/>
          <p:nvPr/>
        </p:nvGrpSpPr>
        <p:grpSpPr>
          <a:xfrm>
            <a:off x="2664645" y="9543961"/>
            <a:ext cx="1486459" cy="555670"/>
            <a:chOff x="0" y="0"/>
            <a:chExt cx="1981945" cy="740894"/>
          </a:xfrm>
        </p:grpSpPr>
        <p:sp>
          <p:nvSpPr>
            <p:cNvPr id="25" name="Freeform 25"/>
            <p:cNvSpPr/>
            <p:nvPr/>
          </p:nvSpPr>
          <p:spPr>
            <a:xfrm>
              <a:off x="0" y="0"/>
              <a:ext cx="1981945" cy="740894"/>
            </a:xfrm>
            <a:custGeom>
              <a:avLst/>
              <a:gdLst/>
              <a:ahLst/>
              <a:cxnLst/>
              <a:rect l="l" t="t" r="r" b="b"/>
              <a:pathLst>
                <a:path w="1981945" h="740894">
                  <a:moveTo>
                    <a:pt x="0" y="0"/>
                  </a:moveTo>
                  <a:lnTo>
                    <a:pt x="1981945" y="0"/>
                  </a:lnTo>
                  <a:lnTo>
                    <a:pt x="1981945" y="740894"/>
                  </a:lnTo>
                  <a:lnTo>
                    <a:pt x="0" y="740894"/>
                  </a:lnTo>
                  <a:close/>
                </a:path>
              </a:pathLst>
            </a:custGeom>
            <a:solidFill>
              <a:srgbClr val="000000">
                <a:alpha val="0"/>
              </a:srgbClr>
            </a:solidFill>
          </p:spPr>
        </p:sp>
        <p:sp>
          <p:nvSpPr>
            <p:cNvPr id="26" name="TextBox 26"/>
            <p:cNvSpPr txBox="1"/>
            <p:nvPr/>
          </p:nvSpPr>
          <p:spPr>
            <a:xfrm>
              <a:off x="0" y="-28575"/>
              <a:ext cx="1981945" cy="769469"/>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Promotional</a:t>
              </a:r>
            </a:p>
          </p:txBody>
        </p:sp>
      </p:grpSp>
      <p:grpSp>
        <p:nvGrpSpPr>
          <p:cNvPr id="27" name="Group 27"/>
          <p:cNvGrpSpPr/>
          <p:nvPr/>
        </p:nvGrpSpPr>
        <p:grpSpPr>
          <a:xfrm>
            <a:off x="913733" y="9244570"/>
            <a:ext cx="5265247" cy="320355"/>
            <a:chOff x="0" y="0"/>
            <a:chExt cx="7020329" cy="427139"/>
          </a:xfrm>
        </p:grpSpPr>
        <p:sp>
          <p:nvSpPr>
            <p:cNvPr id="28" name="Freeform 28"/>
            <p:cNvSpPr/>
            <p:nvPr/>
          </p:nvSpPr>
          <p:spPr>
            <a:xfrm>
              <a:off x="0" y="0"/>
              <a:ext cx="7020330" cy="427139"/>
            </a:xfrm>
            <a:custGeom>
              <a:avLst/>
              <a:gdLst/>
              <a:ahLst/>
              <a:cxnLst/>
              <a:rect l="l" t="t" r="r" b="b"/>
              <a:pathLst>
                <a:path w="7020330" h="427139">
                  <a:moveTo>
                    <a:pt x="0" y="0"/>
                  </a:moveTo>
                  <a:lnTo>
                    <a:pt x="7020330" y="0"/>
                  </a:lnTo>
                  <a:lnTo>
                    <a:pt x="7020330" y="427139"/>
                  </a:lnTo>
                  <a:lnTo>
                    <a:pt x="0" y="427139"/>
                  </a:lnTo>
                  <a:close/>
                </a:path>
              </a:pathLst>
            </a:custGeom>
            <a:solidFill>
              <a:srgbClr val="000000">
                <a:alpha val="0"/>
              </a:srgbClr>
            </a:solidFill>
          </p:spPr>
        </p:sp>
        <p:sp>
          <p:nvSpPr>
            <p:cNvPr id="29" name="TextBox 29"/>
            <p:cNvSpPr txBox="1"/>
            <p:nvPr/>
          </p:nvSpPr>
          <p:spPr>
            <a:xfrm>
              <a:off x="0" y="57150"/>
              <a:ext cx="7020329" cy="369989"/>
            </a:xfrm>
            <a:prstGeom prst="rect">
              <a:avLst/>
            </a:prstGeom>
          </p:spPr>
          <p:txBody>
            <a:bodyPr lIns="0" tIns="0" rIns="0" bIns="0" rtlCol="0" anchor="t"/>
            <a:lstStyle/>
            <a:p>
              <a:pPr algn="l">
                <a:lnSpc>
                  <a:spcPts val="2592"/>
                </a:lnSpc>
              </a:pPr>
              <a:r>
                <a:rPr lang="en-US" sz="2700">
                  <a:solidFill>
                    <a:srgbClr val="000000"/>
                  </a:solidFill>
                  <a:latin typeface="Canva Sans"/>
                  <a:ea typeface="Canva Sans"/>
                  <a:cs typeface="Canva Sans"/>
                  <a:sym typeface="Canva Sans"/>
                </a:rPr>
                <a:t>CONTENT TYPE</a:t>
              </a:r>
            </a:p>
          </p:txBody>
        </p:sp>
      </p:grpSp>
      <p:sp>
        <p:nvSpPr>
          <p:cNvPr id="30" name="Freeform 30"/>
          <p:cNvSpPr/>
          <p:nvPr/>
        </p:nvSpPr>
        <p:spPr>
          <a:xfrm>
            <a:off x="6550259" y="9655985"/>
            <a:ext cx="1737075" cy="435007"/>
          </a:xfrm>
          <a:custGeom>
            <a:avLst/>
            <a:gdLst/>
            <a:ahLst/>
            <a:cxnLst/>
            <a:rect l="l" t="t" r="r" b="b"/>
            <a:pathLst>
              <a:path w="1737075" h="435007">
                <a:moveTo>
                  <a:pt x="0" y="0"/>
                </a:moveTo>
                <a:lnTo>
                  <a:pt x="1737075" y="0"/>
                </a:lnTo>
                <a:lnTo>
                  <a:pt x="1737075" y="435007"/>
                </a:lnTo>
                <a:lnTo>
                  <a:pt x="0" y="435007"/>
                </a:lnTo>
                <a:lnTo>
                  <a:pt x="0" y="0"/>
                </a:lnTo>
                <a:close/>
              </a:path>
            </a:pathLst>
          </a:custGeom>
          <a:blipFill>
            <a:blip r:embed="rId17">
              <a:extLst>
                <a:ext uri="{96DAC541-7B7A-43D3-8B79-37D633B846F1}">
                  <asvg:svgBlip xmlns="" xmlns:asvg="http://schemas.microsoft.com/office/drawing/2016/SVG/main" r:embed="rId18"/>
                </a:ext>
              </a:extLst>
            </a:blip>
            <a:stretch>
              <a:fillRect/>
            </a:stretch>
          </a:blipFill>
        </p:spPr>
      </p:sp>
      <p:grpSp>
        <p:nvGrpSpPr>
          <p:cNvPr id="31" name="Group 31"/>
          <p:cNvGrpSpPr/>
          <p:nvPr/>
        </p:nvGrpSpPr>
        <p:grpSpPr>
          <a:xfrm>
            <a:off x="6568378" y="9543961"/>
            <a:ext cx="1727503" cy="555670"/>
            <a:chOff x="0" y="0"/>
            <a:chExt cx="2303337" cy="740894"/>
          </a:xfrm>
        </p:grpSpPr>
        <p:sp>
          <p:nvSpPr>
            <p:cNvPr id="32" name="Freeform 32"/>
            <p:cNvSpPr/>
            <p:nvPr/>
          </p:nvSpPr>
          <p:spPr>
            <a:xfrm>
              <a:off x="0" y="0"/>
              <a:ext cx="2303337" cy="740894"/>
            </a:xfrm>
            <a:custGeom>
              <a:avLst/>
              <a:gdLst/>
              <a:ahLst/>
              <a:cxnLst/>
              <a:rect l="l" t="t" r="r" b="b"/>
              <a:pathLst>
                <a:path w="2303337" h="740894">
                  <a:moveTo>
                    <a:pt x="0" y="0"/>
                  </a:moveTo>
                  <a:lnTo>
                    <a:pt x="2303337" y="0"/>
                  </a:lnTo>
                  <a:lnTo>
                    <a:pt x="2303337" y="740894"/>
                  </a:lnTo>
                  <a:lnTo>
                    <a:pt x="0" y="740894"/>
                  </a:lnTo>
                  <a:close/>
                </a:path>
              </a:pathLst>
            </a:custGeom>
            <a:solidFill>
              <a:srgbClr val="000000">
                <a:alpha val="0"/>
              </a:srgbClr>
            </a:solidFill>
          </p:spPr>
        </p:sp>
        <p:sp>
          <p:nvSpPr>
            <p:cNvPr id="33" name="TextBox 33"/>
            <p:cNvSpPr txBox="1"/>
            <p:nvPr/>
          </p:nvSpPr>
          <p:spPr>
            <a:xfrm>
              <a:off x="0" y="-28575"/>
              <a:ext cx="2303337" cy="769469"/>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testimonial</a:t>
              </a:r>
            </a:p>
          </p:txBody>
        </p:sp>
      </p:grpSp>
      <p:sp>
        <p:nvSpPr>
          <p:cNvPr id="34" name="Freeform 34"/>
          <p:cNvSpPr/>
          <p:nvPr/>
        </p:nvSpPr>
        <p:spPr>
          <a:xfrm>
            <a:off x="8430162" y="9655986"/>
            <a:ext cx="2587180" cy="435007"/>
          </a:xfrm>
          <a:custGeom>
            <a:avLst/>
            <a:gdLst/>
            <a:ahLst/>
            <a:cxnLst/>
            <a:rect l="l" t="t" r="r" b="b"/>
            <a:pathLst>
              <a:path w="2587180" h="435007">
                <a:moveTo>
                  <a:pt x="0" y="0"/>
                </a:moveTo>
                <a:lnTo>
                  <a:pt x="2587180" y="0"/>
                </a:lnTo>
                <a:lnTo>
                  <a:pt x="2587180" y="435007"/>
                </a:lnTo>
                <a:lnTo>
                  <a:pt x="0" y="435007"/>
                </a:lnTo>
                <a:lnTo>
                  <a:pt x="0" y="0"/>
                </a:lnTo>
                <a:close/>
              </a:path>
            </a:pathLst>
          </a:custGeom>
          <a:blipFill>
            <a:blip r:embed="rId19">
              <a:extLst>
                <a:ext uri="{96DAC541-7B7A-43D3-8B79-37D633B846F1}">
                  <asvg:svgBlip xmlns="" xmlns:asvg="http://schemas.microsoft.com/office/drawing/2016/SVG/main" r:embed="rId20"/>
                </a:ext>
              </a:extLst>
            </a:blip>
            <a:stretch>
              <a:fillRect/>
            </a:stretch>
          </a:blipFill>
        </p:spPr>
      </p:sp>
      <p:grpSp>
        <p:nvGrpSpPr>
          <p:cNvPr id="35" name="Group 35"/>
          <p:cNvGrpSpPr/>
          <p:nvPr/>
        </p:nvGrpSpPr>
        <p:grpSpPr>
          <a:xfrm>
            <a:off x="8448281" y="9543962"/>
            <a:ext cx="2577674" cy="555669"/>
            <a:chOff x="0" y="0"/>
            <a:chExt cx="3436899" cy="740892"/>
          </a:xfrm>
        </p:grpSpPr>
        <p:sp>
          <p:nvSpPr>
            <p:cNvPr id="36" name="Freeform 36"/>
            <p:cNvSpPr/>
            <p:nvPr/>
          </p:nvSpPr>
          <p:spPr>
            <a:xfrm>
              <a:off x="0" y="0"/>
              <a:ext cx="3436899" cy="740892"/>
            </a:xfrm>
            <a:custGeom>
              <a:avLst/>
              <a:gdLst/>
              <a:ahLst/>
              <a:cxnLst/>
              <a:rect l="l" t="t" r="r" b="b"/>
              <a:pathLst>
                <a:path w="3436899" h="740892">
                  <a:moveTo>
                    <a:pt x="0" y="0"/>
                  </a:moveTo>
                  <a:lnTo>
                    <a:pt x="3436899" y="0"/>
                  </a:lnTo>
                  <a:lnTo>
                    <a:pt x="3436899" y="740892"/>
                  </a:lnTo>
                  <a:lnTo>
                    <a:pt x="0" y="740892"/>
                  </a:lnTo>
                  <a:close/>
                </a:path>
              </a:pathLst>
            </a:custGeom>
            <a:solidFill>
              <a:srgbClr val="000000">
                <a:alpha val="0"/>
              </a:srgbClr>
            </a:solidFill>
          </p:spPr>
        </p:sp>
        <p:sp>
          <p:nvSpPr>
            <p:cNvPr id="37" name="TextBox 37"/>
            <p:cNvSpPr txBox="1"/>
            <p:nvPr/>
          </p:nvSpPr>
          <p:spPr>
            <a:xfrm>
              <a:off x="0" y="-28575"/>
              <a:ext cx="3436899" cy="769467"/>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Before and After</a:t>
              </a:r>
            </a:p>
          </p:txBody>
        </p:sp>
      </p:grpSp>
      <p:grpSp>
        <p:nvGrpSpPr>
          <p:cNvPr id="38" name="Group 38"/>
          <p:cNvGrpSpPr/>
          <p:nvPr/>
        </p:nvGrpSpPr>
        <p:grpSpPr>
          <a:xfrm>
            <a:off x="533400" y="192071"/>
            <a:ext cx="6878600" cy="1162943"/>
            <a:chOff x="0" y="0"/>
            <a:chExt cx="9171467" cy="1550591"/>
          </a:xfrm>
        </p:grpSpPr>
        <p:sp>
          <p:nvSpPr>
            <p:cNvPr id="39" name="Freeform 39"/>
            <p:cNvSpPr/>
            <p:nvPr/>
          </p:nvSpPr>
          <p:spPr>
            <a:xfrm>
              <a:off x="0" y="0"/>
              <a:ext cx="9171467" cy="1550591"/>
            </a:xfrm>
            <a:custGeom>
              <a:avLst/>
              <a:gdLst/>
              <a:ahLst/>
              <a:cxnLst/>
              <a:rect l="l" t="t" r="r" b="b"/>
              <a:pathLst>
                <a:path w="9171467" h="1550591">
                  <a:moveTo>
                    <a:pt x="0" y="0"/>
                  </a:moveTo>
                  <a:lnTo>
                    <a:pt x="9171467" y="0"/>
                  </a:lnTo>
                  <a:lnTo>
                    <a:pt x="9171467" y="1550591"/>
                  </a:lnTo>
                  <a:lnTo>
                    <a:pt x="0" y="1550591"/>
                  </a:lnTo>
                  <a:close/>
                </a:path>
              </a:pathLst>
            </a:custGeom>
            <a:solidFill>
              <a:srgbClr val="000000">
                <a:alpha val="0"/>
              </a:srgbClr>
            </a:solidFill>
          </p:spPr>
        </p:sp>
        <p:sp>
          <p:nvSpPr>
            <p:cNvPr id="40" name="TextBox 40"/>
            <p:cNvSpPr txBox="1"/>
            <p:nvPr/>
          </p:nvSpPr>
          <p:spPr>
            <a:xfrm>
              <a:off x="0" y="-114300"/>
              <a:ext cx="9171467"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Content Calendar</a:t>
              </a:r>
            </a:p>
          </p:txBody>
        </p:sp>
      </p:grpSp>
      <p:grpSp>
        <p:nvGrpSpPr>
          <p:cNvPr id="41" name="Group 41"/>
          <p:cNvGrpSpPr/>
          <p:nvPr/>
        </p:nvGrpSpPr>
        <p:grpSpPr>
          <a:xfrm>
            <a:off x="12308528" y="9323170"/>
            <a:ext cx="4089236" cy="306067"/>
            <a:chOff x="0" y="0"/>
            <a:chExt cx="5452315" cy="408090"/>
          </a:xfrm>
        </p:grpSpPr>
        <p:sp>
          <p:nvSpPr>
            <p:cNvPr id="42" name="Freeform 42"/>
            <p:cNvSpPr/>
            <p:nvPr/>
          </p:nvSpPr>
          <p:spPr>
            <a:xfrm>
              <a:off x="0" y="0"/>
              <a:ext cx="5452314" cy="408090"/>
            </a:xfrm>
            <a:custGeom>
              <a:avLst/>
              <a:gdLst/>
              <a:ahLst/>
              <a:cxnLst/>
              <a:rect l="l" t="t" r="r" b="b"/>
              <a:pathLst>
                <a:path w="5452314" h="408090">
                  <a:moveTo>
                    <a:pt x="0" y="0"/>
                  </a:moveTo>
                  <a:lnTo>
                    <a:pt x="5452314" y="0"/>
                  </a:lnTo>
                  <a:lnTo>
                    <a:pt x="5452314" y="408090"/>
                  </a:lnTo>
                  <a:lnTo>
                    <a:pt x="0" y="408090"/>
                  </a:lnTo>
                  <a:close/>
                </a:path>
              </a:pathLst>
            </a:custGeom>
            <a:solidFill>
              <a:srgbClr val="000000">
                <a:alpha val="0"/>
              </a:srgbClr>
            </a:solidFill>
          </p:spPr>
        </p:sp>
        <p:sp>
          <p:nvSpPr>
            <p:cNvPr id="43" name="TextBox 43"/>
            <p:cNvSpPr txBox="1"/>
            <p:nvPr/>
          </p:nvSpPr>
          <p:spPr>
            <a:xfrm>
              <a:off x="0" y="57150"/>
              <a:ext cx="5452315" cy="350940"/>
            </a:xfrm>
            <a:prstGeom prst="rect">
              <a:avLst/>
            </a:prstGeom>
          </p:spPr>
          <p:txBody>
            <a:bodyPr lIns="0" tIns="0" rIns="0" bIns="0" rtlCol="0" anchor="t"/>
            <a:lstStyle/>
            <a:p>
              <a:pPr algn="l">
                <a:lnSpc>
                  <a:spcPts val="2592"/>
                </a:lnSpc>
              </a:pPr>
              <a:r>
                <a:rPr lang="en-US" sz="2700">
                  <a:solidFill>
                    <a:srgbClr val="000000"/>
                  </a:solidFill>
                  <a:latin typeface="Canva Sans"/>
                  <a:ea typeface="Canva Sans"/>
                  <a:cs typeface="Canva Sans"/>
                  <a:sym typeface="Canva Sans"/>
                </a:rPr>
                <a:t>PLATFORM</a:t>
              </a:r>
            </a:p>
          </p:txBody>
        </p:sp>
      </p:grpSp>
      <p:grpSp>
        <p:nvGrpSpPr>
          <p:cNvPr id="44" name="Group 44"/>
          <p:cNvGrpSpPr/>
          <p:nvPr/>
        </p:nvGrpSpPr>
        <p:grpSpPr>
          <a:xfrm>
            <a:off x="10334813" y="336583"/>
            <a:ext cx="2870233" cy="736534"/>
            <a:chOff x="0" y="0"/>
            <a:chExt cx="3826977" cy="982045"/>
          </a:xfrm>
        </p:grpSpPr>
        <p:sp>
          <p:nvSpPr>
            <p:cNvPr id="45" name="Freeform 45"/>
            <p:cNvSpPr/>
            <p:nvPr/>
          </p:nvSpPr>
          <p:spPr>
            <a:xfrm>
              <a:off x="0" y="0"/>
              <a:ext cx="3826977" cy="982045"/>
            </a:xfrm>
            <a:custGeom>
              <a:avLst/>
              <a:gdLst/>
              <a:ahLst/>
              <a:cxnLst/>
              <a:rect l="l" t="t" r="r" b="b"/>
              <a:pathLst>
                <a:path w="3826977" h="982045">
                  <a:moveTo>
                    <a:pt x="0" y="0"/>
                  </a:moveTo>
                  <a:lnTo>
                    <a:pt x="3826977" y="0"/>
                  </a:lnTo>
                  <a:lnTo>
                    <a:pt x="3826977" y="982045"/>
                  </a:lnTo>
                  <a:lnTo>
                    <a:pt x="0" y="982045"/>
                  </a:lnTo>
                  <a:close/>
                </a:path>
              </a:pathLst>
            </a:custGeom>
            <a:solidFill>
              <a:srgbClr val="000000">
                <a:alpha val="0"/>
              </a:srgbClr>
            </a:solidFill>
          </p:spPr>
        </p:sp>
        <p:sp>
          <p:nvSpPr>
            <p:cNvPr id="46" name="TextBox 46"/>
            <p:cNvSpPr txBox="1"/>
            <p:nvPr/>
          </p:nvSpPr>
          <p:spPr>
            <a:xfrm>
              <a:off x="0" y="-76200"/>
              <a:ext cx="3826977" cy="1058245"/>
            </a:xfrm>
            <a:prstGeom prst="rect">
              <a:avLst/>
            </a:prstGeom>
          </p:spPr>
          <p:txBody>
            <a:bodyPr lIns="0" tIns="0" rIns="0" bIns="0" rtlCol="0" anchor="t"/>
            <a:lstStyle/>
            <a:p>
              <a:pPr algn="ctr">
                <a:lnSpc>
                  <a:spcPts val="5598"/>
                </a:lnSpc>
              </a:pPr>
              <a:r>
                <a:rPr lang="en-US" sz="3999" b="1" spc="239">
                  <a:solidFill>
                    <a:srgbClr val="000000"/>
                  </a:solidFill>
                  <a:latin typeface="Open Sans Bold"/>
                  <a:ea typeface="Open Sans Bold"/>
                  <a:cs typeface="Open Sans Bold"/>
                  <a:sym typeface="Open Sans Bold"/>
                </a:rPr>
                <a:t>FEBRUARY</a:t>
              </a:r>
            </a:p>
          </p:txBody>
        </p:sp>
      </p:grpSp>
      <p:grpSp>
        <p:nvGrpSpPr>
          <p:cNvPr id="47" name="Group 47"/>
          <p:cNvGrpSpPr/>
          <p:nvPr/>
        </p:nvGrpSpPr>
        <p:grpSpPr>
          <a:xfrm>
            <a:off x="6553200" y="6356350"/>
            <a:ext cx="2133600" cy="365125"/>
            <a:chOff x="0" y="0"/>
            <a:chExt cx="2844800" cy="486833"/>
          </a:xfrm>
        </p:grpSpPr>
        <p:sp>
          <p:nvSpPr>
            <p:cNvPr id="48" name="Freeform 48"/>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49" name="TextBox 49"/>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34</a:t>
              </a:r>
            </a:p>
          </p:txBody>
        </p:sp>
      </p:gr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975301"/>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470871" y="8272058"/>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aphicFrame>
        <p:nvGraphicFramePr>
          <p:cNvPr id="6" name="Table 6"/>
          <p:cNvGraphicFramePr>
            <a:graphicFrameLocks noGrp="1"/>
          </p:cNvGraphicFramePr>
          <p:nvPr>
            <p:extLst>
              <p:ext uri="{D42A27DB-BD31-4B8C-83A1-F6EECF244321}">
                <p14:modId xmlns:p14="http://schemas.microsoft.com/office/powerpoint/2010/main" val="1593540370"/>
              </p:ext>
            </p:extLst>
          </p:nvPr>
        </p:nvGraphicFramePr>
        <p:xfrm>
          <a:off x="1077688" y="1806669"/>
          <a:ext cx="15989302" cy="7124700"/>
        </p:xfrm>
        <a:graphic>
          <a:graphicData uri="http://schemas.openxmlformats.org/drawingml/2006/table">
            <a:tbl>
              <a:tblPr/>
              <a:tblGrid>
                <a:gridCol w="2170675">
                  <a:extLst>
                    <a:ext uri="{9D8B030D-6E8A-4147-A177-3AD203B41FA5}">
                      <a16:colId xmlns:a16="http://schemas.microsoft.com/office/drawing/2014/main" val="20000"/>
                    </a:ext>
                  </a:extLst>
                </a:gridCol>
                <a:gridCol w="2170675">
                  <a:extLst>
                    <a:ext uri="{9D8B030D-6E8A-4147-A177-3AD203B41FA5}">
                      <a16:colId xmlns:a16="http://schemas.microsoft.com/office/drawing/2014/main" val="20001"/>
                    </a:ext>
                  </a:extLst>
                </a:gridCol>
                <a:gridCol w="2665282">
                  <a:extLst>
                    <a:ext uri="{9D8B030D-6E8A-4147-A177-3AD203B41FA5}">
                      <a16:colId xmlns:a16="http://schemas.microsoft.com/office/drawing/2014/main" val="20002"/>
                    </a:ext>
                  </a:extLst>
                </a:gridCol>
                <a:gridCol w="1676069">
                  <a:extLst>
                    <a:ext uri="{9D8B030D-6E8A-4147-A177-3AD203B41FA5}">
                      <a16:colId xmlns:a16="http://schemas.microsoft.com/office/drawing/2014/main" val="20003"/>
                    </a:ext>
                  </a:extLst>
                </a:gridCol>
                <a:gridCol w="2170675">
                  <a:extLst>
                    <a:ext uri="{9D8B030D-6E8A-4147-A177-3AD203B41FA5}">
                      <a16:colId xmlns:a16="http://schemas.microsoft.com/office/drawing/2014/main" val="20004"/>
                    </a:ext>
                  </a:extLst>
                </a:gridCol>
                <a:gridCol w="2170675">
                  <a:extLst>
                    <a:ext uri="{9D8B030D-6E8A-4147-A177-3AD203B41FA5}">
                      <a16:colId xmlns:a16="http://schemas.microsoft.com/office/drawing/2014/main" val="20005"/>
                    </a:ext>
                  </a:extLst>
                </a:gridCol>
                <a:gridCol w="2965251">
                  <a:extLst>
                    <a:ext uri="{9D8B030D-6E8A-4147-A177-3AD203B41FA5}">
                      <a16:colId xmlns:a16="http://schemas.microsoft.com/office/drawing/2014/main" val="20006"/>
                    </a:ext>
                  </a:extLst>
                </a:gridCol>
              </a:tblGrid>
              <a:tr h="1069222">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Saturday</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Sunday</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Monday</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Tuesday</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Wednesday</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Thursday</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Friday</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9D9D9"/>
                    </a:solidFill>
                  </a:tcPr>
                </a:tc>
                <a:extLst>
                  <a:ext uri="{0D108BD9-81ED-4DB2-BD59-A6C34878D82A}">
                    <a16:rowId xmlns:a16="http://schemas.microsoft.com/office/drawing/2014/main" val="10000"/>
                  </a:ext>
                </a:extLst>
              </a:tr>
              <a:tr h="964543">
                <a:tc>
                  <a:txBody>
                    <a:bodyPr/>
                    <a:lstStyle/>
                    <a:p>
                      <a:pPr algn="ctr" rtl="1">
                        <a:lnSpc>
                          <a:spcPts val="2400"/>
                        </a:lnSpc>
                        <a:defRPr/>
                      </a:pPr>
                      <a:r>
                        <a:rPr lang="ar-EG" sz="2000">
                          <a:solidFill>
                            <a:srgbClr val="000000"/>
                          </a:solidFill>
                          <a:latin typeface="Calibri (MS)"/>
                          <a:ea typeface="Calibri (MS)"/>
                          <a:cs typeface="Calibri (MS)"/>
                          <a:sym typeface="Calibri (MS)"/>
                          <a:rtl/>
                        </a:rPr>
                        <a:t>فيديو تهنئه رمضان</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B9CDE5"/>
                    </a:solidFill>
                  </a:tcPr>
                </a:tc>
                <a:tc>
                  <a:txBody>
                    <a:bodyPr/>
                    <a:lstStyle/>
                    <a:p>
                      <a:pPr algn="ctr">
                        <a:lnSpc>
                          <a:spcPts val="2400"/>
                        </a:lnSpc>
                        <a:defRPr/>
                      </a:pPr>
                      <a:r>
                        <a:rPr lang="en-US" sz="2000">
                          <a:solidFill>
                            <a:srgbClr val="000000"/>
                          </a:solidFill>
                          <a:latin typeface="Canva Sans"/>
                          <a:ea typeface="Canva Sans"/>
                          <a:cs typeface="Canva Sans"/>
                          <a:sym typeface="Canva Sans"/>
                        </a:rPr>
                        <a:t>2</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400"/>
                        </a:lnSpc>
                        <a:defRPr/>
                      </a:pPr>
                      <a:r>
                        <a:rPr lang="en-US" sz="2000">
                          <a:solidFill>
                            <a:srgbClr val="000000"/>
                          </a:solidFill>
                          <a:latin typeface="Canva Sans"/>
                          <a:ea typeface="Canva Sans"/>
                          <a:cs typeface="Canva Sans"/>
                          <a:sym typeface="Canva Sans"/>
                        </a:rPr>
                        <a:t>3</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لو اسنانك تقدر تتكلم هتقول ايه؟</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2DCDB"/>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اسباب غريبه لتسوس الاسنان</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D7ED"/>
                    </a:solidFill>
                  </a:tcPr>
                </a:tc>
                <a:tc>
                  <a:txBody>
                    <a:bodyPr/>
                    <a:lstStyle/>
                    <a:p>
                      <a:pPr algn="ctr">
                        <a:lnSpc>
                          <a:spcPts val="2400"/>
                        </a:lnSpc>
                        <a:defRPr/>
                      </a:pPr>
                      <a:r>
                        <a:rPr lang="en-US" sz="2000">
                          <a:solidFill>
                            <a:srgbClr val="000000"/>
                          </a:solidFill>
                          <a:latin typeface="Canva Sans"/>
                          <a:ea typeface="Canva Sans"/>
                          <a:cs typeface="Canva Sans"/>
                          <a:sym typeface="Canva Sans"/>
                        </a:rPr>
                        <a:t>6</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سؤال كتير جالنا</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2DCDB"/>
                    </a:solidFill>
                  </a:tcPr>
                </a:tc>
                <a:extLst>
                  <a:ext uri="{0D108BD9-81ED-4DB2-BD59-A6C34878D82A}">
                    <a16:rowId xmlns:a16="http://schemas.microsoft.com/office/drawing/2014/main" val="10001"/>
                  </a:ext>
                </a:extLst>
              </a:tr>
              <a:tr h="1376370">
                <a:tc>
                  <a:txBody>
                    <a:bodyPr/>
                    <a:lstStyle/>
                    <a:p>
                      <a:pPr algn="ctr">
                        <a:lnSpc>
                          <a:spcPts val="2400"/>
                        </a:lnSpc>
                        <a:defRPr/>
                      </a:pPr>
                      <a:r>
                        <a:rPr lang="en-US" sz="2000">
                          <a:solidFill>
                            <a:srgbClr val="000000"/>
                          </a:solidFill>
                          <a:latin typeface="Canva Sans"/>
                          <a:ea typeface="Canva Sans"/>
                          <a:cs typeface="Canva Sans"/>
                          <a:sym typeface="Canva Sans"/>
                        </a:rPr>
                        <a:t>8</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حقيقه واكاذيب</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C49279"/>
                    </a:solidFill>
                  </a:tcPr>
                </a:tc>
                <a:tc>
                  <a:txBody>
                    <a:bodyPr/>
                    <a:lstStyle/>
                    <a:p>
                      <a:pPr algn="ctr">
                        <a:lnSpc>
                          <a:spcPts val="2400"/>
                        </a:lnSpc>
                        <a:defRPr/>
                      </a:pPr>
                      <a:r>
                        <a:rPr lang="en-US" sz="2000">
                          <a:solidFill>
                            <a:srgbClr val="000000"/>
                          </a:solidFill>
                          <a:latin typeface="Canva Sans"/>
                          <a:ea typeface="Canva Sans"/>
                          <a:cs typeface="Canva Sans"/>
                          <a:sym typeface="Canva Sans"/>
                        </a:rPr>
                        <a:t>10</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400"/>
                        </a:lnSpc>
                        <a:defRPr/>
                      </a:pPr>
                      <a:r>
                        <a:rPr lang="en-US" sz="2000" dirty="0">
                          <a:solidFill>
                            <a:srgbClr val="000000"/>
                          </a:solidFill>
                          <a:latin typeface="Canva Sans"/>
                          <a:ea typeface="Canva Sans"/>
                          <a:cs typeface="Canva Sans"/>
                          <a:sym typeface="Canva Sans"/>
                        </a:rPr>
                        <a:t>11</a:t>
                      </a:r>
                      <a:endParaRPr lang="en-US" sz="1100" dirty="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chemeClr val="bg1"/>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عارف اصعب موقف ف رمضان ايه ؟</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2DCDB"/>
                    </a:solidFill>
                  </a:tcPr>
                </a:tc>
                <a:tc>
                  <a:txBody>
                    <a:bodyPr/>
                    <a:lstStyle/>
                    <a:p>
                      <a:pPr algn="ctr">
                        <a:lnSpc>
                          <a:spcPts val="2400"/>
                        </a:lnSpc>
                        <a:defRPr/>
                      </a:pPr>
                      <a:r>
                        <a:rPr lang="en-US" sz="2000">
                          <a:solidFill>
                            <a:srgbClr val="000000"/>
                          </a:solidFill>
                          <a:latin typeface="Canva Sans"/>
                          <a:ea typeface="Canva Sans"/>
                          <a:cs typeface="Canva Sans"/>
                          <a:sym typeface="Canva Sans"/>
                        </a:rPr>
                        <a:t>13</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400"/>
                        </a:lnSpc>
                        <a:defRPr/>
                      </a:pPr>
                      <a:r>
                        <a:rPr lang="en-US" sz="2000">
                          <a:solidFill>
                            <a:srgbClr val="000000"/>
                          </a:solidFill>
                          <a:latin typeface="Canva Sans"/>
                          <a:ea typeface="Canva Sans"/>
                          <a:cs typeface="Canva Sans"/>
                          <a:sym typeface="Canva Sans"/>
                        </a:rPr>
                        <a:t>14</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009518">
                <a:tc>
                  <a:txBody>
                    <a:bodyPr/>
                    <a:lstStyle/>
                    <a:p>
                      <a:pPr algn="ctr">
                        <a:lnSpc>
                          <a:spcPts val="2400"/>
                        </a:lnSpc>
                        <a:defRPr/>
                      </a:pPr>
                      <a:r>
                        <a:rPr lang="en-US" sz="2000">
                          <a:solidFill>
                            <a:srgbClr val="000000"/>
                          </a:solidFill>
                          <a:latin typeface="Canva Sans"/>
                          <a:ea typeface="Canva Sans"/>
                          <a:cs typeface="Canva Sans"/>
                          <a:sym typeface="Canva Sans"/>
                        </a:rPr>
                        <a:t>15</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الفنيير</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B587AF"/>
                    </a:solidFill>
                  </a:tcPr>
                </a:tc>
                <a:tc>
                  <a:txBody>
                    <a:bodyPr/>
                    <a:lstStyle/>
                    <a:p>
                      <a:pPr algn="ctr">
                        <a:lnSpc>
                          <a:spcPts val="2400"/>
                        </a:lnSpc>
                        <a:defRPr/>
                      </a:pPr>
                      <a:r>
                        <a:rPr lang="en-US" sz="2000">
                          <a:solidFill>
                            <a:srgbClr val="000000"/>
                          </a:solidFill>
                          <a:latin typeface="Canva Sans"/>
                          <a:ea typeface="Canva Sans"/>
                          <a:cs typeface="Canva Sans"/>
                          <a:sym typeface="Canva Sans"/>
                        </a:rPr>
                        <a:t>16</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400"/>
                        </a:lnSpc>
                        <a:defRPr/>
                      </a:pPr>
                      <a:r>
                        <a:rPr lang="en-US" sz="2000">
                          <a:solidFill>
                            <a:srgbClr val="000000"/>
                          </a:solidFill>
                          <a:latin typeface="Canva Sans"/>
                          <a:ea typeface="Canva Sans"/>
                          <a:cs typeface="Canva Sans"/>
                          <a:sym typeface="Canva Sans"/>
                        </a:rPr>
                        <a:t>Engagement Ads</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400"/>
                        </a:lnSpc>
                        <a:defRPr/>
                      </a:pPr>
                      <a:r>
                        <a:rPr lang="en-US" sz="2000">
                          <a:solidFill>
                            <a:srgbClr val="000000"/>
                          </a:solidFill>
                          <a:latin typeface="Canva Sans"/>
                          <a:ea typeface="Canva Sans"/>
                          <a:cs typeface="Canva Sans"/>
                          <a:sym typeface="Canva Sans"/>
                        </a:rPr>
                        <a:t>Engagement Ads</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a:lnSpc>
                          <a:spcPts val="2400"/>
                        </a:lnSpc>
                        <a:defRPr/>
                      </a:pPr>
                      <a:r>
                        <a:rPr lang="en-US" sz="2000">
                          <a:solidFill>
                            <a:srgbClr val="000000"/>
                          </a:solidFill>
                          <a:latin typeface="Canva Sans"/>
                          <a:ea typeface="Canva Sans"/>
                          <a:cs typeface="Canva Sans"/>
                          <a:sym typeface="Canva Sans"/>
                        </a:rPr>
                        <a:t>Engagement Ads</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جبت هديه عيد الام ولا لسه؟</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1365532">
                <a:tc>
                  <a:txBody>
                    <a:bodyPr/>
                    <a:lstStyle/>
                    <a:p>
                      <a:pPr algn="ctr">
                        <a:lnSpc>
                          <a:spcPts val="2400"/>
                        </a:lnSpc>
                        <a:defRPr/>
                      </a:pPr>
                      <a:r>
                        <a:rPr lang="en-US" sz="2000">
                          <a:solidFill>
                            <a:srgbClr val="000000"/>
                          </a:solidFill>
                          <a:latin typeface="Canva Sans"/>
                          <a:ea typeface="Canva Sans"/>
                          <a:cs typeface="Canva Sans"/>
                          <a:sym typeface="Canva Sans"/>
                        </a:rPr>
                        <a:t>22</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تخيل إن أمراض الكلى ممكن تأثر على اسنانك</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D5EE"/>
                    </a:solidFill>
                  </a:tcPr>
                </a:tc>
                <a:tc>
                  <a:txBody>
                    <a:bodyPr/>
                    <a:lstStyle/>
                    <a:p>
                      <a:pPr algn="ctr">
                        <a:lnSpc>
                          <a:spcPts val="2400"/>
                        </a:lnSpc>
                        <a:defRPr/>
                      </a:pPr>
                      <a:r>
                        <a:rPr lang="en-US" sz="2000">
                          <a:solidFill>
                            <a:srgbClr val="000000"/>
                          </a:solidFill>
                          <a:latin typeface="Canva Sans"/>
                          <a:ea typeface="Canva Sans"/>
                          <a:cs typeface="Canva Sans"/>
                          <a:sym typeface="Canva Sans"/>
                        </a:rPr>
                        <a:t>24</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هل بنج الأسنان خطر على الحامل</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CDFFD8">
                            <a:alpha val="100000"/>
                          </a:srgbClr>
                        </a:gs>
                        <a:gs pos="100000">
                          <a:srgbClr val="94B9FF">
                            <a:alpha val="100000"/>
                          </a:srgbClr>
                        </a:gs>
                      </a:gsLst>
                      <a:lin ang="0"/>
                    </a:gra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إنذار رسمى لعشاق القهوة</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D7ED"/>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العيد قرب والمناسبات تكتر</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gradFill rotWithShape="1">
                      <a:gsLst>
                        <a:gs pos="0">
                          <a:srgbClr val="FFF7AD">
                            <a:alpha val="100000"/>
                          </a:srgbClr>
                        </a:gs>
                        <a:gs pos="100000">
                          <a:srgbClr val="FFA9F9">
                            <a:alpha val="100000"/>
                          </a:srgbClr>
                        </a:gs>
                      </a:gsLst>
                      <a:lin ang="0"/>
                    </a:gradFill>
                  </a:tcPr>
                </a:tc>
                <a:tc>
                  <a:txBody>
                    <a:bodyPr/>
                    <a:lstStyle/>
                    <a:p>
                      <a:pPr algn="ctr">
                        <a:lnSpc>
                          <a:spcPts val="2400"/>
                        </a:lnSpc>
                        <a:defRPr/>
                      </a:pPr>
                      <a:r>
                        <a:rPr lang="en-US" sz="2000">
                          <a:solidFill>
                            <a:srgbClr val="000000"/>
                          </a:solidFill>
                          <a:latin typeface="Canva Sans"/>
                          <a:ea typeface="Canva Sans"/>
                          <a:cs typeface="Canva Sans"/>
                          <a:sym typeface="Canva Sans"/>
                        </a:rPr>
                        <a:t>28</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339515">
                <a:tc>
                  <a:txBody>
                    <a:bodyPr/>
                    <a:lstStyle/>
                    <a:p>
                      <a:pPr algn="ctr">
                        <a:lnSpc>
                          <a:spcPts val="2400"/>
                        </a:lnSpc>
                        <a:defRPr/>
                      </a:pPr>
                      <a:r>
                        <a:rPr lang="en-US" sz="2000">
                          <a:solidFill>
                            <a:srgbClr val="000000"/>
                          </a:solidFill>
                          <a:latin typeface="Canva Sans"/>
                          <a:ea typeface="Canva Sans"/>
                          <a:cs typeface="Canva Sans"/>
                          <a:sym typeface="Canva Sans"/>
                        </a:rPr>
                        <a:t>29</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ctr" rtl="1">
                        <a:lnSpc>
                          <a:spcPts val="2400"/>
                        </a:lnSpc>
                        <a:defRPr/>
                      </a:pPr>
                      <a:r>
                        <a:rPr lang="ar-EG" sz="2000">
                          <a:solidFill>
                            <a:srgbClr val="000000"/>
                          </a:solidFill>
                          <a:latin typeface="Calibri (MS)"/>
                          <a:ea typeface="Calibri (MS)"/>
                          <a:cs typeface="Calibri (MS)"/>
                          <a:sym typeface="Calibri (MS)"/>
                          <a:rtl/>
                        </a:rPr>
                        <a:t>فيديو تهنئة عيد الفطر</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B9CDE5"/>
                    </a:solidFill>
                  </a:tcPr>
                </a:tc>
                <a:tc>
                  <a:txBody>
                    <a:bodyPr/>
                    <a:lstStyle/>
                    <a:p>
                      <a:pPr algn="ctr">
                        <a:lnSpc>
                          <a:spcPts val="2400"/>
                        </a:lnSpc>
                        <a:defRPr/>
                      </a:pPr>
                      <a:r>
                        <a:rPr lang="en-US" sz="2000">
                          <a:solidFill>
                            <a:srgbClr val="000000"/>
                          </a:solidFill>
                          <a:latin typeface="Canva Sans"/>
                          <a:ea typeface="Canva Sans"/>
                          <a:cs typeface="Canva Sans"/>
                          <a:sym typeface="Canva Sans"/>
                        </a:rPr>
                        <a:t>31</a:t>
                      </a: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tc>
                  <a:txBody>
                    <a:bodyPr/>
                    <a:lstStyle/>
                    <a:p>
                      <a:pPr algn="l">
                        <a:lnSpc>
                          <a:spcPts val="1679"/>
                        </a:lnSpc>
                        <a:defRPr/>
                      </a:pPr>
                      <a:endParaRPr lang="en-US" sz="1100" dirty="0"/>
                    </a:p>
                  </a:txBody>
                  <a:tcPr marL="70798" marR="70798" marT="70798" marB="70798"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sp>
        <p:nvSpPr>
          <p:cNvPr id="7" name="Freeform 7"/>
          <p:cNvSpPr/>
          <p:nvPr/>
        </p:nvSpPr>
        <p:spPr>
          <a:xfrm>
            <a:off x="11895351" y="9611121"/>
            <a:ext cx="2592705" cy="435007"/>
          </a:xfrm>
          <a:custGeom>
            <a:avLst/>
            <a:gdLst/>
            <a:ahLst/>
            <a:cxnLst/>
            <a:rect l="l" t="t" r="r" b="b"/>
            <a:pathLst>
              <a:path w="2592705" h="435007">
                <a:moveTo>
                  <a:pt x="0" y="0"/>
                </a:moveTo>
                <a:lnTo>
                  <a:pt x="2592705" y="0"/>
                </a:lnTo>
                <a:lnTo>
                  <a:pt x="2592705" y="435007"/>
                </a:lnTo>
                <a:lnTo>
                  <a:pt x="0" y="435007"/>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8" name="Group 8"/>
          <p:cNvGrpSpPr/>
          <p:nvPr/>
        </p:nvGrpSpPr>
        <p:grpSpPr>
          <a:xfrm>
            <a:off x="11913470" y="9499097"/>
            <a:ext cx="2583153" cy="555669"/>
            <a:chOff x="0" y="0"/>
            <a:chExt cx="3444204" cy="740892"/>
          </a:xfrm>
        </p:grpSpPr>
        <p:sp>
          <p:nvSpPr>
            <p:cNvPr id="9" name="Freeform 9"/>
            <p:cNvSpPr/>
            <p:nvPr/>
          </p:nvSpPr>
          <p:spPr>
            <a:xfrm>
              <a:off x="0" y="0"/>
              <a:ext cx="3444204" cy="740892"/>
            </a:xfrm>
            <a:custGeom>
              <a:avLst/>
              <a:gdLst/>
              <a:ahLst/>
              <a:cxnLst/>
              <a:rect l="l" t="t" r="r" b="b"/>
              <a:pathLst>
                <a:path w="3444204" h="740892">
                  <a:moveTo>
                    <a:pt x="0" y="0"/>
                  </a:moveTo>
                  <a:lnTo>
                    <a:pt x="3444204" y="0"/>
                  </a:lnTo>
                  <a:lnTo>
                    <a:pt x="3444204" y="740892"/>
                  </a:lnTo>
                  <a:lnTo>
                    <a:pt x="0" y="740892"/>
                  </a:lnTo>
                  <a:close/>
                </a:path>
              </a:pathLst>
            </a:custGeom>
            <a:solidFill>
              <a:srgbClr val="000000">
                <a:alpha val="0"/>
              </a:srgbClr>
            </a:solidFill>
          </p:spPr>
        </p:sp>
        <p:sp>
          <p:nvSpPr>
            <p:cNvPr id="10" name="TextBox 10"/>
            <p:cNvSpPr txBox="1"/>
            <p:nvPr/>
          </p:nvSpPr>
          <p:spPr>
            <a:xfrm>
              <a:off x="0" y="-28575"/>
              <a:ext cx="3444204" cy="769467"/>
            </a:xfrm>
            <a:prstGeom prst="rect">
              <a:avLst/>
            </a:prstGeom>
          </p:spPr>
          <p:txBody>
            <a:bodyPr lIns="0" tIns="0" rIns="0" bIns="0" rtlCol="0" anchor="ctr"/>
            <a:lstStyle/>
            <a:p>
              <a:pPr algn="ctr">
                <a:lnSpc>
                  <a:spcPts val="2379"/>
                </a:lnSpc>
              </a:pPr>
              <a:r>
                <a:rPr lang="en-US" sz="1699" b="1">
                  <a:solidFill>
                    <a:srgbClr val="000000"/>
                  </a:solidFill>
                  <a:latin typeface="Canva Sans Bold"/>
                  <a:ea typeface="Canva Sans Bold"/>
                  <a:cs typeface="Canva Sans Bold"/>
                  <a:sym typeface="Canva Sans Bold"/>
                </a:rPr>
                <a:t>Faceboook</a:t>
              </a:r>
            </a:p>
          </p:txBody>
        </p:sp>
      </p:grpSp>
      <p:sp>
        <p:nvSpPr>
          <p:cNvPr id="11" name="Freeform 11"/>
          <p:cNvSpPr/>
          <p:nvPr/>
        </p:nvSpPr>
        <p:spPr>
          <a:xfrm>
            <a:off x="14635193" y="9611121"/>
            <a:ext cx="2615470" cy="435007"/>
          </a:xfrm>
          <a:custGeom>
            <a:avLst/>
            <a:gdLst/>
            <a:ahLst/>
            <a:cxnLst/>
            <a:rect l="l" t="t" r="r" b="b"/>
            <a:pathLst>
              <a:path w="2615470" h="435007">
                <a:moveTo>
                  <a:pt x="0" y="0"/>
                </a:moveTo>
                <a:lnTo>
                  <a:pt x="2615470" y="0"/>
                </a:lnTo>
                <a:lnTo>
                  <a:pt x="2615470" y="435007"/>
                </a:lnTo>
                <a:lnTo>
                  <a:pt x="0" y="435007"/>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grpSp>
        <p:nvGrpSpPr>
          <p:cNvPr id="12" name="Group 12"/>
          <p:cNvGrpSpPr/>
          <p:nvPr/>
        </p:nvGrpSpPr>
        <p:grpSpPr>
          <a:xfrm>
            <a:off x="14653312" y="9499097"/>
            <a:ext cx="2605988" cy="555669"/>
            <a:chOff x="0" y="0"/>
            <a:chExt cx="3474651" cy="740892"/>
          </a:xfrm>
        </p:grpSpPr>
        <p:sp>
          <p:nvSpPr>
            <p:cNvPr id="13" name="Freeform 13"/>
            <p:cNvSpPr/>
            <p:nvPr/>
          </p:nvSpPr>
          <p:spPr>
            <a:xfrm>
              <a:off x="0" y="0"/>
              <a:ext cx="3474651" cy="740892"/>
            </a:xfrm>
            <a:custGeom>
              <a:avLst/>
              <a:gdLst/>
              <a:ahLst/>
              <a:cxnLst/>
              <a:rect l="l" t="t" r="r" b="b"/>
              <a:pathLst>
                <a:path w="3474651" h="740892">
                  <a:moveTo>
                    <a:pt x="0" y="0"/>
                  </a:moveTo>
                  <a:lnTo>
                    <a:pt x="3474651" y="0"/>
                  </a:lnTo>
                  <a:lnTo>
                    <a:pt x="3474651" y="740892"/>
                  </a:lnTo>
                  <a:lnTo>
                    <a:pt x="0" y="740892"/>
                  </a:lnTo>
                  <a:close/>
                </a:path>
              </a:pathLst>
            </a:custGeom>
            <a:solidFill>
              <a:srgbClr val="000000">
                <a:alpha val="0"/>
              </a:srgbClr>
            </a:solidFill>
          </p:spPr>
        </p:sp>
        <p:sp>
          <p:nvSpPr>
            <p:cNvPr id="14" name="TextBox 14"/>
            <p:cNvSpPr txBox="1"/>
            <p:nvPr/>
          </p:nvSpPr>
          <p:spPr>
            <a:xfrm>
              <a:off x="0" y="-28575"/>
              <a:ext cx="3474651" cy="769467"/>
            </a:xfrm>
            <a:prstGeom prst="rect">
              <a:avLst/>
            </a:prstGeom>
          </p:spPr>
          <p:txBody>
            <a:bodyPr lIns="0" tIns="0" rIns="0" bIns="0" rtlCol="0" anchor="ctr"/>
            <a:lstStyle/>
            <a:p>
              <a:pPr algn="ctr">
                <a:lnSpc>
                  <a:spcPts val="2379"/>
                </a:lnSpc>
              </a:pPr>
              <a:r>
                <a:rPr lang="en-US" sz="1699" b="1">
                  <a:solidFill>
                    <a:srgbClr val="000000"/>
                  </a:solidFill>
                  <a:latin typeface="Canva Sans Bold"/>
                  <a:ea typeface="Canva Sans Bold"/>
                  <a:cs typeface="Canva Sans Bold"/>
                  <a:sym typeface="Canva Sans Bold"/>
                </a:rPr>
                <a:t>Instagram</a:t>
              </a:r>
            </a:p>
          </p:txBody>
        </p:sp>
      </p:grpSp>
      <p:sp>
        <p:nvSpPr>
          <p:cNvPr id="15" name="Freeform 15"/>
          <p:cNvSpPr/>
          <p:nvPr/>
        </p:nvSpPr>
        <p:spPr>
          <a:xfrm>
            <a:off x="858181" y="9623094"/>
            <a:ext cx="1548860" cy="435007"/>
          </a:xfrm>
          <a:custGeom>
            <a:avLst/>
            <a:gdLst/>
            <a:ahLst/>
            <a:cxnLst/>
            <a:rect l="l" t="t" r="r" b="b"/>
            <a:pathLst>
              <a:path w="1548860" h="435007">
                <a:moveTo>
                  <a:pt x="0" y="0"/>
                </a:moveTo>
                <a:lnTo>
                  <a:pt x="1548860" y="0"/>
                </a:lnTo>
                <a:lnTo>
                  <a:pt x="1548860" y="435007"/>
                </a:lnTo>
                <a:lnTo>
                  <a:pt x="0" y="435007"/>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grpSp>
        <p:nvGrpSpPr>
          <p:cNvPr id="16" name="Group 16"/>
          <p:cNvGrpSpPr/>
          <p:nvPr/>
        </p:nvGrpSpPr>
        <p:grpSpPr>
          <a:xfrm>
            <a:off x="876300" y="9511071"/>
            <a:ext cx="1539319" cy="555670"/>
            <a:chOff x="0" y="0"/>
            <a:chExt cx="2052425" cy="740894"/>
          </a:xfrm>
        </p:grpSpPr>
        <p:sp>
          <p:nvSpPr>
            <p:cNvPr id="17" name="Freeform 17"/>
            <p:cNvSpPr/>
            <p:nvPr/>
          </p:nvSpPr>
          <p:spPr>
            <a:xfrm>
              <a:off x="0" y="0"/>
              <a:ext cx="2052425" cy="740894"/>
            </a:xfrm>
            <a:custGeom>
              <a:avLst/>
              <a:gdLst/>
              <a:ahLst/>
              <a:cxnLst/>
              <a:rect l="l" t="t" r="r" b="b"/>
              <a:pathLst>
                <a:path w="2052425" h="740894">
                  <a:moveTo>
                    <a:pt x="0" y="0"/>
                  </a:moveTo>
                  <a:lnTo>
                    <a:pt x="2052425" y="0"/>
                  </a:lnTo>
                  <a:lnTo>
                    <a:pt x="2052425" y="740894"/>
                  </a:lnTo>
                  <a:lnTo>
                    <a:pt x="0" y="740894"/>
                  </a:lnTo>
                  <a:close/>
                </a:path>
              </a:pathLst>
            </a:custGeom>
            <a:solidFill>
              <a:srgbClr val="000000">
                <a:alpha val="0"/>
              </a:srgbClr>
            </a:solidFill>
          </p:spPr>
        </p:sp>
        <p:sp>
          <p:nvSpPr>
            <p:cNvPr id="18" name="TextBox 18"/>
            <p:cNvSpPr txBox="1"/>
            <p:nvPr/>
          </p:nvSpPr>
          <p:spPr>
            <a:xfrm>
              <a:off x="0" y="-28575"/>
              <a:ext cx="2052425" cy="769469"/>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Educational</a:t>
              </a:r>
            </a:p>
          </p:txBody>
        </p:sp>
      </p:grpSp>
      <p:sp>
        <p:nvSpPr>
          <p:cNvPr id="19" name="Freeform 19"/>
          <p:cNvSpPr/>
          <p:nvPr/>
        </p:nvSpPr>
        <p:spPr>
          <a:xfrm>
            <a:off x="4381752" y="9655985"/>
            <a:ext cx="1930336" cy="435007"/>
          </a:xfrm>
          <a:custGeom>
            <a:avLst/>
            <a:gdLst/>
            <a:ahLst/>
            <a:cxnLst/>
            <a:rect l="l" t="t" r="r" b="b"/>
            <a:pathLst>
              <a:path w="1930336" h="435007">
                <a:moveTo>
                  <a:pt x="0" y="0"/>
                </a:moveTo>
                <a:lnTo>
                  <a:pt x="1930336" y="0"/>
                </a:lnTo>
                <a:lnTo>
                  <a:pt x="1930336" y="435007"/>
                </a:lnTo>
                <a:lnTo>
                  <a:pt x="0" y="435007"/>
                </a:lnTo>
                <a:lnTo>
                  <a:pt x="0" y="0"/>
                </a:lnTo>
                <a:close/>
              </a:path>
            </a:pathLst>
          </a:custGeom>
          <a:blipFill>
            <a:blip r:embed="rId13">
              <a:extLst>
                <a:ext uri="{96DAC541-7B7A-43D3-8B79-37D633B846F1}">
                  <asvg:svgBlip xmlns="" xmlns:asvg="http://schemas.microsoft.com/office/drawing/2016/SVG/main" r:embed="rId14"/>
                </a:ext>
              </a:extLst>
            </a:blip>
            <a:stretch>
              <a:fillRect/>
            </a:stretch>
          </a:blipFill>
        </p:spPr>
      </p:sp>
      <p:grpSp>
        <p:nvGrpSpPr>
          <p:cNvPr id="20" name="Group 20"/>
          <p:cNvGrpSpPr/>
          <p:nvPr/>
        </p:nvGrpSpPr>
        <p:grpSpPr>
          <a:xfrm>
            <a:off x="4399870" y="9543961"/>
            <a:ext cx="1920857" cy="555670"/>
            <a:chOff x="0" y="0"/>
            <a:chExt cx="2561143" cy="740894"/>
          </a:xfrm>
        </p:grpSpPr>
        <p:sp>
          <p:nvSpPr>
            <p:cNvPr id="21" name="Freeform 21"/>
            <p:cNvSpPr/>
            <p:nvPr/>
          </p:nvSpPr>
          <p:spPr>
            <a:xfrm>
              <a:off x="0" y="0"/>
              <a:ext cx="2561143" cy="740894"/>
            </a:xfrm>
            <a:custGeom>
              <a:avLst/>
              <a:gdLst/>
              <a:ahLst/>
              <a:cxnLst/>
              <a:rect l="l" t="t" r="r" b="b"/>
              <a:pathLst>
                <a:path w="2561143" h="740894">
                  <a:moveTo>
                    <a:pt x="0" y="0"/>
                  </a:moveTo>
                  <a:lnTo>
                    <a:pt x="2561143" y="0"/>
                  </a:lnTo>
                  <a:lnTo>
                    <a:pt x="2561143" y="740894"/>
                  </a:lnTo>
                  <a:lnTo>
                    <a:pt x="0" y="740894"/>
                  </a:lnTo>
                  <a:close/>
                </a:path>
              </a:pathLst>
            </a:custGeom>
            <a:solidFill>
              <a:srgbClr val="000000">
                <a:alpha val="0"/>
              </a:srgbClr>
            </a:solidFill>
          </p:spPr>
        </p:sp>
        <p:sp>
          <p:nvSpPr>
            <p:cNvPr id="22" name="TextBox 22"/>
            <p:cNvSpPr txBox="1"/>
            <p:nvPr/>
          </p:nvSpPr>
          <p:spPr>
            <a:xfrm>
              <a:off x="0" y="-28575"/>
              <a:ext cx="2561143" cy="769469"/>
            </a:xfrm>
            <a:prstGeom prst="rect">
              <a:avLst/>
            </a:prstGeom>
          </p:spPr>
          <p:txBody>
            <a:bodyPr lIns="0" tIns="0" rIns="0" bIns="0" rtlCol="0" anchor="ctr"/>
            <a:lstStyle/>
            <a:p>
              <a:pPr algn="ctr">
                <a:lnSpc>
                  <a:spcPts val="2379"/>
                </a:lnSpc>
              </a:pPr>
              <a:r>
                <a:rPr lang="en-US" sz="1699" dirty="0">
                  <a:solidFill>
                    <a:srgbClr val="000000"/>
                  </a:solidFill>
                  <a:latin typeface="Canva Sans"/>
                  <a:ea typeface="Canva Sans"/>
                  <a:cs typeface="Canva Sans"/>
                  <a:sym typeface="Canva Sans"/>
                </a:rPr>
                <a:t>Facts and </a:t>
              </a:r>
              <a:r>
                <a:rPr lang="en-US" sz="1699" dirty="0" smtClean="0">
                  <a:solidFill>
                    <a:srgbClr val="000000"/>
                  </a:solidFill>
                  <a:latin typeface="Canva Sans"/>
                  <a:ea typeface="Canva Sans"/>
                  <a:cs typeface="Canva Sans"/>
                  <a:sym typeface="Canva Sans"/>
                </a:rPr>
                <a:t>Myth</a:t>
              </a:r>
              <a:endParaRPr lang="en-US" sz="1699" dirty="0">
                <a:solidFill>
                  <a:srgbClr val="000000"/>
                </a:solidFill>
                <a:latin typeface="Canva Sans"/>
                <a:ea typeface="Canva Sans"/>
                <a:cs typeface="Canva Sans"/>
                <a:sym typeface="Canva Sans"/>
              </a:endParaRPr>
            </a:p>
          </p:txBody>
        </p:sp>
      </p:grpSp>
      <p:sp>
        <p:nvSpPr>
          <p:cNvPr id="23" name="Freeform 23"/>
          <p:cNvSpPr/>
          <p:nvPr/>
        </p:nvSpPr>
        <p:spPr>
          <a:xfrm>
            <a:off x="2646526" y="9655985"/>
            <a:ext cx="1495997" cy="435007"/>
          </a:xfrm>
          <a:custGeom>
            <a:avLst/>
            <a:gdLst/>
            <a:ahLst/>
            <a:cxnLst/>
            <a:rect l="l" t="t" r="r" b="b"/>
            <a:pathLst>
              <a:path w="1495997" h="435007">
                <a:moveTo>
                  <a:pt x="0" y="0"/>
                </a:moveTo>
                <a:lnTo>
                  <a:pt x="1495997" y="0"/>
                </a:lnTo>
                <a:lnTo>
                  <a:pt x="1495997" y="435007"/>
                </a:lnTo>
                <a:lnTo>
                  <a:pt x="0" y="435007"/>
                </a:lnTo>
                <a:lnTo>
                  <a:pt x="0" y="0"/>
                </a:lnTo>
                <a:close/>
              </a:path>
            </a:pathLst>
          </a:custGeom>
          <a:blipFill>
            <a:blip r:embed="rId15">
              <a:extLst>
                <a:ext uri="{96DAC541-7B7A-43D3-8B79-37D633B846F1}">
                  <asvg:svgBlip xmlns="" xmlns:asvg="http://schemas.microsoft.com/office/drawing/2016/SVG/main" r:embed="rId16"/>
                </a:ext>
              </a:extLst>
            </a:blip>
            <a:stretch>
              <a:fillRect/>
            </a:stretch>
          </a:blipFill>
        </p:spPr>
      </p:sp>
      <p:grpSp>
        <p:nvGrpSpPr>
          <p:cNvPr id="24" name="Group 24"/>
          <p:cNvGrpSpPr/>
          <p:nvPr/>
        </p:nvGrpSpPr>
        <p:grpSpPr>
          <a:xfrm>
            <a:off x="2664645" y="9543961"/>
            <a:ext cx="1486459" cy="555670"/>
            <a:chOff x="0" y="0"/>
            <a:chExt cx="1981945" cy="740894"/>
          </a:xfrm>
        </p:grpSpPr>
        <p:sp>
          <p:nvSpPr>
            <p:cNvPr id="25" name="Freeform 25"/>
            <p:cNvSpPr/>
            <p:nvPr/>
          </p:nvSpPr>
          <p:spPr>
            <a:xfrm>
              <a:off x="0" y="0"/>
              <a:ext cx="1981945" cy="740894"/>
            </a:xfrm>
            <a:custGeom>
              <a:avLst/>
              <a:gdLst/>
              <a:ahLst/>
              <a:cxnLst/>
              <a:rect l="l" t="t" r="r" b="b"/>
              <a:pathLst>
                <a:path w="1981945" h="740894">
                  <a:moveTo>
                    <a:pt x="0" y="0"/>
                  </a:moveTo>
                  <a:lnTo>
                    <a:pt x="1981945" y="0"/>
                  </a:lnTo>
                  <a:lnTo>
                    <a:pt x="1981945" y="740894"/>
                  </a:lnTo>
                  <a:lnTo>
                    <a:pt x="0" y="740894"/>
                  </a:lnTo>
                  <a:close/>
                </a:path>
              </a:pathLst>
            </a:custGeom>
            <a:solidFill>
              <a:srgbClr val="000000">
                <a:alpha val="0"/>
              </a:srgbClr>
            </a:solidFill>
          </p:spPr>
        </p:sp>
        <p:sp>
          <p:nvSpPr>
            <p:cNvPr id="26" name="TextBox 26"/>
            <p:cNvSpPr txBox="1"/>
            <p:nvPr/>
          </p:nvSpPr>
          <p:spPr>
            <a:xfrm>
              <a:off x="0" y="-28575"/>
              <a:ext cx="1981945" cy="769469"/>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Promotional</a:t>
              </a:r>
            </a:p>
          </p:txBody>
        </p:sp>
      </p:grpSp>
      <p:grpSp>
        <p:nvGrpSpPr>
          <p:cNvPr id="27" name="Group 27"/>
          <p:cNvGrpSpPr/>
          <p:nvPr/>
        </p:nvGrpSpPr>
        <p:grpSpPr>
          <a:xfrm>
            <a:off x="913733" y="9244570"/>
            <a:ext cx="5265247" cy="320355"/>
            <a:chOff x="0" y="0"/>
            <a:chExt cx="7020329" cy="427139"/>
          </a:xfrm>
        </p:grpSpPr>
        <p:sp>
          <p:nvSpPr>
            <p:cNvPr id="28" name="Freeform 28"/>
            <p:cNvSpPr/>
            <p:nvPr/>
          </p:nvSpPr>
          <p:spPr>
            <a:xfrm>
              <a:off x="0" y="0"/>
              <a:ext cx="7020330" cy="427139"/>
            </a:xfrm>
            <a:custGeom>
              <a:avLst/>
              <a:gdLst/>
              <a:ahLst/>
              <a:cxnLst/>
              <a:rect l="l" t="t" r="r" b="b"/>
              <a:pathLst>
                <a:path w="7020330" h="427139">
                  <a:moveTo>
                    <a:pt x="0" y="0"/>
                  </a:moveTo>
                  <a:lnTo>
                    <a:pt x="7020330" y="0"/>
                  </a:lnTo>
                  <a:lnTo>
                    <a:pt x="7020330" y="427139"/>
                  </a:lnTo>
                  <a:lnTo>
                    <a:pt x="0" y="427139"/>
                  </a:lnTo>
                  <a:close/>
                </a:path>
              </a:pathLst>
            </a:custGeom>
            <a:solidFill>
              <a:srgbClr val="000000">
                <a:alpha val="0"/>
              </a:srgbClr>
            </a:solidFill>
          </p:spPr>
        </p:sp>
        <p:sp>
          <p:nvSpPr>
            <p:cNvPr id="29" name="TextBox 29"/>
            <p:cNvSpPr txBox="1"/>
            <p:nvPr/>
          </p:nvSpPr>
          <p:spPr>
            <a:xfrm>
              <a:off x="0" y="57150"/>
              <a:ext cx="7020329" cy="369989"/>
            </a:xfrm>
            <a:prstGeom prst="rect">
              <a:avLst/>
            </a:prstGeom>
          </p:spPr>
          <p:txBody>
            <a:bodyPr lIns="0" tIns="0" rIns="0" bIns="0" rtlCol="0" anchor="t"/>
            <a:lstStyle/>
            <a:p>
              <a:pPr algn="l">
                <a:lnSpc>
                  <a:spcPts val="2592"/>
                </a:lnSpc>
              </a:pPr>
              <a:r>
                <a:rPr lang="en-US" sz="2700">
                  <a:solidFill>
                    <a:srgbClr val="000000"/>
                  </a:solidFill>
                  <a:latin typeface="Canva Sans"/>
                  <a:ea typeface="Canva Sans"/>
                  <a:cs typeface="Canva Sans"/>
                  <a:sym typeface="Canva Sans"/>
                </a:rPr>
                <a:t>CONTENT TYPE</a:t>
              </a:r>
            </a:p>
          </p:txBody>
        </p:sp>
      </p:grpSp>
      <p:sp>
        <p:nvSpPr>
          <p:cNvPr id="30" name="Freeform 30"/>
          <p:cNvSpPr/>
          <p:nvPr/>
        </p:nvSpPr>
        <p:spPr>
          <a:xfrm>
            <a:off x="6550259" y="9655985"/>
            <a:ext cx="1737075" cy="435007"/>
          </a:xfrm>
          <a:custGeom>
            <a:avLst/>
            <a:gdLst/>
            <a:ahLst/>
            <a:cxnLst/>
            <a:rect l="l" t="t" r="r" b="b"/>
            <a:pathLst>
              <a:path w="1737075" h="435007">
                <a:moveTo>
                  <a:pt x="0" y="0"/>
                </a:moveTo>
                <a:lnTo>
                  <a:pt x="1737075" y="0"/>
                </a:lnTo>
                <a:lnTo>
                  <a:pt x="1737075" y="435007"/>
                </a:lnTo>
                <a:lnTo>
                  <a:pt x="0" y="435007"/>
                </a:lnTo>
                <a:lnTo>
                  <a:pt x="0" y="0"/>
                </a:lnTo>
                <a:close/>
              </a:path>
            </a:pathLst>
          </a:custGeom>
          <a:blipFill>
            <a:blip r:embed="rId17">
              <a:extLst>
                <a:ext uri="{96DAC541-7B7A-43D3-8B79-37D633B846F1}">
                  <asvg:svgBlip xmlns="" xmlns:asvg="http://schemas.microsoft.com/office/drawing/2016/SVG/main" r:embed="rId18"/>
                </a:ext>
              </a:extLst>
            </a:blip>
            <a:stretch>
              <a:fillRect/>
            </a:stretch>
          </a:blipFill>
        </p:spPr>
      </p:sp>
      <p:grpSp>
        <p:nvGrpSpPr>
          <p:cNvPr id="31" name="Group 31"/>
          <p:cNvGrpSpPr/>
          <p:nvPr/>
        </p:nvGrpSpPr>
        <p:grpSpPr>
          <a:xfrm>
            <a:off x="6568378" y="9543961"/>
            <a:ext cx="1727503" cy="555670"/>
            <a:chOff x="0" y="0"/>
            <a:chExt cx="2303337" cy="740894"/>
          </a:xfrm>
        </p:grpSpPr>
        <p:sp>
          <p:nvSpPr>
            <p:cNvPr id="32" name="Freeform 32"/>
            <p:cNvSpPr/>
            <p:nvPr/>
          </p:nvSpPr>
          <p:spPr>
            <a:xfrm>
              <a:off x="0" y="0"/>
              <a:ext cx="2303337" cy="740894"/>
            </a:xfrm>
            <a:custGeom>
              <a:avLst/>
              <a:gdLst/>
              <a:ahLst/>
              <a:cxnLst/>
              <a:rect l="l" t="t" r="r" b="b"/>
              <a:pathLst>
                <a:path w="2303337" h="740894">
                  <a:moveTo>
                    <a:pt x="0" y="0"/>
                  </a:moveTo>
                  <a:lnTo>
                    <a:pt x="2303337" y="0"/>
                  </a:lnTo>
                  <a:lnTo>
                    <a:pt x="2303337" y="740894"/>
                  </a:lnTo>
                  <a:lnTo>
                    <a:pt x="0" y="740894"/>
                  </a:lnTo>
                  <a:close/>
                </a:path>
              </a:pathLst>
            </a:custGeom>
            <a:solidFill>
              <a:srgbClr val="000000">
                <a:alpha val="0"/>
              </a:srgbClr>
            </a:solidFill>
          </p:spPr>
        </p:sp>
        <p:sp>
          <p:nvSpPr>
            <p:cNvPr id="33" name="TextBox 33"/>
            <p:cNvSpPr txBox="1"/>
            <p:nvPr/>
          </p:nvSpPr>
          <p:spPr>
            <a:xfrm>
              <a:off x="0" y="-28575"/>
              <a:ext cx="2303337" cy="769469"/>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testimonial</a:t>
              </a:r>
            </a:p>
          </p:txBody>
        </p:sp>
      </p:grpSp>
      <p:sp>
        <p:nvSpPr>
          <p:cNvPr id="34" name="Freeform 34"/>
          <p:cNvSpPr/>
          <p:nvPr/>
        </p:nvSpPr>
        <p:spPr>
          <a:xfrm>
            <a:off x="8430162" y="9655986"/>
            <a:ext cx="2587180" cy="435007"/>
          </a:xfrm>
          <a:custGeom>
            <a:avLst/>
            <a:gdLst/>
            <a:ahLst/>
            <a:cxnLst/>
            <a:rect l="l" t="t" r="r" b="b"/>
            <a:pathLst>
              <a:path w="2587180" h="435007">
                <a:moveTo>
                  <a:pt x="0" y="0"/>
                </a:moveTo>
                <a:lnTo>
                  <a:pt x="2587180" y="0"/>
                </a:lnTo>
                <a:lnTo>
                  <a:pt x="2587180" y="435007"/>
                </a:lnTo>
                <a:lnTo>
                  <a:pt x="0" y="435007"/>
                </a:lnTo>
                <a:lnTo>
                  <a:pt x="0" y="0"/>
                </a:lnTo>
                <a:close/>
              </a:path>
            </a:pathLst>
          </a:custGeom>
          <a:blipFill>
            <a:blip r:embed="rId19">
              <a:extLst>
                <a:ext uri="{96DAC541-7B7A-43D3-8B79-37D633B846F1}">
                  <asvg:svgBlip xmlns="" xmlns:asvg="http://schemas.microsoft.com/office/drawing/2016/SVG/main" r:embed="rId20"/>
                </a:ext>
              </a:extLst>
            </a:blip>
            <a:stretch>
              <a:fillRect/>
            </a:stretch>
          </a:blipFill>
        </p:spPr>
      </p:sp>
      <p:grpSp>
        <p:nvGrpSpPr>
          <p:cNvPr id="35" name="Group 35"/>
          <p:cNvGrpSpPr/>
          <p:nvPr/>
        </p:nvGrpSpPr>
        <p:grpSpPr>
          <a:xfrm>
            <a:off x="8448281" y="9543962"/>
            <a:ext cx="2577674" cy="555669"/>
            <a:chOff x="0" y="0"/>
            <a:chExt cx="3436899" cy="740892"/>
          </a:xfrm>
        </p:grpSpPr>
        <p:sp>
          <p:nvSpPr>
            <p:cNvPr id="36" name="Freeform 36"/>
            <p:cNvSpPr/>
            <p:nvPr/>
          </p:nvSpPr>
          <p:spPr>
            <a:xfrm>
              <a:off x="0" y="0"/>
              <a:ext cx="3436899" cy="740892"/>
            </a:xfrm>
            <a:custGeom>
              <a:avLst/>
              <a:gdLst/>
              <a:ahLst/>
              <a:cxnLst/>
              <a:rect l="l" t="t" r="r" b="b"/>
              <a:pathLst>
                <a:path w="3436899" h="740892">
                  <a:moveTo>
                    <a:pt x="0" y="0"/>
                  </a:moveTo>
                  <a:lnTo>
                    <a:pt x="3436899" y="0"/>
                  </a:lnTo>
                  <a:lnTo>
                    <a:pt x="3436899" y="740892"/>
                  </a:lnTo>
                  <a:lnTo>
                    <a:pt x="0" y="740892"/>
                  </a:lnTo>
                  <a:close/>
                </a:path>
              </a:pathLst>
            </a:custGeom>
            <a:solidFill>
              <a:srgbClr val="000000">
                <a:alpha val="0"/>
              </a:srgbClr>
            </a:solidFill>
          </p:spPr>
        </p:sp>
        <p:sp>
          <p:nvSpPr>
            <p:cNvPr id="37" name="TextBox 37"/>
            <p:cNvSpPr txBox="1"/>
            <p:nvPr/>
          </p:nvSpPr>
          <p:spPr>
            <a:xfrm>
              <a:off x="0" y="-28575"/>
              <a:ext cx="3436899" cy="769467"/>
            </a:xfrm>
            <a:prstGeom prst="rect">
              <a:avLst/>
            </a:prstGeom>
          </p:spPr>
          <p:txBody>
            <a:bodyPr lIns="0" tIns="0" rIns="0" bIns="0" rtlCol="0" anchor="ctr"/>
            <a:lstStyle/>
            <a:p>
              <a:pPr algn="ctr">
                <a:lnSpc>
                  <a:spcPts val="2379"/>
                </a:lnSpc>
              </a:pPr>
              <a:r>
                <a:rPr lang="en-US" sz="1699">
                  <a:solidFill>
                    <a:srgbClr val="000000"/>
                  </a:solidFill>
                  <a:latin typeface="Canva Sans"/>
                  <a:ea typeface="Canva Sans"/>
                  <a:cs typeface="Canva Sans"/>
                  <a:sym typeface="Canva Sans"/>
                </a:rPr>
                <a:t>Before and After</a:t>
              </a:r>
            </a:p>
          </p:txBody>
        </p:sp>
      </p:grpSp>
      <p:grpSp>
        <p:nvGrpSpPr>
          <p:cNvPr id="38" name="Group 38"/>
          <p:cNvGrpSpPr/>
          <p:nvPr/>
        </p:nvGrpSpPr>
        <p:grpSpPr>
          <a:xfrm>
            <a:off x="533400" y="192071"/>
            <a:ext cx="6878600" cy="1162943"/>
            <a:chOff x="0" y="0"/>
            <a:chExt cx="9171467" cy="1550591"/>
          </a:xfrm>
        </p:grpSpPr>
        <p:sp>
          <p:nvSpPr>
            <p:cNvPr id="39" name="Freeform 39"/>
            <p:cNvSpPr/>
            <p:nvPr/>
          </p:nvSpPr>
          <p:spPr>
            <a:xfrm>
              <a:off x="0" y="0"/>
              <a:ext cx="9171467" cy="1550591"/>
            </a:xfrm>
            <a:custGeom>
              <a:avLst/>
              <a:gdLst/>
              <a:ahLst/>
              <a:cxnLst/>
              <a:rect l="l" t="t" r="r" b="b"/>
              <a:pathLst>
                <a:path w="9171467" h="1550591">
                  <a:moveTo>
                    <a:pt x="0" y="0"/>
                  </a:moveTo>
                  <a:lnTo>
                    <a:pt x="9171467" y="0"/>
                  </a:lnTo>
                  <a:lnTo>
                    <a:pt x="9171467" y="1550591"/>
                  </a:lnTo>
                  <a:lnTo>
                    <a:pt x="0" y="1550591"/>
                  </a:lnTo>
                  <a:close/>
                </a:path>
              </a:pathLst>
            </a:custGeom>
            <a:solidFill>
              <a:srgbClr val="000000">
                <a:alpha val="0"/>
              </a:srgbClr>
            </a:solidFill>
          </p:spPr>
        </p:sp>
        <p:sp>
          <p:nvSpPr>
            <p:cNvPr id="40" name="TextBox 40"/>
            <p:cNvSpPr txBox="1"/>
            <p:nvPr/>
          </p:nvSpPr>
          <p:spPr>
            <a:xfrm>
              <a:off x="0" y="-114300"/>
              <a:ext cx="9171467"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Content Calendar</a:t>
              </a:r>
            </a:p>
          </p:txBody>
        </p:sp>
      </p:grpSp>
      <p:grpSp>
        <p:nvGrpSpPr>
          <p:cNvPr id="41" name="Group 41"/>
          <p:cNvGrpSpPr/>
          <p:nvPr/>
        </p:nvGrpSpPr>
        <p:grpSpPr>
          <a:xfrm>
            <a:off x="12308528" y="9323170"/>
            <a:ext cx="4089236" cy="306067"/>
            <a:chOff x="0" y="0"/>
            <a:chExt cx="5452315" cy="408090"/>
          </a:xfrm>
        </p:grpSpPr>
        <p:sp>
          <p:nvSpPr>
            <p:cNvPr id="42" name="Freeform 42"/>
            <p:cNvSpPr/>
            <p:nvPr/>
          </p:nvSpPr>
          <p:spPr>
            <a:xfrm>
              <a:off x="0" y="0"/>
              <a:ext cx="5452314" cy="408090"/>
            </a:xfrm>
            <a:custGeom>
              <a:avLst/>
              <a:gdLst/>
              <a:ahLst/>
              <a:cxnLst/>
              <a:rect l="l" t="t" r="r" b="b"/>
              <a:pathLst>
                <a:path w="5452314" h="408090">
                  <a:moveTo>
                    <a:pt x="0" y="0"/>
                  </a:moveTo>
                  <a:lnTo>
                    <a:pt x="5452314" y="0"/>
                  </a:lnTo>
                  <a:lnTo>
                    <a:pt x="5452314" y="408090"/>
                  </a:lnTo>
                  <a:lnTo>
                    <a:pt x="0" y="408090"/>
                  </a:lnTo>
                  <a:close/>
                </a:path>
              </a:pathLst>
            </a:custGeom>
            <a:solidFill>
              <a:srgbClr val="000000">
                <a:alpha val="0"/>
              </a:srgbClr>
            </a:solidFill>
          </p:spPr>
        </p:sp>
        <p:sp>
          <p:nvSpPr>
            <p:cNvPr id="43" name="TextBox 43"/>
            <p:cNvSpPr txBox="1"/>
            <p:nvPr/>
          </p:nvSpPr>
          <p:spPr>
            <a:xfrm>
              <a:off x="0" y="57150"/>
              <a:ext cx="5452315" cy="350940"/>
            </a:xfrm>
            <a:prstGeom prst="rect">
              <a:avLst/>
            </a:prstGeom>
          </p:spPr>
          <p:txBody>
            <a:bodyPr lIns="0" tIns="0" rIns="0" bIns="0" rtlCol="0" anchor="t"/>
            <a:lstStyle/>
            <a:p>
              <a:pPr algn="l">
                <a:lnSpc>
                  <a:spcPts val="2592"/>
                </a:lnSpc>
              </a:pPr>
              <a:r>
                <a:rPr lang="en-US" sz="2700">
                  <a:solidFill>
                    <a:srgbClr val="000000"/>
                  </a:solidFill>
                  <a:latin typeface="Canva Sans"/>
                  <a:ea typeface="Canva Sans"/>
                  <a:cs typeface="Canva Sans"/>
                  <a:sym typeface="Canva Sans"/>
                </a:rPr>
                <a:t>PLATFORM</a:t>
              </a:r>
            </a:p>
          </p:txBody>
        </p:sp>
      </p:grpSp>
      <p:grpSp>
        <p:nvGrpSpPr>
          <p:cNvPr id="44" name="Group 44"/>
          <p:cNvGrpSpPr/>
          <p:nvPr/>
        </p:nvGrpSpPr>
        <p:grpSpPr>
          <a:xfrm>
            <a:off x="10334813" y="336583"/>
            <a:ext cx="2870233" cy="736534"/>
            <a:chOff x="0" y="0"/>
            <a:chExt cx="3826977" cy="982045"/>
          </a:xfrm>
        </p:grpSpPr>
        <p:sp>
          <p:nvSpPr>
            <p:cNvPr id="45" name="Freeform 45"/>
            <p:cNvSpPr/>
            <p:nvPr/>
          </p:nvSpPr>
          <p:spPr>
            <a:xfrm>
              <a:off x="0" y="0"/>
              <a:ext cx="3826977" cy="982045"/>
            </a:xfrm>
            <a:custGeom>
              <a:avLst/>
              <a:gdLst/>
              <a:ahLst/>
              <a:cxnLst/>
              <a:rect l="l" t="t" r="r" b="b"/>
              <a:pathLst>
                <a:path w="3826977" h="982045">
                  <a:moveTo>
                    <a:pt x="0" y="0"/>
                  </a:moveTo>
                  <a:lnTo>
                    <a:pt x="3826977" y="0"/>
                  </a:lnTo>
                  <a:lnTo>
                    <a:pt x="3826977" y="982045"/>
                  </a:lnTo>
                  <a:lnTo>
                    <a:pt x="0" y="982045"/>
                  </a:lnTo>
                  <a:close/>
                </a:path>
              </a:pathLst>
            </a:custGeom>
            <a:solidFill>
              <a:srgbClr val="000000">
                <a:alpha val="0"/>
              </a:srgbClr>
            </a:solidFill>
          </p:spPr>
        </p:sp>
        <p:sp>
          <p:nvSpPr>
            <p:cNvPr id="46" name="TextBox 46"/>
            <p:cNvSpPr txBox="1"/>
            <p:nvPr/>
          </p:nvSpPr>
          <p:spPr>
            <a:xfrm>
              <a:off x="0" y="-76200"/>
              <a:ext cx="3826977" cy="1058245"/>
            </a:xfrm>
            <a:prstGeom prst="rect">
              <a:avLst/>
            </a:prstGeom>
          </p:spPr>
          <p:txBody>
            <a:bodyPr lIns="0" tIns="0" rIns="0" bIns="0" rtlCol="0" anchor="t"/>
            <a:lstStyle/>
            <a:p>
              <a:pPr algn="ctr">
                <a:lnSpc>
                  <a:spcPts val="5598"/>
                </a:lnSpc>
              </a:pPr>
              <a:r>
                <a:rPr lang="en-US" sz="3999" b="1" spc="239">
                  <a:solidFill>
                    <a:srgbClr val="000000"/>
                  </a:solidFill>
                  <a:latin typeface="Open Sans Bold"/>
                  <a:ea typeface="Open Sans Bold"/>
                  <a:cs typeface="Open Sans Bold"/>
                  <a:sym typeface="Open Sans Bold"/>
                </a:rPr>
                <a:t>March</a:t>
              </a:r>
            </a:p>
          </p:txBody>
        </p:sp>
      </p:grpSp>
      <p:grpSp>
        <p:nvGrpSpPr>
          <p:cNvPr id="47" name="Group 47"/>
          <p:cNvGrpSpPr/>
          <p:nvPr/>
        </p:nvGrpSpPr>
        <p:grpSpPr>
          <a:xfrm>
            <a:off x="6553200" y="6356350"/>
            <a:ext cx="2133600" cy="365125"/>
            <a:chOff x="0" y="0"/>
            <a:chExt cx="2844800" cy="486833"/>
          </a:xfrm>
        </p:grpSpPr>
        <p:sp>
          <p:nvSpPr>
            <p:cNvPr id="48" name="Freeform 48"/>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49" name="TextBox 49"/>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35</a:t>
              </a:r>
            </a:p>
          </p:txBody>
        </p:sp>
      </p:gr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sp>
        <p:nvSpPr>
          <p:cNvPr id="3" name="Freeform 3"/>
          <p:cNvSpPr/>
          <p:nvPr/>
        </p:nvSpPr>
        <p:spPr>
          <a:xfrm>
            <a:off x="3258257" y="2705100"/>
            <a:ext cx="11771487" cy="4885167"/>
          </a:xfrm>
          <a:custGeom>
            <a:avLst/>
            <a:gdLst/>
            <a:ahLst/>
            <a:cxnLst/>
            <a:rect l="l" t="t" r="r" b="b"/>
            <a:pathLst>
              <a:path w="11771487" h="4885167">
                <a:moveTo>
                  <a:pt x="0" y="0"/>
                </a:moveTo>
                <a:lnTo>
                  <a:pt x="11771487" y="0"/>
                </a:lnTo>
                <a:lnTo>
                  <a:pt x="11771487" y="4885167"/>
                </a:lnTo>
                <a:lnTo>
                  <a:pt x="0" y="4885167"/>
                </a:lnTo>
                <a:lnTo>
                  <a:pt x="0" y="0"/>
                </a:lnTo>
                <a:close/>
              </a:path>
            </a:pathLst>
          </a:custGeom>
          <a:blipFill>
            <a:blip r:embed="rId4">
              <a:extLst>
                <a:ext uri="{96DAC541-7B7A-43D3-8B79-37D633B846F1}">
                  <asvg:svgBlip xmlns="" xmlns:asvg="http://schemas.microsoft.com/office/drawing/2016/SVG/main" r:embed="rId5"/>
                </a:ext>
              </a:extLst>
            </a:blip>
            <a:stretch>
              <a:fillRect t="-103" b="-103"/>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grpSp>
        <p:nvGrpSpPr>
          <p:cNvPr id="6" name="Group 6"/>
          <p:cNvGrpSpPr/>
          <p:nvPr/>
        </p:nvGrpSpPr>
        <p:grpSpPr>
          <a:xfrm>
            <a:off x="3258257" y="4268821"/>
            <a:ext cx="11771487" cy="1482658"/>
            <a:chOff x="0" y="0"/>
            <a:chExt cx="15695316" cy="1976877"/>
          </a:xfrm>
        </p:grpSpPr>
        <p:sp>
          <p:nvSpPr>
            <p:cNvPr id="7" name="Freeform 7"/>
            <p:cNvSpPr/>
            <p:nvPr/>
          </p:nvSpPr>
          <p:spPr>
            <a:xfrm>
              <a:off x="0" y="0"/>
              <a:ext cx="15695316" cy="1976877"/>
            </a:xfrm>
            <a:custGeom>
              <a:avLst/>
              <a:gdLst/>
              <a:ahLst/>
              <a:cxnLst/>
              <a:rect l="l" t="t" r="r" b="b"/>
              <a:pathLst>
                <a:path w="15695316" h="1976877">
                  <a:moveTo>
                    <a:pt x="0" y="0"/>
                  </a:moveTo>
                  <a:lnTo>
                    <a:pt x="15695316" y="0"/>
                  </a:lnTo>
                  <a:lnTo>
                    <a:pt x="15695316" y="1976877"/>
                  </a:lnTo>
                  <a:lnTo>
                    <a:pt x="0" y="1976877"/>
                  </a:lnTo>
                  <a:close/>
                </a:path>
              </a:pathLst>
            </a:custGeom>
            <a:solidFill>
              <a:srgbClr val="000000">
                <a:alpha val="0"/>
              </a:srgbClr>
            </a:solidFill>
          </p:spPr>
        </p:sp>
        <p:sp>
          <p:nvSpPr>
            <p:cNvPr id="8" name="TextBox 8"/>
            <p:cNvSpPr txBox="1"/>
            <p:nvPr/>
          </p:nvSpPr>
          <p:spPr>
            <a:xfrm>
              <a:off x="0" y="-152400"/>
              <a:ext cx="15695316" cy="2129277"/>
            </a:xfrm>
            <a:prstGeom prst="rect">
              <a:avLst/>
            </a:prstGeom>
          </p:spPr>
          <p:txBody>
            <a:bodyPr lIns="0" tIns="0" rIns="0" bIns="0" rtlCol="0" anchor="t"/>
            <a:lstStyle/>
            <a:p>
              <a:pPr algn="ctr">
                <a:lnSpc>
                  <a:spcPts val="11200"/>
                </a:lnSpc>
              </a:pPr>
              <a:r>
                <a:rPr lang="en-US" sz="8000" b="1">
                  <a:solidFill>
                    <a:srgbClr val="000000"/>
                  </a:solidFill>
                  <a:latin typeface="Canva Sans Bold"/>
                  <a:ea typeface="Canva Sans Bold"/>
                  <a:cs typeface="Canva Sans Bold"/>
                  <a:sym typeface="Canva Sans Bold"/>
                </a:rPr>
                <a:t>Actions</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36</a:t>
              </a:r>
            </a:p>
          </p:txBody>
        </p:sp>
      </p:gr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29" b="-229"/>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pSp>
        <p:nvGrpSpPr>
          <p:cNvPr id="6" name="Group 6"/>
          <p:cNvGrpSpPr/>
          <p:nvPr/>
        </p:nvGrpSpPr>
        <p:grpSpPr>
          <a:xfrm>
            <a:off x="0" y="1892273"/>
            <a:ext cx="4431507" cy="4198715"/>
            <a:chOff x="0" y="0"/>
            <a:chExt cx="5908675" cy="5598287"/>
          </a:xfrm>
        </p:grpSpPr>
        <p:sp>
          <p:nvSpPr>
            <p:cNvPr id="7" name="Freeform 7"/>
            <p:cNvSpPr/>
            <p:nvPr/>
          </p:nvSpPr>
          <p:spPr>
            <a:xfrm>
              <a:off x="0" y="0"/>
              <a:ext cx="5908675" cy="5598287"/>
            </a:xfrm>
            <a:custGeom>
              <a:avLst/>
              <a:gdLst/>
              <a:ahLst/>
              <a:cxnLst/>
              <a:rect l="l" t="t" r="r" b="b"/>
              <a:pathLst>
                <a:path w="5908675" h="5598287">
                  <a:moveTo>
                    <a:pt x="0" y="0"/>
                  </a:moveTo>
                  <a:lnTo>
                    <a:pt x="5908675" y="0"/>
                  </a:lnTo>
                  <a:lnTo>
                    <a:pt x="5908675" y="5598287"/>
                  </a:lnTo>
                  <a:lnTo>
                    <a:pt x="0" y="5598287"/>
                  </a:lnTo>
                  <a:lnTo>
                    <a:pt x="0" y="0"/>
                  </a:lnTo>
                  <a:close/>
                </a:path>
              </a:pathLst>
            </a:custGeom>
            <a:blipFill>
              <a:blip r:embed="rId7"/>
              <a:stretch>
                <a:fillRect t="-23" b="-23"/>
              </a:stretch>
            </a:blipFill>
          </p:spPr>
        </p:sp>
      </p:grpSp>
      <p:grpSp>
        <p:nvGrpSpPr>
          <p:cNvPr id="8" name="Group 8"/>
          <p:cNvGrpSpPr/>
          <p:nvPr/>
        </p:nvGrpSpPr>
        <p:grpSpPr>
          <a:xfrm>
            <a:off x="10653045" y="1705488"/>
            <a:ext cx="7634955" cy="4342638"/>
            <a:chOff x="0" y="0"/>
            <a:chExt cx="10179939" cy="5790184"/>
          </a:xfrm>
        </p:grpSpPr>
        <p:sp>
          <p:nvSpPr>
            <p:cNvPr id="9" name="Freeform 9"/>
            <p:cNvSpPr/>
            <p:nvPr/>
          </p:nvSpPr>
          <p:spPr>
            <a:xfrm>
              <a:off x="0" y="0"/>
              <a:ext cx="10179939" cy="5790184"/>
            </a:xfrm>
            <a:custGeom>
              <a:avLst/>
              <a:gdLst/>
              <a:ahLst/>
              <a:cxnLst/>
              <a:rect l="l" t="t" r="r" b="b"/>
              <a:pathLst>
                <a:path w="10179939" h="5790184">
                  <a:moveTo>
                    <a:pt x="0" y="0"/>
                  </a:moveTo>
                  <a:lnTo>
                    <a:pt x="10179939" y="0"/>
                  </a:lnTo>
                  <a:lnTo>
                    <a:pt x="10179939" y="5790184"/>
                  </a:lnTo>
                  <a:lnTo>
                    <a:pt x="0" y="5790184"/>
                  </a:lnTo>
                  <a:lnTo>
                    <a:pt x="0" y="0"/>
                  </a:lnTo>
                  <a:close/>
                </a:path>
              </a:pathLst>
            </a:custGeom>
            <a:blipFill>
              <a:blip r:embed="rId8"/>
              <a:stretch>
                <a:fillRect t="-12" b="-12"/>
              </a:stretch>
            </a:blipFill>
          </p:spPr>
        </p:sp>
      </p:grpSp>
      <p:grpSp>
        <p:nvGrpSpPr>
          <p:cNvPr id="10" name="Group 10"/>
          <p:cNvGrpSpPr/>
          <p:nvPr/>
        </p:nvGrpSpPr>
        <p:grpSpPr>
          <a:xfrm>
            <a:off x="1354814" y="135698"/>
            <a:ext cx="5390555" cy="1088298"/>
            <a:chOff x="0" y="0"/>
            <a:chExt cx="7187407" cy="1451064"/>
          </a:xfrm>
        </p:grpSpPr>
        <p:sp>
          <p:nvSpPr>
            <p:cNvPr id="11" name="Freeform 11"/>
            <p:cNvSpPr/>
            <p:nvPr/>
          </p:nvSpPr>
          <p:spPr>
            <a:xfrm>
              <a:off x="0" y="0"/>
              <a:ext cx="7187407" cy="1451064"/>
            </a:xfrm>
            <a:custGeom>
              <a:avLst/>
              <a:gdLst/>
              <a:ahLst/>
              <a:cxnLst/>
              <a:rect l="l" t="t" r="r" b="b"/>
              <a:pathLst>
                <a:path w="7187407" h="1451064">
                  <a:moveTo>
                    <a:pt x="0" y="0"/>
                  </a:moveTo>
                  <a:lnTo>
                    <a:pt x="7187407" y="0"/>
                  </a:lnTo>
                  <a:lnTo>
                    <a:pt x="7187407" y="1451064"/>
                  </a:lnTo>
                  <a:lnTo>
                    <a:pt x="0" y="1451064"/>
                  </a:lnTo>
                  <a:close/>
                </a:path>
              </a:pathLst>
            </a:custGeom>
            <a:solidFill>
              <a:srgbClr val="000000">
                <a:alpha val="0"/>
              </a:srgbClr>
            </a:solidFill>
          </p:spPr>
        </p:sp>
        <p:sp>
          <p:nvSpPr>
            <p:cNvPr id="12" name="TextBox 12"/>
            <p:cNvSpPr txBox="1"/>
            <p:nvPr/>
          </p:nvSpPr>
          <p:spPr>
            <a:xfrm>
              <a:off x="0" y="-104775"/>
              <a:ext cx="7187407" cy="1555839"/>
            </a:xfrm>
            <a:prstGeom prst="rect">
              <a:avLst/>
            </a:prstGeom>
          </p:spPr>
          <p:txBody>
            <a:bodyPr lIns="0" tIns="0" rIns="0" bIns="0" rtlCol="0" anchor="t"/>
            <a:lstStyle/>
            <a:p>
              <a:pPr algn="ctr">
                <a:lnSpc>
                  <a:spcPts val="8397"/>
                </a:lnSpc>
              </a:pPr>
              <a:r>
                <a:rPr lang="en-US" sz="5998" b="1">
                  <a:solidFill>
                    <a:srgbClr val="000000"/>
                  </a:solidFill>
                  <a:latin typeface="Canva Sans Bold"/>
                  <a:ea typeface="Canva Sans Bold"/>
                  <a:cs typeface="Canva Sans Bold"/>
                  <a:sym typeface="Canva Sans Bold"/>
                </a:rPr>
                <a:t>Posts Types </a:t>
              </a:r>
            </a:p>
          </p:txBody>
        </p:sp>
      </p:grpSp>
      <p:grpSp>
        <p:nvGrpSpPr>
          <p:cNvPr id="13" name="Group 13"/>
          <p:cNvGrpSpPr/>
          <p:nvPr/>
        </p:nvGrpSpPr>
        <p:grpSpPr>
          <a:xfrm>
            <a:off x="379696" y="5666495"/>
            <a:ext cx="17908304" cy="3818963"/>
            <a:chOff x="-506263" y="0"/>
            <a:chExt cx="23877739" cy="5091951"/>
          </a:xfrm>
        </p:grpSpPr>
        <p:sp>
          <p:nvSpPr>
            <p:cNvPr id="14" name="Freeform 14"/>
            <p:cNvSpPr/>
            <p:nvPr/>
          </p:nvSpPr>
          <p:spPr>
            <a:xfrm>
              <a:off x="0" y="0"/>
              <a:ext cx="23371476" cy="3618574"/>
            </a:xfrm>
            <a:custGeom>
              <a:avLst/>
              <a:gdLst/>
              <a:ahLst/>
              <a:cxnLst/>
              <a:rect l="l" t="t" r="r" b="b"/>
              <a:pathLst>
                <a:path w="23371476" h="3618574">
                  <a:moveTo>
                    <a:pt x="0" y="0"/>
                  </a:moveTo>
                  <a:lnTo>
                    <a:pt x="23371476" y="0"/>
                  </a:lnTo>
                  <a:lnTo>
                    <a:pt x="23371476" y="3618574"/>
                  </a:lnTo>
                  <a:lnTo>
                    <a:pt x="0" y="3618574"/>
                  </a:lnTo>
                  <a:close/>
                </a:path>
              </a:pathLst>
            </a:custGeom>
            <a:solidFill>
              <a:srgbClr val="000000">
                <a:alpha val="0"/>
              </a:srgbClr>
            </a:solidFill>
          </p:spPr>
        </p:sp>
        <p:sp>
          <p:nvSpPr>
            <p:cNvPr id="15" name="TextBox 15"/>
            <p:cNvSpPr txBox="1"/>
            <p:nvPr/>
          </p:nvSpPr>
          <p:spPr>
            <a:xfrm>
              <a:off x="-506263" y="1368602"/>
              <a:ext cx="23371476" cy="3723349"/>
            </a:xfrm>
            <a:prstGeom prst="rect">
              <a:avLst/>
            </a:prstGeom>
          </p:spPr>
          <p:txBody>
            <a:bodyPr lIns="0" tIns="0" rIns="0" bIns="0" rtlCol="0" anchor="t"/>
            <a:lstStyle/>
            <a:p>
              <a:pPr algn="ctr">
                <a:lnSpc>
                  <a:spcPts val="7000"/>
                </a:lnSpc>
              </a:pPr>
              <a:r>
                <a:rPr lang="en-US" sz="4999" b="1" dirty="0">
                  <a:solidFill>
                    <a:srgbClr val="000000"/>
                  </a:solidFill>
                  <a:latin typeface="Canva Sans Bold"/>
                  <a:ea typeface="Canva Sans Bold"/>
                  <a:cs typeface="Canva Sans Bold"/>
                  <a:sym typeface="Canva Sans Bold"/>
                </a:rPr>
                <a:t>Our posts include image posts ,reels , stories and videos </a:t>
              </a:r>
            </a:p>
            <a:p>
              <a:pPr algn="ctr">
                <a:lnSpc>
                  <a:spcPts val="7000"/>
                </a:lnSpc>
              </a:pPr>
              <a:r>
                <a:rPr lang="en-US" sz="4999" b="1" dirty="0">
                  <a:solidFill>
                    <a:srgbClr val="000000"/>
                  </a:solidFill>
                  <a:latin typeface="Canva Sans Bold"/>
                  <a:ea typeface="Canva Sans Bold"/>
                  <a:cs typeface="Canva Sans Bold"/>
                  <a:sym typeface="Canva Sans Bold"/>
                </a:rPr>
                <a:t>Each type of them include educational, promotional  before/after and testimonial. </a:t>
              </a:r>
            </a:p>
          </p:txBody>
        </p:sp>
      </p:grpSp>
      <p:grpSp>
        <p:nvGrpSpPr>
          <p:cNvPr id="16" name="Group 16"/>
          <p:cNvGrpSpPr/>
          <p:nvPr/>
        </p:nvGrpSpPr>
        <p:grpSpPr>
          <a:xfrm>
            <a:off x="6553200" y="6356350"/>
            <a:ext cx="2133600" cy="365125"/>
            <a:chOff x="0" y="0"/>
            <a:chExt cx="2844800" cy="486833"/>
          </a:xfrm>
        </p:grpSpPr>
        <p:sp>
          <p:nvSpPr>
            <p:cNvPr id="17" name="Freeform 17"/>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8" name="TextBox 18"/>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37</a:t>
              </a:r>
            </a:p>
          </p:txBody>
        </p:sp>
      </p:gr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595481" cy="1687711"/>
          </a:xfrm>
          <a:custGeom>
            <a:avLst/>
            <a:gdLst/>
            <a:ahLst/>
            <a:cxnLst/>
            <a:rect l="l" t="t" r="r" b="b"/>
            <a:pathLst>
              <a:path w="9595481" h="1687711">
                <a:moveTo>
                  <a:pt x="0" y="0"/>
                </a:moveTo>
                <a:lnTo>
                  <a:pt x="9595481" y="0"/>
                </a:lnTo>
                <a:lnTo>
                  <a:pt x="9595481"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199" b="-199"/>
            </a:stretch>
          </a:blipFill>
        </p:spPr>
      </p:sp>
      <p:grpSp>
        <p:nvGrpSpPr>
          <p:cNvPr id="3" name="Group 3"/>
          <p:cNvGrpSpPr/>
          <p:nvPr/>
        </p:nvGrpSpPr>
        <p:grpSpPr>
          <a:xfrm>
            <a:off x="15255299" y="-975301"/>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grpSp>
        <p:nvGrpSpPr>
          <p:cNvPr id="5" name="Group 5"/>
          <p:cNvGrpSpPr/>
          <p:nvPr/>
        </p:nvGrpSpPr>
        <p:grpSpPr>
          <a:xfrm>
            <a:off x="13350848" y="1567453"/>
            <a:ext cx="4131754" cy="6872573"/>
            <a:chOff x="0" y="0"/>
            <a:chExt cx="5509006" cy="9163431"/>
          </a:xfrm>
        </p:grpSpPr>
        <p:sp>
          <p:nvSpPr>
            <p:cNvPr id="6" name="Freeform 6"/>
            <p:cNvSpPr/>
            <p:nvPr/>
          </p:nvSpPr>
          <p:spPr>
            <a:xfrm>
              <a:off x="0" y="0"/>
              <a:ext cx="5509006" cy="9163431"/>
            </a:xfrm>
            <a:custGeom>
              <a:avLst/>
              <a:gdLst/>
              <a:ahLst/>
              <a:cxnLst/>
              <a:rect l="l" t="t" r="r" b="b"/>
              <a:pathLst>
                <a:path w="5509006" h="9163431">
                  <a:moveTo>
                    <a:pt x="0" y="0"/>
                  </a:moveTo>
                  <a:lnTo>
                    <a:pt x="5509006" y="0"/>
                  </a:lnTo>
                  <a:lnTo>
                    <a:pt x="5509006" y="9163431"/>
                  </a:lnTo>
                  <a:lnTo>
                    <a:pt x="0" y="9163431"/>
                  </a:lnTo>
                  <a:lnTo>
                    <a:pt x="0" y="0"/>
                  </a:lnTo>
                  <a:close/>
                </a:path>
              </a:pathLst>
            </a:custGeom>
            <a:blipFill>
              <a:blip r:embed="rId5"/>
              <a:stretch>
                <a:fillRect t="-4617" b="-4617"/>
              </a:stretch>
            </a:blipFill>
          </p:spPr>
        </p:sp>
      </p:grpSp>
      <p:grpSp>
        <p:nvGrpSpPr>
          <p:cNvPr id="7" name="Group 7"/>
          <p:cNvGrpSpPr/>
          <p:nvPr/>
        </p:nvGrpSpPr>
        <p:grpSpPr>
          <a:xfrm>
            <a:off x="13303223" y="1519828"/>
            <a:ext cx="4227004" cy="6967823"/>
            <a:chOff x="0" y="0"/>
            <a:chExt cx="5636006" cy="9290431"/>
          </a:xfrm>
        </p:grpSpPr>
        <p:sp>
          <p:nvSpPr>
            <p:cNvPr id="8" name="Freeform 8"/>
            <p:cNvSpPr/>
            <p:nvPr/>
          </p:nvSpPr>
          <p:spPr>
            <a:xfrm>
              <a:off x="0" y="0"/>
              <a:ext cx="5636006" cy="9290431"/>
            </a:xfrm>
            <a:custGeom>
              <a:avLst/>
              <a:gdLst/>
              <a:ahLst/>
              <a:cxnLst/>
              <a:rect l="l" t="t" r="r" b="b"/>
              <a:pathLst>
                <a:path w="5636006" h="9290431">
                  <a:moveTo>
                    <a:pt x="63500" y="0"/>
                  </a:moveTo>
                  <a:lnTo>
                    <a:pt x="5572506" y="0"/>
                  </a:lnTo>
                  <a:cubicBezTo>
                    <a:pt x="5607558" y="0"/>
                    <a:pt x="5636006" y="28448"/>
                    <a:pt x="5636006" y="63500"/>
                  </a:cubicBezTo>
                  <a:lnTo>
                    <a:pt x="5636006" y="9226931"/>
                  </a:lnTo>
                  <a:cubicBezTo>
                    <a:pt x="5636006" y="9261983"/>
                    <a:pt x="5607558" y="9290431"/>
                    <a:pt x="5572506" y="9290431"/>
                  </a:cubicBezTo>
                  <a:lnTo>
                    <a:pt x="63500" y="9290431"/>
                  </a:lnTo>
                  <a:cubicBezTo>
                    <a:pt x="28448" y="9290431"/>
                    <a:pt x="0" y="9261983"/>
                    <a:pt x="0" y="9226931"/>
                  </a:cubicBezTo>
                  <a:lnTo>
                    <a:pt x="0" y="63500"/>
                  </a:lnTo>
                  <a:cubicBezTo>
                    <a:pt x="0" y="28448"/>
                    <a:pt x="28448" y="0"/>
                    <a:pt x="63500" y="0"/>
                  </a:cubicBezTo>
                  <a:moveTo>
                    <a:pt x="63500" y="127000"/>
                  </a:moveTo>
                  <a:lnTo>
                    <a:pt x="63500" y="63500"/>
                  </a:lnTo>
                  <a:lnTo>
                    <a:pt x="127000" y="63500"/>
                  </a:lnTo>
                  <a:lnTo>
                    <a:pt x="127000" y="9226931"/>
                  </a:lnTo>
                  <a:lnTo>
                    <a:pt x="63500" y="9226931"/>
                  </a:lnTo>
                  <a:lnTo>
                    <a:pt x="63500" y="9163431"/>
                  </a:lnTo>
                  <a:lnTo>
                    <a:pt x="5572506" y="9163431"/>
                  </a:lnTo>
                  <a:lnTo>
                    <a:pt x="5572506" y="9226931"/>
                  </a:lnTo>
                  <a:lnTo>
                    <a:pt x="5509006" y="9226931"/>
                  </a:lnTo>
                  <a:lnTo>
                    <a:pt x="5509006" y="63500"/>
                  </a:lnTo>
                  <a:lnTo>
                    <a:pt x="5572506" y="63500"/>
                  </a:lnTo>
                  <a:lnTo>
                    <a:pt x="5572506" y="127000"/>
                  </a:lnTo>
                  <a:lnTo>
                    <a:pt x="63500" y="127000"/>
                  </a:lnTo>
                  <a:close/>
                </a:path>
              </a:pathLst>
            </a:custGeom>
            <a:solidFill>
              <a:srgbClr val="02556B"/>
            </a:solidFill>
          </p:spPr>
        </p:sp>
      </p:grpSp>
      <p:sp>
        <p:nvSpPr>
          <p:cNvPr id="9" name="Freeform 9"/>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6">
              <a:extLst>
                <a:ext uri="{96DAC541-7B7A-43D3-8B79-37D633B846F1}">
                  <asvg:svgBlip xmlns="" xmlns:asvg="http://schemas.microsoft.com/office/drawing/2016/SVG/main" r:embed="rId7"/>
                </a:ext>
              </a:extLst>
            </a:blip>
            <a:stretch>
              <a:fillRect l="-138" r="-138"/>
            </a:stretch>
          </a:blipFill>
        </p:spPr>
      </p:sp>
      <p:grpSp>
        <p:nvGrpSpPr>
          <p:cNvPr id="10" name="Group 10"/>
          <p:cNvGrpSpPr/>
          <p:nvPr/>
        </p:nvGrpSpPr>
        <p:grpSpPr>
          <a:xfrm>
            <a:off x="1544899" y="1567453"/>
            <a:ext cx="4335494" cy="6872573"/>
            <a:chOff x="0" y="0"/>
            <a:chExt cx="5780659" cy="9163431"/>
          </a:xfrm>
        </p:grpSpPr>
        <p:sp>
          <p:nvSpPr>
            <p:cNvPr id="11" name="Freeform 11"/>
            <p:cNvSpPr/>
            <p:nvPr/>
          </p:nvSpPr>
          <p:spPr>
            <a:xfrm>
              <a:off x="0" y="0"/>
              <a:ext cx="5780659" cy="9163431"/>
            </a:xfrm>
            <a:custGeom>
              <a:avLst/>
              <a:gdLst/>
              <a:ahLst/>
              <a:cxnLst/>
              <a:rect l="l" t="t" r="r" b="b"/>
              <a:pathLst>
                <a:path w="5780659" h="9163431">
                  <a:moveTo>
                    <a:pt x="0" y="0"/>
                  </a:moveTo>
                  <a:lnTo>
                    <a:pt x="5780659" y="0"/>
                  </a:lnTo>
                  <a:lnTo>
                    <a:pt x="5780659" y="9163431"/>
                  </a:lnTo>
                  <a:lnTo>
                    <a:pt x="0" y="9163431"/>
                  </a:lnTo>
                  <a:lnTo>
                    <a:pt x="0" y="0"/>
                  </a:lnTo>
                  <a:close/>
                </a:path>
              </a:pathLst>
            </a:custGeom>
            <a:blipFill>
              <a:blip r:embed="rId8"/>
              <a:stretch>
                <a:fillRect t="-13" b="-13"/>
              </a:stretch>
            </a:blipFill>
          </p:spPr>
        </p:sp>
      </p:grpSp>
      <p:grpSp>
        <p:nvGrpSpPr>
          <p:cNvPr id="12" name="Group 12"/>
          <p:cNvGrpSpPr/>
          <p:nvPr/>
        </p:nvGrpSpPr>
        <p:grpSpPr>
          <a:xfrm>
            <a:off x="1497274" y="1519828"/>
            <a:ext cx="4430744" cy="6967823"/>
            <a:chOff x="0" y="0"/>
            <a:chExt cx="5907659" cy="9290431"/>
          </a:xfrm>
        </p:grpSpPr>
        <p:sp>
          <p:nvSpPr>
            <p:cNvPr id="13" name="Freeform 13"/>
            <p:cNvSpPr/>
            <p:nvPr/>
          </p:nvSpPr>
          <p:spPr>
            <a:xfrm>
              <a:off x="0" y="0"/>
              <a:ext cx="5907659" cy="9290431"/>
            </a:xfrm>
            <a:custGeom>
              <a:avLst/>
              <a:gdLst/>
              <a:ahLst/>
              <a:cxnLst/>
              <a:rect l="l" t="t" r="r" b="b"/>
              <a:pathLst>
                <a:path w="5907659" h="9290431">
                  <a:moveTo>
                    <a:pt x="63500" y="0"/>
                  </a:moveTo>
                  <a:lnTo>
                    <a:pt x="5844159" y="0"/>
                  </a:lnTo>
                  <a:cubicBezTo>
                    <a:pt x="5879211" y="0"/>
                    <a:pt x="5907659" y="28448"/>
                    <a:pt x="5907659" y="63500"/>
                  </a:cubicBezTo>
                  <a:lnTo>
                    <a:pt x="5907659" y="9226931"/>
                  </a:lnTo>
                  <a:cubicBezTo>
                    <a:pt x="5907659" y="9261983"/>
                    <a:pt x="5879211" y="9290431"/>
                    <a:pt x="5844159" y="9290431"/>
                  </a:cubicBezTo>
                  <a:lnTo>
                    <a:pt x="63500" y="9290431"/>
                  </a:lnTo>
                  <a:cubicBezTo>
                    <a:pt x="28448" y="9290431"/>
                    <a:pt x="0" y="9261983"/>
                    <a:pt x="0" y="9226931"/>
                  </a:cubicBezTo>
                  <a:lnTo>
                    <a:pt x="0" y="63500"/>
                  </a:lnTo>
                  <a:cubicBezTo>
                    <a:pt x="0" y="28448"/>
                    <a:pt x="28448" y="0"/>
                    <a:pt x="63500" y="0"/>
                  </a:cubicBezTo>
                  <a:moveTo>
                    <a:pt x="63500" y="127000"/>
                  </a:moveTo>
                  <a:lnTo>
                    <a:pt x="63500" y="63500"/>
                  </a:lnTo>
                  <a:lnTo>
                    <a:pt x="127000" y="63500"/>
                  </a:lnTo>
                  <a:lnTo>
                    <a:pt x="127000" y="9226931"/>
                  </a:lnTo>
                  <a:lnTo>
                    <a:pt x="63500" y="9226931"/>
                  </a:lnTo>
                  <a:lnTo>
                    <a:pt x="63500" y="9163431"/>
                  </a:lnTo>
                  <a:lnTo>
                    <a:pt x="5844159" y="9163431"/>
                  </a:lnTo>
                  <a:lnTo>
                    <a:pt x="5844159" y="9226931"/>
                  </a:lnTo>
                  <a:lnTo>
                    <a:pt x="5780659" y="9226931"/>
                  </a:lnTo>
                  <a:lnTo>
                    <a:pt x="5780659" y="63500"/>
                  </a:lnTo>
                  <a:lnTo>
                    <a:pt x="5844159" y="63500"/>
                  </a:lnTo>
                  <a:lnTo>
                    <a:pt x="5844159" y="127000"/>
                  </a:lnTo>
                  <a:lnTo>
                    <a:pt x="63500" y="127000"/>
                  </a:lnTo>
                  <a:close/>
                </a:path>
              </a:pathLst>
            </a:custGeom>
            <a:solidFill>
              <a:srgbClr val="02556B"/>
            </a:solidFill>
          </p:spPr>
        </p:sp>
      </p:grpSp>
      <p:grpSp>
        <p:nvGrpSpPr>
          <p:cNvPr id="14" name="Group 14"/>
          <p:cNvGrpSpPr/>
          <p:nvPr/>
        </p:nvGrpSpPr>
        <p:grpSpPr>
          <a:xfrm>
            <a:off x="7394775" y="1543050"/>
            <a:ext cx="4368736" cy="6896957"/>
            <a:chOff x="0" y="0"/>
            <a:chExt cx="5824982" cy="9195943"/>
          </a:xfrm>
        </p:grpSpPr>
        <p:sp>
          <p:nvSpPr>
            <p:cNvPr id="15" name="Freeform 15"/>
            <p:cNvSpPr/>
            <p:nvPr/>
          </p:nvSpPr>
          <p:spPr>
            <a:xfrm>
              <a:off x="0" y="0"/>
              <a:ext cx="5824982" cy="9195943"/>
            </a:xfrm>
            <a:custGeom>
              <a:avLst/>
              <a:gdLst/>
              <a:ahLst/>
              <a:cxnLst/>
              <a:rect l="l" t="t" r="r" b="b"/>
              <a:pathLst>
                <a:path w="5824982" h="9195943">
                  <a:moveTo>
                    <a:pt x="0" y="0"/>
                  </a:moveTo>
                  <a:lnTo>
                    <a:pt x="5824982" y="0"/>
                  </a:lnTo>
                  <a:lnTo>
                    <a:pt x="5824982" y="9195943"/>
                  </a:lnTo>
                  <a:lnTo>
                    <a:pt x="0" y="9195943"/>
                  </a:lnTo>
                  <a:lnTo>
                    <a:pt x="0" y="0"/>
                  </a:lnTo>
                  <a:close/>
                </a:path>
              </a:pathLst>
            </a:custGeom>
            <a:blipFill>
              <a:blip r:embed="rId9"/>
              <a:stretch>
                <a:fillRect l="-52" r="-52"/>
              </a:stretch>
            </a:blipFill>
          </p:spPr>
        </p:sp>
      </p:grpSp>
      <p:grpSp>
        <p:nvGrpSpPr>
          <p:cNvPr id="16" name="Group 16"/>
          <p:cNvGrpSpPr/>
          <p:nvPr/>
        </p:nvGrpSpPr>
        <p:grpSpPr>
          <a:xfrm>
            <a:off x="7347150" y="1495425"/>
            <a:ext cx="4463986" cy="6992207"/>
            <a:chOff x="0" y="0"/>
            <a:chExt cx="5951982" cy="9322943"/>
          </a:xfrm>
        </p:grpSpPr>
        <p:sp>
          <p:nvSpPr>
            <p:cNvPr id="17" name="Freeform 17"/>
            <p:cNvSpPr/>
            <p:nvPr/>
          </p:nvSpPr>
          <p:spPr>
            <a:xfrm>
              <a:off x="0" y="0"/>
              <a:ext cx="5951982" cy="9322943"/>
            </a:xfrm>
            <a:custGeom>
              <a:avLst/>
              <a:gdLst/>
              <a:ahLst/>
              <a:cxnLst/>
              <a:rect l="l" t="t" r="r" b="b"/>
              <a:pathLst>
                <a:path w="5951982" h="9322943">
                  <a:moveTo>
                    <a:pt x="63500" y="0"/>
                  </a:moveTo>
                  <a:lnTo>
                    <a:pt x="5888482" y="0"/>
                  </a:lnTo>
                  <a:cubicBezTo>
                    <a:pt x="5923534" y="0"/>
                    <a:pt x="5951982" y="28448"/>
                    <a:pt x="5951982" y="63500"/>
                  </a:cubicBezTo>
                  <a:lnTo>
                    <a:pt x="5951982" y="9259443"/>
                  </a:lnTo>
                  <a:cubicBezTo>
                    <a:pt x="5951982" y="9294495"/>
                    <a:pt x="5923534" y="9322943"/>
                    <a:pt x="5888482" y="9322943"/>
                  </a:cubicBezTo>
                  <a:lnTo>
                    <a:pt x="63500" y="9322943"/>
                  </a:lnTo>
                  <a:cubicBezTo>
                    <a:pt x="28448" y="9322943"/>
                    <a:pt x="0" y="9294495"/>
                    <a:pt x="0" y="9259443"/>
                  </a:cubicBezTo>
                  <a:lnTo>
                    <a:pt x="0" y="63500"/>
                  </a:lnTo>
                  <a:cubicBezTo>
                    <a:pt x="0" y="28448"/>
                    <a:pt x="28448" y="0"/>
                    <a:pt x="63500" y="0"/>
                  </a:cubicBezTo>
                  <a:moveTo>
                    <a:pt x="63500" y="127000"/>
                  </a:moveTo>
                  <a:lnTo>
                    <a:pt x="63500" y="63500"/>
                  </a:lnTo>
                  <a:lnTo>
                    <a:pt x="127000" y="63500"/>
                  </a:lnTo>
                  <a:lnTo>
                    <a:pt x="127000" y="9259443"/>
                  </a:lnTo>
                  <a:lnTo>
                    <a:pt x="63500" y="9259443"/>
                  </a:lnTo>
                  <a:lnTo>
                    <a:pt x="63500" y="9195943"/>
                  </a:lnTo>
                  <a:lnTo>
                    <a:pt x="5888482" y="9195943"/>
                  </a:lnTo>
                  <a:lnTo>
                    <a:pt x="5888482" y="9259443"/>
                  </a:lnTo>
                  <a:lnTo>
                    <a:pt x="5824982" y="9259443"/>
                  </a:lnTo>
                  <a:lnTo>
                    <a:pt x="5824982" y="63500"/>
                  </a:lnTo>
                  <a:lnTo>
                    <a:pt x="5888482" y="63500"/>
                  </a:lnTo>
                  <a:lnTo>
                    <a:pt x="5888482" y="127000"/>
                  </a:lnTo>
                  <a:lnTo>
                    <a:pt x="63500" y="127000"/>
                  </a:lnTo>
                  <a:close/>
                </a:path>
              </a:pathLst>
            </a:custGeom>
            <a:solidFill>
              <a:srgbClr val="02556B"/>
            </a:solidFill>
          </p:spPr>
        </p:sp>
      </p:grpSp>
      <p:grpSp>
        <p:nvGrpSpPr>
          <p:cNvPr id="18" name="Group 18"/>
          <p:cNvGrpSpPr/>
          <p:nvPr/>
        </p:nvGrpSpPr>
        <p:grpSpPr>
          <a:xfrm>
            <a:off x="0" y="109687"/>
            <a:ext cx="9144000" cy="1349111"/>
            <a:chOff x="-451172" y="0"/>
            <a:chExt cx="12192000" cy="1798815"/>
          </a:xfrm>
        </p:grpSpPr>
        <p:sp>
          <p:nvSpPr>
            <p:cNvPr id="19" name="Freeform 19"/>
            <p:cNvSpPr/>
            <p:nvPr/>
          </p:nvSpPr>
          <p:spPr>
            <a:xfrm>
              <a:off x="0" y="0"/>
              <a:ext cx="11740828" cy="1550591"/>
            </a:xfrm>
            <a:custGeom>
              <a:avLst/>
              <a:gdLst/>
              <a:ahLst/>
              <a:cxnLst/>
              <a:rect l="l" t="t" r="r" b="b"/>
              <a:pathLst>
                <a:path w="11740828" h="1550591">
                  <a:moveTo>
                    <a:pt x="0" y="0"/>
                  </a:moveTo>
                  <a:lnTo>
                    <a:pt x="11740828" y="0"/>
                  </a:lnTo>
                  <a:lnTo>
                    <a:pt x="11740828" y="1550591"/>
                  </a:lnTo>
                  <a:lnTo>
                    <a:pt x="0" y="1550591"/>
                  </a:lnTo>
                  <a:close/>
                </a:path>
              </a:pathLst>
            </a:custGeom>
            <a:solidFill>
              <a:srgbClr val="000000">
                <a:alpha val="0"/>
              </a:srgbClr>
            </a:solidFill>
          </p:spPr>
        </p:sp>
        <p:sp>
          <p:nvSpPr>
            <p:cNvPr id="20" name="TextBox 20"/>
            <p:cNvSpPr txBox="1"/>
            <p:nvPr/>
          </p:nvSpPr>
          <p:spPr>
            <a:xfrm>
              <a:off x="-451172" y="133924"/>
              <a:ext cx="11740828" cy="1664891"/>
            </a:xfrm>
            <a:prstGeom prst="rect">
              <a:avLst/>
            </a:prstGeom>
          </p:spPr>
          <p:txBody>
            <a:bodyPr lIns="0" tIns="0" rIns="0" bIns="0" rtlCol="0" anchor="t"/>
            <a:lstStyle/>
            <a:p>
              <a:pPr algn="ctr">
                <a:lnSpc>
                  <a:spcPts val="8400"/>
                </a:lnSpc>
              </a:pPr>
              <a:r>
                <a:rPr lang="en-US" sz="6000" b="1" dirty="0">
                  <a:solidFill>
                    <a:srgbClr val="000000"/>
                  </a:solidFill>
                  <a:latin typeface="Canva Sans Bold"/>
                  <a:ea typeface="Canva Sans Bold"/>
                  <a:cs typeface="Canva Sans Bold"/>
                  <a:sym typeface="Canva Sans Bold"/>
                </a:rPr>
                <a:t>Posts Sample</a:t>
              </a:r>
            </a:p>
          </p:txBody>
        </p:sp>
      </p:grpSp>
      <p:sp>
        <p:nvSpPr>
          <p:cNvPr id="21" name="Freeform 21"/>
          <p:cNvSpPr/>
          <p:nvPr/>
        </p:nvSpPr>
        <p:spPr>
          <a:xfrm>
            <a:off x="1780915" y="8609693"/>
            <a:ext cx="3863472" cy="823416"/>
          </a:xfrm>
          <a:custGeom>
            <a:avLst/>
            <a:gdLst/>
            <a:ahLst/>
            <a:cxnLst/>
            <a:rect l="l" t="t" r="r" b="b"/>
            <a:pathLst>
              <a:path w="3863472" h="823416">
                <a:moveTo>
                  <a:pt x="0" y="0"/>
                </a:moveTo>
                <a:lnTo>
                  <a:pt x="3863472" y="0"/>
                </a:lnTo>
                <a:lnTo>
                  <a:pt x="3863472" y="823416"/>
                </a:lnTo>
                <a:lnTo>
                  <a:pt x="0" y="823416"/>
                </a:lnTo>
                <a:lnTo>
                  <a:pt x="0" y="0"/>
                </a:lnTo>
                <a:close/>
              </a:path>
            </a:pathLst>
          </a:custGeom>
          <a:blipFill>
            <a:blip r:embed="rId10">
              <a:extLst>
                <a:ext uri="{96DAC541-7B7A-43D3-8B79-37D633B846F1}">
                  <asvg:svgBlip xmlns="" xmlns:asvg="http://schemas.microsoft.com/office/drawing/2016/SVG/main" r:embed="rId11"/>
                </a:ext>
              </a:extLst>
            </a:blip>
            <a:stretch>
              <a:fillRect t="-271" b="-271"/>
            </a:stretch>
          </a:blipFill>
        </p:spPr>
      </p:sp>
      <p:sp>
        <p:nvSpPr>
          <p:cNvPr id="22" name="Freeform 22"/>
          <p:cNvSpPr/>
          <p:nvPr/>
        </p:nvSpPr>
        <p:spPr>
          <a:xfrm>
            <a:off x="7647420" y="8609693"/>
            <a:ext cx="3863472" cy="823416"/>
          </a:xfrm>
          <a:custGeom>
            <a:avLst/>
            <a:gdLst/>
            <a:ahLst/>
            <a:cxnLst/>
            <a:rect l="l" t="t" r="r" b="b"/>
            <a:pathLst>
              <a:path w="3863472" h="823416">
                <a:moveTo>
                  <a:pt x="0" y="0"/>
                </a:moveTo>
                <a:lnTo>
                  <a:pt x="3863472" y="0"/>
                </a:lnTo>
                <a:lnTo>
                  <a:pt x="3863472" y="823416"/>
                </a:lnTo>
                <a:lnTo>
                  <a:pt x="0" y="823416"/>
                </a:lnTo>
                <a:lnTo>
                  <a:pt x="0" y="0"/>
                </a:lnTo>
                <a:close/>
              </a:path>
            </a:pathLst>
          </a:custGeom>
          <a:blipFill>
            <a:blip r:embed="rId12">
              <a:extLst>
                <a:ext uri="{96DAC541-7B7A-43D3-8B79-37D633B846F1}">
                  <asvg:svgBlip xmlns="" xmlns:asvg="http://schemas.microsoft.com/office/drawing/2016/SVG/main" r:embed="rId13"/>
                </a:ext>
              </a:extLst>
            </a:blip>
            <a:stretch>
              <a:fillRect t="-271" b="-271"/>
            </a:stretch>
          </a:blipFill>
        </p:spPr>
      </p:sp>
      <p:sp>
        <p:nvSpPr>
          <p:cNvPr id="23" name="Freeform 23"/>
          <p:cNvSpPr/>
          <p:nvPr/>
        </p:nvSpPr>
        <p:spPr>
          <a:xfrm>
            <a:off x="13484978" y="8587284"/>
            <a:ext cx="3863472" cy="823416"/>
          </a:xfrm>
          <a:custGeom>
            <a:avLst/>
            <a:gdLst/>
            <a:ahLst/>
            <a:cxnLst/>
            <a:rect l="l" t="t" r="r" b="b"/>
            <a:pathLst>
              <a:path w="3863472" h="823416">
                <a:moveTo>
                  <a:pt x="0" y="0"/>
                </a:moveTo>
                <a:lnTo>
                  <a:pt x="3863472" y="0"/>
                </a:lnTo>
                <a:lnTo>
                  <a:pt x="3863472" y="823416"/>
                </a:lnTo>
                <a:lnTo>
                  <a:pt x="0" y="823416"/>
                </a:lnTo>
                <a:lnTo>
                  <a:pt x="0" y="0"/>
                </a:lnTo>
                <a:close/>
              </a:path>
            </a:pathLst>
          </a:custGeom>
          <a:blipFill>
            <a:blip r:embed="rId12">
              <a:extLst>
                <a:ext uri="{96DAC541-7B7A-43D3-8B79-37D633B846F1}">
                  <asvg:svgBlip xmlns="" xmlns:asvg="http://schemas.microsoft.com/office/drawing/2016/SVG/main" r:embed="rId13"/>
                </a:ext>
              </a:extLst>
            </a:blip>
            <a:stretch>
              <a:fillRect t="-271" b="-271"/>
            </a:stretch>
          </a:blipFill>
        </p:spPr>
      </p:sp>
      <p:grpSp>
        <p:nvGrpSpPr>
          <p:cNvPr id="24" name="Group 24"/>
          <p:cNvGrpSpPr/>
          <p:nvPr/>
        </p:nvGrpSpPr>
        <p:grpSpPr>
          <a:xfrm>
            <a:off x="1780915" y="8793622"/>
            <a:ext cx="3863472" cy="434056"/>
            <a:chOff x="0" y="0"/>
            <a:chExt cx="5151296" cy="578741"/>
          </a:xfrm>
        </p:grpSpPr>
        <p:sp>
          <p:nvSpPr>
            <p:cNvPr id="25" name="Freeform 25"/>
            <p:cNvSpPr/>
            <p:nvPr/>
          </p:nvSpPr>
          <p:spPr>
            <a:xfrm>
              <a:off x="0" y="0"/>
              <a:ext cx="5151296" cy="578741"/>
            </a:xfrm>
            <a:custGeom>
              <a:avLst/>
              <a:gdLst/>
              <a:ahLst/>
              <a:cxnLst/>
              <a:rect l="l" t="t" r="r" b="b"/>
              <a:pathLst>
                <a:path w="5151296" h="578741">
                  <a:moveTo>
                    <a:pt x="0" y="0"/>
                  </a:moveTo>
                  <a:lnTo>
                    <a:pt x="5151296" y="0"/>
                  </a:lnTo>
                  <a:lnTo>
                    <a:pt x="5151296" y="578741"/>
                  </a:lnTo>
                  <a:lnTo>
                    <a:pt x="0" y="578741"/>
                  </a:lnTo>
                  <a:close/>
                </a:path>
              </a:pathLst>
            </a:custGeom>
            <a:solidFill>
              <a:srgbClr val="000000">
                <a:alpha val="0"/>
              </a:srgbClr>
            </a:solidFill>
          </p:spPr>
        </p:sp>
        <p:sp>
          <p:nvSpPr>
            <p:cNvPr id="26" name="TextBox 26"/>
            <p:cNvSpPr txBox="1"/>
            <p:nvPr/>
          </p:nvSpPr>
          <p:spPr>
            <a:xfrm>
              <a:off x="0" y="-38100"/>
              <a:ext cx="5151296" cy="616841"/>
            </a:xfrm>
            <a:prstGeom prst="rect">
              <a:avLst/>
            </a:prstGeom>
          </p:spPr>
          <p:txBody>
            <a:bodyPr lIns="0" tIns="0" rIns="0" bIns="0" rtlCol="0" anchor="t"/>
            <a:lstStyle/>
            <a:p>
              <a:pPr algn="ctr">
                <a:lnSpc>
                  <a:spcPts val="3375"/>
                </a:lnSpc>
              </a:pPr>
              <a:r>
                <a:rPr lang="en-US" sz="2410" b="1" spc="143">
                  <a:solidFill>
                    <a:srgbClr val="000000"/>
                  </a:solidFill>
                  <a:latin typeface="Open Sans Bold"/>
                  <a:ea typeface="Open Sans Bold"/>
                  <a:cs typeface="Open Sans Bold"/>
                  <a:sym typeface="Open Sans Bold"/>
                </a:rPr>
                <a:t>PROMOTIONAL</a:t>
              </a:r>
            </a:p>
          </p:txBody>
        </p:sp>
      </p:grpSp>
      <p:grpSp>
        <p:nvGrpSpPr>
          <p:cNvPr id="27" name="Group 27"/>
          <p:cNvGrpSpPr/>
          <p:nvPr/>
        </p:nvGrpSpPr>
        <p:grpSpPr>
          <a:xfrm>
            <a:off x="7632947" y="8793622"/>
            <a:ext cx="3863472" cy="434056"/>
            <a:chOff x="0" y="0"/>
            <a:chExt cx="5151296" cy="578741"/>
          </a:xfrm>
        </p:grpSpPr>
        <p:sp>
          <p:nvSpPr>
            <p:cNvPr id="28" name="Freeform 28"/>
            <p:cNvSpPr/>
            <p:nvPr/>
          </p:nvSpPr>
          <p:spPr>
            <a:xfrm>
              <a:off x="0" y="0"/>
              <a:ext cx="5151296" cy="578741"/>
            </a:xfrm>
            <a:custGeom>
              <a:avLst/>
              <a:gdLst/>
              <a:ahLst/>
              <a:cxnLst/>
              <a:rect l="l" t="t" r="r" b="b"/>
              <a:pathLst>
                <a:path w="5151296" h="578741">
                  <a:moveTo>
                    <a:pt x="0" y="0"/>
                  </a:moveTo>
                  <a:lnTo>
                    <a:pt x="5151296" y="0"/>
                  </a:lnTo>
                  <a:lnTo>
                    <a:pt x="5151296" y="578741"/>
                  </a:lnTo>
                  <a:lnTo>
                    <a:pt x="0" y="578741"/>
                  </a:lnTo>
                  <a:close/>
                </a:path>
              </a:pathLst>
            </a:custGeom>
            <a:solidFill>
              <a:srgbClr val="000000">
                <a:alpha val="0"/>
              </a:srgbClr>
            </a:solidFill>
          </p:spPr>
        </p:sp>
        <p:sp>
          <p:nvSpPr>
            <p:cNvPr id="29" name="TextBox 29"/>
            <p:cNvSpPr txBox="1"/>
            <p:nvPr/>
          </p:nvSpPr>
          <p:spPr>
            <a:xfrm>
              <a:off x="0" y="-38100"/>
              <a:ext cx="5151296" cy="616841"/>
            </a:xfrm>
            <a:prstGeom prst="rect">
              <a:avLst/>
            </a:prstGeom>
          </p:spPr>
          <p:txBody>
            <a:bodyPr lIns="0" tIns="0" rIns="0" bIns="0" rtlCol="0" anchor="t"/>
            <a:lstStyle/>
            <a:p>
              <a:pPr algn="ctr">
                <a:lnSpc>
                  <a:spcPts val="3375"/>
                </a:lnSpc>
              </a:pPr>
              <a:r>
                <a:rPr lang="en-US" sz="2410" b="1" spc="143">
                  <a:solidFill>
                    <a:srgbClr val="000000"/>
                  </a:solidFill>
                  <a:latin typeface="Open Sans Bold"/>
                  <a:ea typeface="Open Sans Bold"/>
                  <a:cs typeface="Open Sans Bold"/>
                  <a:sym typeface="Open Sans Bold"/>
                </a:rPr>
                <a:t>TESTIMONIAL</a:t>
              </a:r>
            </a:p>
          </p:txBody>
        </p:sp>
      </p:grpSp>
      <p:grpSp>
        <p:nvGrpSpPr>
          <p:cNvPr id="30" name="Group 30"/>
          <p:cNvGrpSpPr/>
          <p:nvPr/>
        </p:nvGrpSpPr>
        <p:grpSpPr>
          <a:xfrm>
            <a:off x="13395828" y="8820957"/>
            <a:ext cx="3863472" cy="434056"/>
            <a:chOff x="0" y="0"/>
            <a:chExt cx="5151296" cy="578741"/>
          </a:xfrm>
        </p:grpSpPr>
        <p:sp>
          <p:nvSpPr>
            <p:cNvPr id="31" name="Freeform 31"/>
            <p:cNvSpPr/>
            <p:nvPr/>
          </p:nvSpPr>
          <p:spPr>
            <a:xfrm>
              <a:off x="0" y="0"/>
              <a:ext cx="5151296" cy="578741"/>
            </a:xfrm>
            <a:custGeom>
              <a:avLst/>
              <a:gdLst/>
              <a:ahLst/>
              <a:cxnLst/>
              <a:rect l="l" t="t" r="r" b="b"/>
              <a:pathLst>
                <a:path w="5151296" h="578741">
                  <a:moveTo>
                    <a:pt x="0" y="0"/>
                  </a:moveTo>
                  <a:lnTo>
                    <a:pt x="5151296" y="0"/>
                  </a:lnTo>
                  <a:lnTo>
                    <a:pt x="5151296" y="578741"/>
                  </a:lnTo>
                  <a:lnTo>
                    <a:pt x="0" y="578741"/>
                  </a:lnTo>
                  <a:close/>
                </a:path>
              </a:pathLst>
            </a:custGeom>
            <a:solidFill>
              <a:srgbClr val="000000">
                <a:alpha val="0"/>
              </a:srgbClr>
            </a:solidFill>
          </p:spPr>
        </p:sp>
        <p:sp>
          <p:nvSpPr>
            <p:cNvPr id="32" name="TextBox 32"/>
            <p:cNvSpPr txBox="1"/>
            <p:nvPr/>
          </p:nvSpPr>
          <p:spPr>
            <a:xfrm>
              <a:off x="0" y="-38100"/>
              <a:ext cx="5151296" cy="616841"/>
            </a:xfrm>
            <a:prstGeom prst="rect">
              <a:avLst/>
            </a:prstGeom>
          </p:spPr>
          <p:txBody>
            <a:bodyPr lIns="0" tIns="0" rIns="0" bIns="0" rtlCol="0" anchor="t"/>
            <a:lstStyle/>
            <a:p>
              <a:pPr algn="ctr">
                <a:lnSpc>
                  <a:spcPts val="3375"/>
                </a:lnSpc>
              </a:pPr>
              <a:r>
                <a:rPr lang="en-US" sz="2410" b="1" spc="143">
                  <a:solidFill>
                    <a:srgbClr val="000000"/>
                  </a:solidFill>
                  <a:latin typeface="Open Sans Bold"/>
                  <a:ea typeface="Open Sans Bold"/>
                  <a:cs typeface="Open Sans Bold"/>
                  <a:sym typeface="Open Sans Bold"/>
                </a:rPr>
                <a:t>PROMOTIONAL</a:t>
              </a:r>
            </a:p>
          </p:txBody>
        </p:sp>
      </p:grpSp>
      <p:grpSp>
        <p:nvGrpSpPr>
          <p:cNvPr id="33" name="Group 33"/>
          <p:cNvGrpSpPr/>
          <p:nvPr/>
        </p:nvGrpSpPr>
        <p:grpSpPr>
          <a:xfrm>
            <a:off x="6553200" y="6356350"/>
            <a:ext cx="2133600" cy="365125"/>
            <a:chOff x="0" y="0"/>
            <a:chExt cx="2844800" cy="486833"/>
          </a:xfrm>
        </p:grpSpPr>
        <p:sp>
          <p:nvSpPr>
            <p:cNvPr id="34" name="Freeform 34"/>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5" name="TextBox 35"/>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38</a:t>
              </a: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085907" y="-779923"/>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3">
              <a:extLst>
                <a:ext uri="{96DAC541-7B7A-43D3-8B79-37D633B846F1}">
                  <asvg:svgBlip xmlns="" xmlns:asvg="http://schemas.microsoft.com/office/drawing/2016/SVG/main" r:embed="rId4"/>
                </a:ext>
              </a:extLst>
            </a:blip>
            <a:stretch>
              <a:fillRect t="-229" b="-229"/>
            </a:stretch>
          </a:blipFill>
          <a:scene3d>
            <a:camera prst="orthographicFront"/>
            <a:lightRig rig="threePt" dir="t"/>
          </a:scene3d>
          <a:sp3d>
            <a:bevelT w="165100" prst="coolSlant"/>
          </a:sp3d>
        </p:spPr>
      </p:sp>
      <p:grpSp>
        <p:nvGrpSpPr>
          <p:cNvPr id="5" name="Group 5"/>
          <p:cNvGrpSpPr/>
          <p:nvPr/>
        </p:nvGrpSpPr>
        <p:grpSpPr>
          <a:xfrm>
            <a:off x="12697632" y="4337903"/>
            <a:ext cx="5060728" cy="5308473"/>
            <a:chOff x="0" y="0"/>
            <a:chExt cx="6747637" cy="7077964"/>
          </a:xfrm>
        </p:grpSpPr>
        <p:sp>
          <p:nvSpPr>
            <p:cNvPr id="6" name="Freeform 6"/>
            <p:cNvSpPr/>
            <p:nvPr/>
          </p:nvSpPr>
          <p:spPr>
            <a:xfrm>
              <a:off x="0" y="0"/>
              <a:ext cx="6747637" cy="7077964"/>
            </a:xfrm>
            <a:custGeom>
              <a:avLst/>
              <a:gdLst/>
              <a:ahLst/>
              <a:cxnLst/>
              <a:rect l="l" t="t" r="r" b="b"/>
              <a:pathLst>
                <a:path w="6747637" h="7077964">
                  <a:moveTo>
                    <a:pt x="0" y="0"/>
                  </a:moveTo>
                  <a:lnTo>
                    <a:pt x="6747637" y="0"/>
                  </a:lnTo>
                  <a:lnTo>
                    <a:pt x="6747637" y="7077964"/>
                  </a:lnTo>
                  <a:lnTo>
                    <a:pt x="0" y="7077964"/>
                  </a:lnTo>
                  <a:lnTo>
                    <a:pt x="0" y="0"/>
                  </a:lnTo>
                  <a:close/>
                </a:path>
              </a:pathLst>
            </a:custGeom>
            <a:blipFill>
              <a:blip r:embed="rId5"/>
              <a:stretch>
                <a:fillRect t="-13555" b="-13555"/>
              </a:stretch>
            </a:blipFill>
          </p:spPr>
        </p:sp>
      </p:grpSp>
      <p:grpSp>
        <p:nvGrpSpPr>
          <p:cNvPr id="7" name="Group 7"/>
          <p:cNvGrpSpPr/>
          <p:nvPr/>
        </p:nvGrpSpPr>
        <p:grpSpPr>
          <a:xfrm>
            <a:off x="12640482" y="4280753"/>
            <a:ext cx="5175028" cy="5422773"/>
            <a:chOff x="0" y="0"/>
            <a:chExt cx="6900037" cy="7230364"/>
          </a:xfrm>
        </p:grpSpPr>
        <p:sp>
          <p:nvSpPr>
            <p:cNvPr id="8" name="Freeform 8"/>
            <p:cNvSpPr/>
            <p:nvPr/>
          </p:nvSpPr>
          <p:spPr>
            <a:xfrm>
              <a:off x="0" y="0"/>
              <a:ext cx="6900037" cy="7230364"/>
            </a:xfrm>
            <a:custGeom>
              <a:avLst/>
              <a:gdLst/>
              <a:ahLst/>
              <a:cxnLst/>
              <a:rect l="l" t="t" r="r" b="b"/>
              <a:pathLst>
                <a:path w="6900037" h="7230364">
                  <a:moveTo>
                    <a:pt x="76200" y="0"/>
                  </a:moveTo>
                  <a:lnTo>
                    <a:pt x="6823837" y="0"/>
                  </a:lnTo>
                  <a:cubicBezTo>
                    <a:pt x="6865874" y="0"/>
                    <a:pt x="6900037" y="34163"/>
                    <a:pt x="6900037" y="76200"/>
                  </a:cubicBezTo>
                  <a:lnTo>
                    <a:pt x="6900037" y="7154164"/>
                  </a:lnTo>
                  <a:cubicBezTo>
                    <a:pt x="6900037" y="7196201"/>
                    <a:pt x="6865874" y="7230364"/>
                    <a:pt x="6823837" y="7230364"/>
                  </a:cubicBezTo>
                  <a:lnTo>
                    <a:pt x="76200" y="7230364"/>
                  </a:lnTo>
                  <a:cubicBezTo>
                    <a:pt x="34163" y="7230364"/>
                    <a:pt x="0" y="7196201"/>
                    <a:pt x="0" y="7154164"/>
                  </a:cubicBezTo>
                  <a:lnTo>
                    <a:pt x="0" y="76200"/>
                  </a:lnTo>
                  <a:cubicBezTo>
                    <a:pt x="0" y="34163"/>
                    <a:pt x="34163" y="0"/>
                    <a:pt x="76200" y="0"/>
                  </a:cubicBezTo>
                  <a:moveTo>
                    <a:pt x="76200" y="152400"/>
                  </a:moveTo>
                  <a:lnTo>
                    <a:pt x="76200" y="76200"/>
                  </a:lnTo>
                  <a:lnTo>
                    <a:pt x="152400" y="76200"/>
                  </a:lnTo>
                  <a:lnTo>
                    <a:pt x="152400" y="7154164"/>
                  </a:lnTo>
                  <a:lnTo>
                    <a:pt x="76200" y="7154164"/>
                  </a:lnTo>
                  <a:lnTo>
                    <a:pt x="76200" y="7077964"/>
                  </a:lnTo>
                  <a:lnTo>
                    <a:pt x="6823837" y="7077964"/>
                  </a:lnTo>
                  <a:lnTo>
                    <a:pt x="6823837" y="7154164"/>
                  </a:lnTo>
                  <a:lnTo>
                    <a:pt x="6747637" y="7154164"/>
                  </a:lnTo>
                  <a:lnTo>
                    <a:pt x="6747637" y="76200"/>
                  </a:lnTo>
                  <a:lnTo>
                    <a:pt x="6823837" y="76200"/>
                  </a:lnTo>
                  <a:lnTo>
                    <a:pt x="6823837" y="152400"/>
                  </a:lnTo>
                  <a:lnTo>
                    <a:pt x="76200" y="152400"/>
                  </a:lnTo>
                  <a:close/>
                </a:path>
              </a:pathLst>
            </a:custGeom>
            <a:solidFill>
              <a:srgbClr val="61A1BA"/>
            </a:solidFill>
          </p:spPr>
        </p:sp>
      </p:grpSp>
      <p:grpSp>
        <p:nvGrpSpPr>
          <p:cNvPr id="9" name="Group 9"/>
          <p:cNvGrpSpPr/>
          <p:nvPr/>
        </p:nvGrpSpPr>
        <p:grpSpPr>
          <a:xfrm>
            <a:off x="751993" y="4337903"/>
            <a:ext cx="5413153" cy="5308473"/>
            <a:chOff x="0" y="0"/>
            <a:chExt cx="7217537" cy="7077964"/>
          </a:xfrm>
        </p:grpSpPr>
        <p:sp>
          <p:nvSpPr>
            <p:cNvPr id="10" name="Freeform 10"/>
            <p:cNvSpPr/>
            <p:nvPr/>
          </p:nvSpPr>
          <p:spPr>
            <a:xfrm>
              <a:off x="0" y="0"/>
              <a:ext cx="7217537" cy="7077964"/>
            </a:xfrm>
            <a:custGeom>
              <a:avLst/>
              <a:gdLst/>
              <a:ahLst/>
              <a:cxnLst/>
              <a:rect l="l" t="t" r="r" b="b"/>
              <a:pathLst>
                <a:path w="7217537" h="7077964">
                  <a:moveTo>
                    <a:pt x="0" y="0"/>
                  </a:moveTo>
                  <a:lnTo>
                    <a:pt x="7217537" y="0"/>
                  </a:lnTo>
                  <a:lnTo>
                    <a:pt x="7217537" y="7077964"/>
                  </a:lnTo>
                  <a:lnTo>
                    <a:pt x="0" y="7077964"/>
                  </a:lnTo>
                  <a:lnTo>
                    <a:pt x="0" y="0"/>
                  </a:lnTo>
                  <a:close/>
                </a:path>
              </a:pathLst>
            </a:custGeom>
            <a:blipFill>
              <a:blip r:embed="rId6"/>
              <a:stretch>
                <a:fillRect t="-17981" b="-17981"/>
              </a:stretch>
            </a:blipFill>
          </p:spPr>
        </p:sp>
      </p:grpSp>
      <p:grpSp>
        <p:nvGrpSpPr>
          <p:cNvPr id="11" name="Group 11"/>
          <p:cNvGrpSpPr/>
          <p:nvPr/>
        </p:nvGrpSpPr>
        <p:grpSpPr>
          <a:xfrm>
            <a:off x="675793" y="4261703"/>
            <a:ext cx="5565553" cy="5460873"/>
            <a:chOff x="0" y="0"/>
            <a:chExt cx="7420737" cy="7281164"/>
          </a:xfrm>
        </p:grpSpPr>
        <p:sp>
          <p:nvSpPr>
            <p:cNvPr id="12" name="Freeform 12"/>
            <p:cNvSpPr/>
            <p:nvPr/>
          </p:nvSpPr>
          <p:spPr>
            <a:xfrm>
              <a:off x="0" y="0"/>
              <a:ext cx="7420737" cy="7281164"/>
            </a:xfrm>
            <a:custGeom>
              <a:avLst/>
              <a:gdLst/>
              <a:ahLst/>
              <a:cxnLst/>
              <a:rect l="l" t="t" r="r" b="b"/>
              <a:pathLst>
                <a:path w="7420737" h="7281164">
                  <a:moveTo>
                    <a:pt x="101600" y="0"/>
                  </a:moveTo>
                  <a:lnTo>
                    <a:pt x="7319137" y="0"/>
                  </a:lnTo>
                  <a:cubicBezTo>
                    <a:pt x="7375271" y="0"/>
                    <a:pt x="7420737" y="45466"/>
                    <a:pt x="7420737" y="101600"/>
                  </a:cubicBezTo>
                  <a:lnTo>
                    <a:pt x="7420737" y="7179564"/>
                  </a:lnTo>
                  <a:cubicBezTo>
                    <a:pt x="7420737" y="7235698"/>
                    <a:pt x="7375271" y="7281164"/>
                    <a:pt x="7319137" y="7281164"/>
                  </a:cubicBezTo>
                  <a:lnTo>
                    <a:pt x="101600" y="7281164"/>
                  </a:lnTo>
                  <a:cubicBezTo>
                    <a:pt x="45466" y="7281164"/>
                    <a:pt x="0" y="7235698"/>
                    <a:pt x="0" y="7179564"/>
                  </a:cubicBezTo>
                  <a:lnTo>
                    <a:pt x="0" y="101600"/>
                  </a:lnTo>
                  <a:cubicBezTo>
                    <a:pt x="0" y="45466"/>
                    <a:pt x="45466" y="0"/>
                    <a:pt x="101600" y="0"/>
                  </a:cubicBezTo>
                  <a:moveTo>
                    <a:pt x="101600" y="203200"/>
                  </a:moveTo>
                  <a:lnTo>
                    <a:pt x="101600" y="101600"/>
                  </a:lnTo>
                  <a:lnTo>
                    <a:pt x="203200" y="101600"/>
                  </a:lnTo>
                  <a:lnTo>
                    <a:pt x="203200" y="7179564"/>
                  </a:lnTo>
                  <a:lnTo>
                    <a:pt x="101600" y="7179564"/>
                  </a:lnTo>
                  <a:lnTo>
                    <a:pt x="101600" y="7077964"/>
                  </a:lnTo>
                  <a:lnTo>
                    <a:pt x="7319137" y="7077964"/>
                  </a:lnTo>
                  <a:lnTo>
                    <a:pt x="7319137" y="7179564"/>
                  </a:lnTo>
                  <a:lnTo>
                    <a:pt x="7217537" y="7179564"/>
                  </a:lnTo>
                  <a:lnTo>
                    <a:pt x="7217537" y="101600"/>
                  </a:lnTo>
                  <a:lnTo>
                    <a:pt x="7319137" y="101600"/>
                  </a:lnTo>
                  <a:lnTo>
                    <a:pt x="7319137" y="203200"/>
                  </a:lnTo>
                  <a:lnTo>
                    <a:pt x="101600" y="203200"/>
                  </a:lnTo>
                  <a:close/>
                </a:path>
              </a:pathLst>
            </a:custGeom>
            <a:solidFill>
              <a:srgbClr val="61A1BA"/>
            </a:solidFill>
          </p:spPr>
        </p:sp>
      </p:grpSp>
      <p:grpSp>
        <p:nvGrpSpPr>
          <p:cNvPr id="13" name="Group 13"/>
          <p:cNvGrpSpPr/>
          <p:nvPr/>
        </p:nvGrpSpPr>
        <p:grpSpPr>
          <a:xfrm>
            <a:off x="0" y="129372"/>
            <a:ext cx="8300876" cy="1242248"/>
            <a:chOff x="0" y="0"/>
            <a:chExt cx="11067834" cy="1656330"/>
          </a:xfrm>
        </p:grpSpPr>
        <p:sp>
          <p:nvSpPr>
            <p:cNvPr id="14" name="Freeform 14"/>
            <p:cNvSpPr/>
            <p:nvPr/>
          </p:nvSpPr>
          <p:spPr>
            <a:xfrm>
              <a:off x="0" y="0"/>
              <a:ext cx="11067834" cy="1451064"/>
            </a:xfrm>
            <a:custGeom>
              <a:avLst/>
              <a:gdLst/>
              <a:ahLst/>
              <a:cxnLst/>
              <a:rect l="l" t="t" r="r" b="b"/>
              <a:pathLst>
                <a:path w="11067834" h="1451064">
                  <a:moveTo>
                    <a:pt x="0" y="0"/>
                  </a:moveTo>
                  <a:lnTo>
                    <a:pt x="11067834" y="0"/>
                  </a:lnTo>
                  <a:lnTo>
                    <a:pt x="11067834" y="1451064"/>
                  </a:lnTo>
                  <a:lnTo>
                    <a:pt x="0" y="1451064"/>
                  </a:lnTo>
                  <a:close/>
                </a:path>
              </a:pathLst>
            </a:custGeom>
            <a:solidFill>
              <a:srgbClr val="000000">
                <a:alpha val="0"/>
              </a:srgbClr>
            </a:solidFill>
          </p:spPr>
        </p:sp>
        <p:sp>
          <p:nvSpPr>
            <p:cNvPr id="15" name="TextBox 15"/>
            <p:cNvSpPr txBox="1"/>
            <p:nvPr/>
          </p:nvSpPr>
          <p:spPr>
            <a:xfrm>
              <a:off x="1" y="100491"/>
              <a:ext cx="11067833" cy="1555839"/>
            </a:xfrm>
            <a:prstGeom prst="rect">
              <a:avLst/>
            </a:prstGeom>
          </p:spPr>
          <p:txBody>
            <a:bodyPr lIns="0" tIns="0" rIns="0" bIns="0" rtlCol="0" anchor="t"/>
            <a:lstStyle/>
            <a:p>
              <a:pPr algn="ctr">
                <a:lnSpc>
                  <a:spcPts val="8397"/>
                </a:lnSpc>
              </a:pPr>
              <a:r>
                <a:rPr lang="en-US" sz="5998" b="1" spc="300" dirty="0">
                  <a:solidFill>
                    <a:srgbClr val="000000"/>
                  </a:solidFill>
                  <a:latin typeface="Canva Sans Bold"/>
                  <a:ea typeface="Canva Sans Bold"/>
                  <a:cs typeface="Canva Sans Bold"/>
                  <a:sym typeface="Canva Sans Bold"/>
                </a:rPr>
                <a:t>Introduction</a:t>
              </a:r>
            </a:p>
          </p:txBody>
        </p:sp>
      </p:grpSp>
      <p:grpSp>
        <p:nvGrpSpPr>
          <p:cNvPr id="16" name="Group 16"/>
          <p:cNvGrpSpPr/>
          <p:nvPr/>
        </p:nvGrpSpPr>
        <p:grpSpPr>
          <a:xfrm>
            <a:off x="921385" y="1964583"/>
            <a:ext cx="16337915" cy="1956094"/>
            <a:chOff x="0" y="0"/>
            <a:chExt cx="21783887" cy="2608125"/>
          </a:xfrm>
        </p:grpSpPr>
        <p:sp>
          <p:nvSpPr>
            <p:cNvPr id="17" name="Freeform 17"/>
            <p:cNvSpPr/>
            <p:nvPr/>
          </p:nvSpPr>
          <p:spPr>
            <a:xfrm>
              <a:off x="0" y="0"/>
              <a:ext cx="21783887" cy="2608125"/>
            </a:xfrm>
            <a:custGeom>
              <a:avLst/>
              <a:gdLst/>
              <a:ahLst/>
              <a:cxnLst/>
              <a:rect l="l" t="t" r="r" b="b"/>
              <a:pathLst>
                <a:path w="21783887" h="2608125">
                  <a:moveTo>
                    <a:pt x="0" y="0"/>
                  </a:moveTo>
                  <a:lnTo>
                    <a:pt x="21783887" y="0"/>
                  </a:lnTo>
                  <a:lnTo>
                    <a:pt x="21783887" y="2608125"/>
                  </a:lnTo>
                  <a:lnTo>
                    <a:pt x="0" y="2608125"/>
                  </a:lnTo>
                  <a:close/>
                </a:path>
              </a:pathLst>
            </a:custGeom>
            <a:solidFill>
              <a:srgbClr val="000000">
                <a:alpha val="0"/>
              </a:srgbClr>
            </a:solidFill>
          </p:spPr>
        </p:sp>
        <p:sp>
          <p:nvSpPr>
            <p:cNvPr id="18" name="TextBox 18"/>
            <p:cNvSpPr txBox="1"/>
            <p:nvPr/>
          </p:nvSpPr>
          <p:spPr>
            <a:xfrm>
              <a:off x="0" y="-47625"/>
              <a:ext cx="21783887" cy="2655750"/>
            </a:xfrm>
            <a:prstGeom prst="rect">
              <a:avLst/>
            </a:prstGeom>
          </p:spPr>
          <p:txBody>
            <a:bodyPr lIns="0" tIns="0" rIns="0" bIns="0" rtlCol="0" anchor="t"/>
            <a:lstStyle/>
            <a:p>
              <a:pPr algn="just">
                <a:lnSpc>
                  <a:spcPts val="3891"/>
                </a:lnSpc>
              </a:pPr>
              <a:r>
                <a:rPr lang="en-US" sz="2778" b="1" spc="166">
                  <a:solidFill>
                    <a:srgbClr val="FFFFFF"/>
                  </a:solidFill>
                  <a:latin typeface="Canva Sans Bold"/>
                  <a:ea typeface="Canva Sans Bold"/>
                  <a:cs typeface="Canva Sans Bold"/>
                  <a:sym typeface="Canva Sans Bold"/>
                </a:rPr>
                <a:t>We hold a digital marketing strategy for a Dental Clinic in Moharam-Bek , ALexandria for Dr. Ahmed Saeed Hammad, The page of the clinic was created on 2018 and was pause on 2019. We started working on the page starting from December 2024 to increase page followers and increase awareness.</a:t>
              </a:r>
            </a:p>
          </p:txBody>
        </p:sp>
      </p:grpSp>
      <p:grpSp>
        <p:nvGrpSpPr>
          <p:cNvPr id="19" name="Group 19"/>
          <p:cNvGrpSpPr/>
          <p:nvPr/>
        </p:nvGrpSpPr>
        <p:grpSpPr>
          <a:xfrm>
            <a:off x="6736475" y="4337903"/>
            <a:ext cx="5389626" cy="5308473"/>
            <a:chOff x="0" y="0"/>
            <a:chExt cx="7186168" cy="7077964"/>
          </a:xfrm>
        </p:grpSpPr>
        <p:sp>
          <p:nvSpPr>
            <p:cNvPr id="20" name="Freeform 20"/>
            <p:cNvSpPr/>
            <p:nvPr/>
          </p:nvSpPr>
          <p:spPr>
            <a:xfrm>
              <a:off x="0" y="0"/>
              <a:ext cx="7186168" cy="7077964"/>
            </a:xfrm>
            <a:custGeom>
              <a:avLst/>
              <a:gdLst/>
              <a:ahLst/>
              <a:cxnLst/>
              <a:rect l="l" t="t" r="r" b="b"/>
              <a:pathLst>
                <a:path w="7186168" h="7077964">
                  <a:moveTo>
                    <a:pt x="0" y="0"/>
                  </a:moveTo>
                  <a:lnTo>
                    <a:pt x="7186168" y="0"/>
                  </a:lnTo>
                  <a:lnTo>
                    <a:pt x="7186168" y="7077964"/>
                  </a:lnTo>
                  <a:lnTo>
                    <a:pt x="0" y="7077964"/>
                  </a:lnTo>
                  <a:lnTo>
                    <a:pt x="0" y="0"/>
                  </a:lnTo>
                  <a:close/>
                </a:path>
              </a:pathLst>
            </a:custGeom>
            <a:blipFill>
              <a:blip r:embed="rId7"/>
              <a:stretch>
                <a:fillRect l="-37534" r="-37534"/>
              </a:stretch>
            </a:blipFill>
          </p:spPr>
        </p:sp>
      </p:grpSp>
      <p:grpSp>
        <p:nvGrpSpPr>
          <p:cNvPr id="21" name="Group 21"/>
          <p:cNvGrpSpPr/>
          <p:nvPr/>
        </p:nvGrpSpPr>
        <p:grpSpPr>
          <a:xfrm>
            <a:off x="6717425" y="4318853"/>
            <a:ext cx="5427726" cy="5346573"/>
            <a:chOff x="0" y="0"/>
            <a:chExt cx="7236968" cy="7128764"/>
          </a:xfrm>
        </p:grpSpPr>
        <p:sp>
          <p:nvSpPr>
            <p:cNvPr id="22" name="Freeform 22"/>
            <p:cNvSpPr/>
            <p:nvPr/>
          </p:nvSpPr>
          <p:spPr>
            <a:xfrm>
              <a:off x="0" y="0"/>
              <a:ext cx="7236968" cy="7128764"/>
            </a:xfrm>
            <a:custGeom>
              <a:avLst/>
              <a:gdLst/>
              <a:ahLst/>
              <a:cxnLst/>
              <a:rect l="l" t="t" r="r" b="b"/>
              <a:pathLst>
                <a:path w="7236968" h="7128764">
                  <a:moveTo>
                    <a:pt x="25400" y="0"/>
                  </a:moveTo>
                  <a:lnTo>
                    <a:pt x="7211568" y="0"/>
                  </a:lnTo>
                  <a:cubicBezTo>
                    <a:pt x="7225538" y="0"/>
                    <a:pt x="7236968" y="11430"/>
                    <a:pt x="7236968" y="25400"/>
                  </a:cubicBezTo>
                  <a:lnTo>
                    <a:pt x="7236968" y="7103364"/>
                  </a:lnTo>
                  <a:cubicBezTo>
                    <a:pt x="7236968" y="7117334"/>
                    <a:pt x="7225538" y="7128764"/>
                    <a:pt x="7211568" y="7128764"/>
                  </a:cubicBezTo>
                  <a:lnTo>
                    <a:pt x="25400" y="7128764"/>
                  </a:lnTo>
                  <a:cubicBezTo>
                    <a:pt x="11430" y="7128764"/>
                    <a:pt x="0" y="7117334"/>
                    <a:pt x="0" y="7103364"/>
                  </a:cubicBezTo>
                  <a:lnTo>
                    <a:pt x="0" y="25400"/>
                  </a:lnTo>
                  <a:cubicBezTo>
                    <a:pt x="0" y="11430"/>
                    <a:pt x="11430" y="0"/>
                    <a:pt x="25400" y="0"/>
                  </a:cubicBezTo>
                  <a:moveTo>
                    <a:pt x="25400" y="50800"/>
                  </a:moveTo>
                  <a:lnTo>
                    <a:pt x="25400" y="25400"/>
                  </a:lnTo>
                  <a:lnTo>
                    <a:pt x="50800" y="25400"/>
                  </a:lnTo>
                  <a:lnTo>
                    <a:pt x="50800" y="7103364"/>
                  </a:lnTo>
                  <a:lnTo>
                    <a:pt x="25400" y="7103364"/>
                  </a:lnTo>
                  <a:lnTo>
                    <a:pt x="25400" y="7077964"/>
                  </a:lnTo>
                  <a:lnTo>
                    <a:pt x="7211568" y="7077964"/>
                  </a:lnTo>
                  <a:lnTo>
                    <a:pt x="7211568" y="7103364"/>
                  </a:lnTo>
                  <a:lnTo>
                    <a:pt x="7186168" y="7103364"/>
                  </a:lnTo>
                  <a:lnTo>
                    <a:pt x="7186168" y="25400"/>
                  </a:lnTo>
                  <a:lnTo>
                    <a:pt x="7211568" y="25400"/>
                  </a:lnTo>
                  <a:lnTo>
                    <a:pt x="7211568" y="50800"/>
                  </a:lnTo>
                  <a:lnTo>
                    <a:pt x="25400" y="50800"/>
                  </a:lnTo>
                  <a:close/>
                </a:path>
              </a:pathLst>
            </a:custGeom>
            <a:solidFill>
              <a:srgbClr val="61A1BA"/>
            </a:solidFill>
          </p:spPr>
        </p:sp>
      </p:grpSp>
      <p:grpSp>
        <p:nvGrpSpPr>
          <p:cNvPr id="23" name="Group 23"/>
          <p:cNvGrpSpPr/>
          <p:nvPr/>
        </p:nvGrpSpPr>
        <p:grpSpPr>
          <a:xfrm>
            <a:off x="6553200" y="6356350"/>
            <a:ext cx="2133600" cy="365125"/>
            <a:chOff x="0" y="0"/>
            <a:chExt cx="2844800" cy="486833"/>
          </a:xfrm>
        </p:grpSpPr>
        <p:sp>
          <p:nvSpPr>
            <p:cNvPr id="24" name="Freeform 24"/>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25" name="TextBox 25"/>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a:t>
              </a:r>
            </a:p>
          </p:txBody>
        </p:sp>
      </p:gr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255299" y="-975301"/>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grpSp>
        <p:nvGrpSpPr>
          <p:cNvPr id="4" name="Group 4"/>
          <p:cNvGrpSpPr/>
          <p:nvPr/>
        </p:nvGrpSpPr>
        <p:grpSpPr>
          <a:xfrm>
            <a:off x="1325407" y="1543050"/>
            <a:ext cx="4256342" cy="7212425"/>
            <a:chOff x="0" y="0"/>
            <a:chExt cx="5675122" cy="9616567"/>
          </a:xfrm>
        </p:grpSpPr>
        <p:sp>
          <p:nvSpPr>
            <p:cNvPr id="5" name="Freeform 5"/>
            <p:cNvSpPr/>
            <p:nvPr/>
          </p:nvSpPr>
          <p:spPr>
            <a:xfrm>
              <a:off x="0" y="0"/>
              <a:ext cx="5675122" cy="9616567"/>
            </a:xfrm>
            <a:custGeom>
              <a:avLst/>
              <a:gdLst/>
              <a:ahLst/>
              <a:cxnLst/>
              <a:rect l="l" t="t" r="r" b="b"/>
              <a:pathLst>
                <a:path w="5675122" h="9616567">
                  <a:moveTo>
                    <a:pt x="0" y="0"/>
                  </a:moveTo>
                  <a:lnTo>
                    <a:pt x="5675122" y="0"/>
                  </a:lnTo>
                  <a:lnTo>
                    <a:pt x="5675122" y="9616567"/>
                  </a:lnTo>
                  <a:lnTo>
                    <a:pt x="0" y="9616567"/>
                  </a:lnTo>
                  <a:lnTo>
                    <a:pt x="0" y="0"/>
                  </a:lnTo>
                  <a:close/>
                </a:path>
              </a:pathLst>
            </a:custGeom>
            <a:blipFill>
              <a:blip r:embed="rId3"/>
              <a:stretch>
                <a:fillRect l="-1541" r="-1541"/>
              </a:stretch>
            </a:blipFill>
          </p:spPr>
        </p:sp>
      </p:grpSp>
      <p:grpSp>
        <p:nvGrpSpPr>
          <p:cNvPr id="6" name="Group 6"/>
          <p:cNvGrpSpPr/>
          <p:nvPr/>
        </p:nvGrpSpPr>
        <p:grpSpPr>
          <a:xfrm>
            <a:off x="1277782" y="1495425"/>
            <a:ext cx="4351592" cy="7307675"/>
            <a:chOff x="0" y="0"/>
            <a:chExt cx="5802122" cy="9743567"/>
          </a:xfrm>
        </p:grpSpPr>
        <p:sp>
          <p:nvSpPr>
            <p:cNvPr id="7" name="Freeform 7"/>
            <p:cNvSpPr/>
            <p:nvPr/>
          </p:nvSpPr>
          <p:spPr>
            <a:xfrm>
              <a:off x="0" y="0"/>
              <a:ext cx="5802122" cy="9743567"/>
            </a:xfrm>
            <a:custGeom>
              <a:avLst/>
              <a:gdLst/>
              <a:ahLst/>
              <a:cxnLst/>
              <a:rect l="l" t="t" r="r" b="b"/>
              <a:pathLst>
                <a:path w="5802122" h="9743567">
                  <a:moveTo>
                    <a:pt x="63500" y="0"/>
                  </a:moveTo>
                  <a:lnTo>
                    <a:pt x="5738622" y="0"/>
                  </a:lnTo>
                  <a:cubicBezTo>
                    <a:pt x="5773674" y="0"/>
                    <a:pt x="5802122" y="28448"/>
                    <a:pt x="5802122" y="63500"/>
                  </a:cubicBezTo>
                  <a:lnTo>
                    <a:pt x="5802122" y="9680067"/>
                  </a:lnTo>
                  <a:cubicBezTo>
                    <a:pt x="5802122" y="9715119"/>
                    <a:pt x="5773674" y="9743567"/>
                    <a:pt x="5738622" y="9743567"/>
                  </a:cubicBezTo>
                  <a:lnTo>
                    <a:pt x="63500" y="9743567"/>
                  </a:lnTo>
                  <a:cubicBezTo>
                    <a:pt x="28448" y="9743567"/>
                    <a:pt x="0" y="9715119"/>
                    <a:pt x="0" y="9680067"/>
                  </a:cubicBezTo>
                  <a:lnTo>
                    <a:pt x="0" y="63500"/>
                  </a:lnTo>
                  <a:cubicBezTo>
                    <a:pt x="0" y="28448"/>
                    <a:pt x="28448" y="0"/>
                    <a:pt x="63500" y="0"/>
                  </a:cubicBezTo>
                  <a:moveTo>
                    <a:pt x="63500" y="127000"/>
                  </a:moveTo>
                  <a:lnTo>
                    <a:pt x="63500" y="63500"/>
                  </a:lnTo>
                  <a:lnTo>
                    <a:pt x="127000" y="63500"/>
                  </a:lnTo>
                  <a:lnTo>
                    <a:pt x="127000" y="9680067"/>
                  </a:lnTo>
                  <a:lnTo>
                    <a:pt x="63500" y="9680067"/>
                  </a:lnTo>
                  <a:lnTo>
                    <a:pt x="63500" y="9616567"/>
                  </a:lnTo>
                  <a:lnTo>
                    <a:pt x="5738622" y="9616567"/>
                  </a:lnTo>
                  <a:lnTo>
                    <a:pt x="5738622" y="9680067"/>
                  </a:lnTo>
                  <a:lnTo>
                    <a:pt x="5675122" y="9680067"/>
                  </a:lnTo>
                  <a:lnTo>
                    <a:pt x="5675122" y="63500"/>
                  </a:lnTo>
                  <a:lnTo>
                    <a:pt x="5738622" y="63500"/>
                  </a:lnTo>
                  <a:lnTo>
                    <a:pt x="5738622" y="127000"/>
                  </a:lnTo>
                  <a:lnTo>
                    <a:pt x="63500" y="127000"/>
                  </a:lnTo>
                  <a:close/>
                </a:path>
              </a:pathLst>
            </a:custGeom>
            <a:solidFill>
              <a:srgbClr val="02556B"/>
            </a:solidFill>
          </p:spPr>
        </p:sp>
      </p:grpSp>
      <p:grpSp>
        <p:nvGrpSpPr>
          <p:cNvPr id="8" name="Group 8"/>
          <p:cNvGrpSpPr/>
          <p:nvPr/>
        </p:nvGrpSpPr>
        <p:grpSpPr>
          <a:xfrm>
            <a:off x="6801984" y="1543050"/>
            <a:ext cx="4413790" cy="7093458"/>
            <a:chOff x="0" y="0"/>
            <a:chExt cx="5885053" cy="9457944"/>
          </a:xfrm>
        </p:grpSpPr>
        <p:sp>
          <p:nvSpPr>
            <p:cNvPr id="9" name="Freeform 9"/>
            <p:cNvSpPr/>
            <p:nvPr/>
          </p:nvSpPr>
          <p:spPr>
            <a:xfrm>
              <a:off x="0" y="0"/>
              <a:ext cx="5885053" cy="9457944"/>
            </a:xfrm>
            <a:custGeom>
              <a:avLst/>
              <a:gdLst/>
              <a:ahLst/>
              <a:cxnLst/>
              <a:rect l="l" t="t" r="r" b="b"/>
              <a:pathLst>
                <a:path w="5885053" h="9457944">
                  <a:moveTo>
                    <a:pt x="0" y="0"/>
                  </a:moveTo>
                  <a:lnTo>
                    <a:pt x="5885053" y="0"/>
                  </a:lnTo>
                  <a:lnTo>
                    <a:pt x="5885053" y="9457944"/>
                  </a:lnTo>
                  <a:lnTo>
                    <a:pt x="0" y="9457944"/>
                  </a:lnTo>
                  <a:lnTo>
                    <a:pt x="0" y="0"/>
                  </a:lnTo>
                  <a:close/>
                </a:path>
              </a:pathLst>
            </a:custGeom>
            <a:blipFill>
              <a:blip r:embed="rId4"/>
              <a:stretch>
                <a:fillRect t="-3486" b="-3486"/>
              </a:stretch>
            </a:blipFill>
          </p:spPr>
        </p:sp>
      </p:grpSp>
      <p:grpSp>
        <p:nvGrpSpPr>
          <p:cNvPr id="10" name="Group 10"/>
          <p:cNvGrpSpPr/>
          <p:nvPr/>
        </p:nvGrpSpPr>
        <p:grpSpPr>
          <a:xfrm>
            <a:off x="6754359" y="1495425"/>
            <a:ext cx="4509040" cy="7188708"/>
            <a:chOff x="0" y="0"/>
            <a:chExt cx="6012053" cy="9584944"/>
          </a:xfrm>
        </p:grpSpPr>
        <p:sp>
          <p:nvSpPr>
            <p:cNvPr id="11" name="Freeform 11"/>
            <p:cNvSpPr/>
            <p:nvPr/>
          </p:nvSpPr>
          <p:spPr>
            <a:xfrm>
              <a:off x="0" y="0"/>
              <a:ext cx="6012053" cy="9584944"/>
            </a:xfrm>
            <a:custGeom>
              <a:avLst/>
              <a:gdLst/>
              <a:ahLst/>
              <a:cxnLst/>
              <a:rect l="l" t="t" r="r" b="b"/>
              <a:pathLst>
                <a:path w="6012053" h="9584944">
                  <a:moveTo>
                    <a:pt x="63500" y="0"/>
                  </a:moveTo>
                  <a:lnTo>
                    <a:pt x="5948553" y="0"/>
                  </a:lnTo>
                  <a:cubicBezTo>
                    <a:pt x="5983605" y="0"/>
                    <a:pt x="6012053" y="28448"/>
                    <a:pt x="6012053" y="63500"/>
                  </a:cubicBezTo>
                  <a:lnTo>
                    <a:pt x="6012053" y="9521444"/>
                  </a:lnTo>
                  <a:cubicBezTo>
                    <a:pt x="6012053" y="9556496"/>
                    <a:pt x="5983605" y="9584944"/>
                    <a:pt x="5948553" y="9584944"/>
                  </a:cubicBezTo>
                  <a:lnTo>
                    <a:pt x="63500" y="9584944"/>
                  </a:lnTo>
                  <a:cubicBezTo>
                    <a:pt x="28448" y="9584944"/>
                    <a:pt x="0" y="9556496"/>
                    <a:pt x="0" y="9521444"/>
                  </a:cubicBezTo>
                  <a:lnTo>
                    <a:pt x="0" y="63500"/>
                  </a:lnTo>
                  <a:cubicBezTo>
                    <a:pt x="0" y="28448"/>
                    <a:pt x="28448" y="0"/>
                    <a:pt x="63500" y="0"/>
                  </a:cubicBezTo>
                  <a:moveTo>
                    <a:pt x="63500" y="127000"/>
                  </a:moveTo>
                  <a:lnTo>
                    <a:pt x="63500" y="63500"/>
                  </a:lnTo>
                  <a:lnTo>
                    <a:pt x="127000" y="63500"/>
                  </a:lnTo>
                  <a:lnTo>
                    <a:pt x="127000" y="9521444"/>
                  </a:lnTo>
                  <a:lnTo>
                    <a:pt x="63500" y="9521444"/>
                  </a:lnTo>
                  <a:lnTo>
                    <a:pt x="63500" y="9457944"/>
                  </a:lnTo>
                  <a:lnTo>
                    <a:pt x="5948553" y="9457944"/>
                  </a:lnTo>
                  <a:lnTo>
                    <a:pt x="5948553" y="9521444"/>
                  </a:lnTo>
                  <a:lnTo>
                    <a:pt x="5885053" y="9521444"/>
                  </a:lnTo>
                  <a:lnTo>
                    <a:pt x="5885053" y="63500"/>
                  </a:lnTo>
                  <a:lnTo>
                    <a:pt x="5948553" y="63500"/>
                  </a:lnTo>
                  <a:lnTo>
                    <a:pt x="5948553" y="127000"/>
                  </a:lnTo>
                  <a:lnTo>
                    <a:pt x="63500" y="127000"/>
                  </a:lnTo>
                  <a:close/>
                </a:path>
              </a:pathLst>
            </a:custGeom>
            <a:solidFill>
              <a:srgbClr val="02556B"/>
            </a:solidFill>
          </p:spPr>
        </p:sp>
      </p:grpSp>
      <p:grpSp>
        <p:nvGrpSpPr>
          <p:cNvPr id="12" name="Group 12"/>
          <p:cNvGrpSpPr/>
          <p:nvPr/>
        </p:nvGrpSpPr>
        <p:grpSpPr>
          <a:xfrm>
            <a:off x="12434939" y="1662093"/>
            <a:ext cx="4654963" cy="6974396"/>
            <a:chOff x="0" y="0"/>
            <a:chExt cx="6206617" cy="9299194"/>
          </a:xfrm>
        </p:grpSpPr>
        <p:sp>
          <p:nvSpPr>
            <p:cNvPr id="13" name="Freeform 13"/>
            <p:cNvSpPr/>
            <p:nvPr/>
          </p:nvSpPr>
          <p:spPr>
            <a:xfrm>
              <a:off x="0" y="0"/>
              <a:ext cx="6206617" cy="9299194"/>
            </a:xfrm>
            <a:custGeom>
              <a:avLst/>
              <a:gdLst/>
              <a:ahLst/>
              <a:cxnLst/>
              <a:rect l="l" t="t" r="r" b="b"/>
              <a:pathLst>
                <a:path w="6206617" h="9299194">
                  <a:moveTo>
                    <a:pt x="0" y="0"/>
                  </a:moveTo>
                  <a:lnTo>
                    <a:pt x="6206617" y="0"/>
                  </a:lnTo>
                  <a:lnTo>
                    <a:pt x="6206617" y="9299194"/>
                  </a:lnTo>
                  <a:lnTo>
                    <a:pt x="0" y="9299194"/>
                  </a:lnTo>
                  <a:lnTo>
                    <a:pt x="0" y="0"/>
                  </a:lnTo>
                  <a:close/>
                </a:path>
              </a:pathLst>
            </a:custGeom>
            <a:blipFill>
              <a:blip r:embed="rId5"/>
              <a:stretch>
                <a:fillRect t="-800" b="-800"/>
              </a:stretch>
            </a:blipFill>
          </p:spPr>
        </p:sp>
      </p:grpSp>
      <p:grpSp>
        <p:nvGrpSpPr>
          <p:cNvPr id="14" name="Group 14"/>
          <p:cNvGrpSpPr/>
          <p:nvPr/>
        </p:nvGrpSpPr>
        <p:grpSpPr>
          <a:xfrm>
            <a:off x="12387314" y="1614468"/>
            <a:ext cx="4750213" cy="7069646"/>
            <a:chOff x="0" y="0"/>
            <a:chExt cx="6333617" cy="9426194"/>
          </a:xfrm>
        </p:grpSpPr>
        <p:sp>
          <p:nvSpPr>
            <p:cNvPr id="15" name="Freeform 15"/>
            <p:cNvSpPr/>
            <p:nvPr/>
          </p:nvSpPr>
          <p:spPr>
            <a:xfrm>
              <a:off x="0" y="0"/>
              <a:ext cx="6333617" cy="9426194"/>
            </a:xfrm>
            <a:custGeom>
              <a:avLst/>
              <a:gdLst/>
              <a:ahLst/>
              <a:cxnLst/>
              <a:rect l="l" t="t" r="r" b="b"/>
              <a:pathLst>
                <a:path w="6333617" h="9426194">
                  <a:moveTo>
                    <a:pt x="63500" y="0"/>
                  </a:moveTo>
                  <a:lnTo>
                    <a:pt x="6270117" y="0"/>
                  </a:lnTo>
                  <a:cubicBezTo>
                    <a:pt x="6305169" y="0"/>
                    <a:pt x="6333617" y="28448"/>
                    <a:pt x="6333617" y="63500"/>
                  </a:cubicBezTo>
                  <a:lnTo>
                    <a:pt x="6333617" y="9362694"/>
                  </a:lnTo>
                  <a:cubicBezTo>
                    <a:pt x="6333617" y="9397746"/>
                    <a:pt x="6305169" y="9426194"/>
                    <a:pt x="6270117" y="9426194"/>
                  </a:cubicBezTo>
                  <a:lnTo>
                    <a:pt x="63500" y="9426194"/>
                  </a:lnTo>
                  <a:cubicBezTo>
                    <a:pt x="28448" y="9426194"/>
                    <a:pt x="0" y="9397746"/>
                    <a:pt x="0" y="9362694"/>
                  </a:cubicBezTo>
                  <a:lnTo>
                    <a:pt x="0" y="63500"/>
                  </a:lnTo>
                  <a:cubicBezTo>
                    <a:pt x="0" y="28448"/>
                    <a:pt x="28448" y="0"/>
                    <a:pt x="63500" y="0"/>
                  </a:cubicBezTo>
                  <a:moveTo>
                    <a:pt x="63500" y="127000"/>
                  </a:moveTo>
                  <a:lnTo>
                    <a:pt x="63500" y="63500"/>
                  </a:lnTo>
                  <a:lnTo>
                    <a:pt x="127000" y="63500"/>
                  </a:lnTo>
                  <a:lnTo>
                    <a:pt x="127000" y="9362694"/>
                  </a:lnTo>
                  <a:lnTo>
                    <a:pt x="63500" y="9362694"/>
                  </a:lnTo>
                  <a:lnTo>
                    <a:pt x="63500" y="9299194"/>
                  </a:lnTo>
                  <a:lnTo>
                    <a:pt x="6270117" y="9299194"/>
                  </a:lnTo>
                  <a:lnTo>
                    <a:pt x="6270117" y="9362694"/>
                  </a:lnTo>
                  <a:lnTo>
                    <a:pt x="6206617" y="9362694"/>
                  </a:lnTo>
                  <a:lnTo>
                    <a:pt x="6206617" y="63500"/>
                  </a:lnTo>
                  <a:lnTo>
                    <a:pt x="6270117" y="63500"/>
                  </a:lnTo>
                  <a:lnTo>
                    <a:pt x="6270117" y="127000"/>
                  </a:lnTo>
                  <a:lnTo>
                    <a:pt x="63500" y="127000"/>
                  </a:lnTo>
                  <a:close/>
                </a:path>
              </a:pathLst>
            </a:custGeom>
            <a:solidFill>
              <a:srgbClr val="02556B"/>
            </a:solidFill>
          </p:spPr>
        </p:sp>
      </p:grpSp>
      <p:sp>
        <p:nvSpPr>
          <p:cNvPr id="16" name="Freeform 16"/>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6">
              <a:extLst>
                <a:ext uri="{96DAC541-7B7A-43D3-8B79-37D633B846F1}">
                  <asvg:svgBlip xmlns="" xmlns:asvg="http://schemas.microsoft.com/office/drawing/2016/SVG/main" r:embed="rId7"/>
                </a:ext>
              </a:extLst>
            </a:blip>
            <a:stretch>
              <a:fillRect l="-138" r="-138"/>
            </a:stretch>
          </a:blipFill>
        </p:spPr>
      </p:sp>
      <p:sp>
        <p:nvSpPr>
          <p:cNvPr id="17" name="Freeform 17"/>
          <p:cNvSpPr/>
          <p:nvPr/>
        </p:nvSpPr>
        <p:spPr>
          <a:xfrm>
            <a:off x="1352501" y="8774261"/>
            <a:ext cx="4008133" cy="895746"/>
          </a:xfrm>
          <a:custGeom>
            <a:avLst/>
            <a:gdLst/>
            <a:ahLst/>
            <a:cxnLst/>
            <a:rect l="l" t="t" r="r" b="b"/>
            <a:pathLst>
              <a:path w="4008133" h="895746">
                <a:moveTo>
                  <a:pt x="0" y="0"/>
                </a:moveTo>
                <a:lnTo>
                  <a:pt x="4008133" y="0"/>
                </a:lnTo>
                <a:lnTo>
                  <a:pt x="4008133" y="895746"/>
                </a:lnTo>
                <a:lnTo>
                  <a:pt x="0" y="895746"/>
                </a:lnTo>
                <a:lnTo>
                  <a:pt x="0" y="0"/>
                </a:lnTo>
                <a:close/>
              </a:path>
            </a:pathLst>
          </a:custGeom>
          <a:blipFill>
            <a:blip r:embed="rId8">
              <a:extLst>
                <a:ext uri="{96DAC541-7B7A-43D3-8B79-37D633B846F1}">
                  <asvg:svgBlip xmlns="" xmlns:asvg="http://schemas.microsoft.com/office/drawing/2016/SVG/main" r:embed="rId9"/>
                </a:ext>
              </a:extLst>
            </a:blip>
            <a:stretch>
              <a:fillRect t="-485" b="-485"/>
            </a:stretch>
          </a:blipFill>
        </p:spPr>
      </p:sp>
      <p:sp>
        <p:nvSpPr>
          <p:cNvPr id="18" name="Freeform 18"/>
          <p:cNvSpPr/>
          <p:nvPr/>
        </p:nvSpPr>
        <p:spPr>
          <a:xfrm>
            <a:off x="0" y="-144661"/>
            <a:ext cx="9623698" cy="1687711"/>
          </a:xfrm>
          <a:custGeom>
            <a:avLst/>
            <a:gdLst/>
            <a:ahLst/>
            <a:cxnLst/>
            <a:rect l="l" t="t" r="r" b="b"/>
            <a:pathLst>
              <a:path w="9623698" h="1687711">
                <a:moveTo>
                  <a:pt x="0" y="0"/>
                </a:moveTo>
                <a:lnTo>
                  <a:pt x="9623698" y="0"/>
                </a:lnTo>
                <a:lnTo>
                  <a:pt x="9623698" y="1687711"/>
                </a:lnTo>
                <a:lnTo>
                  <a:pt x="0" y="1687711"/>
                </a:lnTo>
                <a:lnTo>
                  <a:pt x="0" y="0"/>
                </a:lnTo>
                <a:close/>
              </a:path>
            </a:pathLst>
          </a:custGeom>
          <a:blipFill>
            <a:blip r:embed="rId10">
              <a:extLst>
                <a:ext uri="{96DAC541-7B7A-43D3-8B79-37D633B846F1}">
                  <asvg:svgBlip xmlns="" xmlns:asvg="http://schemas.microsoft.com/office/drawing/2016/SVG/main" r:embed="rId11"/>
                </a:ext>
              </a:extLst>
            </a:blip>
            <a:stretch>
              <a:fillRect t="-197" b="-197"/>
            </a:stretch>
          </a:blipFill>
        </p:spPr>
      </p:sp>
      <p:grpSp>
        <p:nvGrpSpPr>
          <p:cNvPr id="19" name="Group 19"/>
          <p:cNvGrpSpPr/>
          <p:nvPr/>
        </p:nvGrpSpPr>
        <p:grpSpPr>
          <a:xfrm>
            <a:off x="-183287" y="62062"/>
            <a:ext cx="9806985" cy="2372125"/>
            <a:chOff x="-244383" y="0"/>
            <a:chExt cx="13075980" cy="3162833"/>
          </a:xfrm>
        </p:grpSpPr>
        <p:sp>
          <p:nvSpPr>
            <p:cNvPr id="20" name="Freeform 20"/>
            <p:cNvSpPr/>
            <p:nvPr/>
          </p:nvSpPr>
          <p:spPr>
            <a:xfrm>
              <a:off x="0" y="0"/>
              <a:ext cx="12831597" cy="2870112"/>
            </a:xfrm>
            <a:custGeom>
              <a:avLst/>
              <a:gdLst/>
              <a:ahLst/>
              <a:cxnLst/>
              <a:rect l="l" t="t" r="r" b="b"/>
              <a:pathLst>
                <a:path w="12831597" h="2870112">
                  <a:moveTo>
                    <a:pt x="0" y="0"/>
                  </a:moveTo>
                  <a:lnTo>
                    <a:pt x="12831597" y="0"/>
                  </a:lnTo>
                  <a:lnTo>
                    <a:pt x="12831597" y="2870112"/>
                  </a:lnTo>
                  <a:lnTo>
                    <a:pt x="0" y="2870112"/>
                  </a:lnTo>
                  <a:close/>
                </a:path>
              </a:pathLst>
            </a:custGeom>
            <a:solidFill>
              <a:srgbClr val="000000">
                <a:alpha val="0"/>
              </a:srgbClr>
            </a:solidFill>
          </p:spPr>
        </p:sp>
        <p:sp>
          <p:nvSpPr>
            <p:cNvPr id="21" name="TextBox 21"/>
            <p:cNvSpPr txBox="1"/>
            <p:nvPr/>
          </p:nvSpPr>
          <p:spPr>
            <a:xfrm>
              <a:off x="-244383" y="178421"/>
              <a:ext cx="12831597" cy="2984412"/>
            </a:xfrm>
            <a:prstGeom prst="rect">
              <a:avLst/>
            </a:prstGeom>
          </p:spPr>
          <p:txBody>
            <a:bodyPr lIns="0" tIns="0" rIns="0" bIns="0" rtlCol="0" anchor="t"/>
            <a:lstStyle/>
            <a:p>
              <a:pPr algn="ctr">
                <a:lnSpc>
                  <a:spcPts val="8400"/>
                </a:lnSpc>
              </a:pPr>
              <a:r>
                <a:rPr lang="en-US" sz="6000" b="1" dirty="0">
                  <a:solidFill>
                    <a:srgbClr val="000000"/>
                  </a:solidFill>
                  <a:latin typeface="Canva Sans Bold"/>
                  <a:ea typeface="Canva Sans Bold"/>
                  <a:cs typeface="Canva Sans Bold"/>
                  <a:sym typeface="Canva Sans Bold"/>
                </a:rPr>
                <a:t>Posts Sample</a:t>
              </a:r>
            </a:p>
            <a:p>
              <a:pPr algn="ctr">
                <a:lnSpc>
                  <a:spcPts val="8400"/>
                </a:lnSpc>
              </a:pPr>
              <a:endParaRPr lang="en-US" sz="6000" b="1" dirty="0">
                <a:solidFill>
                  <a:srgbClr val="000000"/>
                </a:solidFill>
                <a:latin typeface="Canva Sans Bold"/>
                <a:ea typeface="Canva Sans Bold"/>
                <a:cs typeface="Canva Sans Bold"/>
                <a:sym typeface="Canva Sans Bold"/>
              </a:endParaRPr>
            </a:p>
          </p:txBody>
        </p:sp>
      </p:grpSp>
      <p:sp>
        <p:nvSpPr>
          <p:cNvPr id="22" name="Freeform 22"/>
          <p:cNvSpPr/>
          <p:nvPr/>
        </p:nvSpPr>
        <p:spPr>
          <a:xfrm>
            <a:off x="6729654" y="8774261"/>
            <a:ext cx="4258898" cy="895746"/>
          </a:xfrm>
          <a:custGeom>
            <a:avLst/>
            <a:gdLst/>
            <a:ahLst/>
            <a:cxnLst/>
            <a:rect l="l" t="t" r="r" b="b"/>
            <a:pathLst>
              <a:path w="4258898" h="895746">
                <a:moveTo>
                  <a:pt x="0" y="0"/>
                </a:moveTo>
                <a:lnTo>
                  <a:pt x="4258898" y="0"/>
                </a:lnTo>
                <a:lnTo>
                  <a:pt x="4258898" y="895746"/>
                </a:lnTo>
                <a:lnTo>
                  <a:pt x="0" y="895746"/>
                </a:lnTo>
                <a:lnTo>
                  <a:pt x="0" y="0"/>
                </a:lnTo>
                <a:close/>
              </a:path>
            </a:pathLst>
          </a:custGeom>
          <a:blipFill>
            <a:blip r:embed="rId12">
              <a:extLst>
                <a:ext uri="{96DAC541-7B7A-43D3-8B79-37D633B846F1}">
                  <asvg:svgBlip xmlns="" xmlns:asvg="http://schemas.microsoft.com/office/drawing/2016/SVG/main" r:embed="rId13"/>
                </a:ext>
              </a:extLst>
            </a:blip>
            <a:stretch>
              <a:fillRect t="-411" b="-411"/>
            </a:stretch>
          </a:blipFill>
        </p:spPr>
      </p:sp>
      <p:sp>
        <p:nvSpPr>
          <p:cNvPr id="23" name="Freeform 23"/>
          <p:cNvSpPr/>
          <p:nvPr/>
        </p:nvSpPr>
        <p:spPr>
          <a:xfrm>
            <a:off x="12619005" y="8774261"/>
            <a:ext cx="4364867" cy="895746"/>
          </a:xfrm>
          <a:custGeom>
            <a:avLst/>
            <a:gdLst/>
            <a:ahLst/>
            <a:cxnLst/>
            <a:rect l="l" t="t" r="r" b="b"/>
            <a:pathLst>
              <a:path w="4364867" h="895746">
                <a:moveTo>
                  <a:pt x="0" y="0"/>
                </a:moveTo>
                <a:lnTo>
                  <a:pt x="4364867" y="0"/>
                </a:lnTo>
                <a:lnTo>
                  <a:pt x="4364867" y="895746"/>
                </a:lnTo>
                <a:lnTo>
                  <a:pt x="0" y="895746"/>
                </a:lnTo>
                <a:lnTo>
                  <a:pt x="0" y="0"/>
                </a:lnTo>
                <a:close/>
              </a:path>
            </a:pathLst>
          </a:custGeom>
          <a:blipFill>
            <a:blip r:embed="rId14">
              <a:extLst>
                <a:ext uri="{96DAC541-7B7A-43D3-8B79-37D633B846F1}">
                  <asvg:svgBlip xmlns="" xmlns:asvg="http://schemas.microsoft.com/office/drawing/2016/SVG/main" r:embed="rId15"/>
                </a:ext>
              </a:extLst>
            </a:blip>
            <a:stretch>
              <a:fillRect t="-427" b="-427"/>
            </a:stretch>
          </a:blipFill>
        </p:spPr>
      </p:sp>
      <p:grpSp>
        <p:nvGrpSpPr>
          <p:cNvPr id="24" name="Group 24"/>
          <p:cNvGrpSpPr/>
          <p:nvPr/>
        </p:nvGrpSpPr>
        <p:grpSpPr>
          <a:xfrm>
            <a:off x="1981200" y="8924925"/>
            <a:ext cx="2770045" cy="464592"/>
            <a:chOff x="0" y="0"/>
            <a:chExt cx="3693393" cy="619456"/>
          </a:xfrm>
        </p:grpSpPr>
        <p:sp>
          <p:nvSpPr>
            <p:cNvPr id="25" name="Freeform 25"/>
            <p:cNvSpPr/>
            <p:nvPr/>
          </p:nvSpPr>
          <p:spPr>
            <a:xfrm>
              <a:off x="0" y="0"/>
              <a:ext cx="3693393" cy="619456"/>
            </a:xfrm>
            <a:custGeom>
              <a:avLst/>
              <a:gdLst/>
              <a:ahLst/>
              <a:cxnLst/>
              <a:rect l="l" t="t" r="r" b="b"/>
              <a:pathLst>
                <a:path w="3693393" h="619456">
                  <a:moveTo>
                    <a:pt x="0" y="0"/>
                  </a:moveTo>
                  <a:lnTo>
                    <a:pt x="3693393" y="0"/>
                  </a:lnTo>
                  <a:lnTo>
                    <a:pt x="3693393" y="619456"/>
                  </a:lnTo>
                  <a:lnTo>
                    <a:pt x="0" y="619456"/>
                  </a:lnTo>
                  <a:close/>
                </a:path>
              </a:pathLst>
            </a:custGeom>
            <a:solidFill>
              <a:srgbClr val="000000">
                <a:alpha val="0"/>
              </a:srgbClr>
            </a:solidFill>
          </p:spPr>
        </p:sp>
        <p:sp>
          <p:nvSpPr>
            <p:cNvPr id="26" name="TextBox 26"/>
            <p:cNvSpPr txBox="1"/>
            <p:nvPr/>
          </p:nvSpPr>
          <p:spPr>
            <a:xfrm>
              <a:off x="0" y="-38100"/>
              <a:ext cx="3693393" cy="657556"/>
            </a:xfrm>
            <a:prstGeom prst="rect">
              <a:avLst/>
            </a:prstGeom>
          </p:spPr>
          <p:txBody>
            <a:bodyPr lIns="0" tIns="0" rIns="0" bIns="0" rtlCol="0" anchor="t"/>
            <a:lstStyle/>
            <a:p>
              <a:pPr algn="ctr">
                <a:lnSpc>
                  <a:spcPts val="3375"/>
                </a:lnSpc>
              </a:pPr>
              <a:r>
                <a:rPr lang="en-US" sz="2410" b="1" spc="143">
                  <a:solidFill>
                    <a:srgbClr val="000000"/>
                  </a:solidFill>
                  <a:latin typeface="Open Sans Bold"/>
                  <a:ea typeface="Open Sans Bold"/>
                  <a:cs typeface="Open Sans Bold"/>
                  <a:sym typeface="Open Sans Bold"/>
                </a:rPr>
                <a:t>EDUCATIONAL</a:t>
              </a:r>
            </a:p>
          </p:txBody>
        </p:sp>
      </p:grpSp>
      <p:grpSp>
        <p:nvGrpSpPr>
          <p:cNvPr id="27" name="Group 27"/>
          <p:cNvGrpSpPr/>
          <p:nvPr/>
        </p:nvGrpSpPr>
        <p:grpSpPr>
          <a:xfrm>
            <a:off x="6801984" y="9007934"/>
            <a:ext cx="4114237" cy="434056"/>
            <a:chOff x="0" y="0"/>
            <a:chExt cx="5485649" cy="578741"/>
          </a:xfrm>
        </p:grpSpPr>
        <p:sp>
          <p:nvSpPr>
            <p:cNvPr id="28" name="Freeform 28"/>
            <p:cNvSpPr/>
            <p:nvPr/>
          </p:nvSpPr>
          <p:spPr>
            <a:xfrm>
              <a:off x="0" y="0"/>
              <a:ext cx="5485649" cy="578741"/>
            </a:xfrm>
            <a:custGeom>
              <a:avLst/>
              <a:gdLst/>
              <a:ahLst/>
              <a:cxnLst/>
              <a:rect l="l" t="t" r="r" b="b"/>
              <a:pathLst>
                <a:path w="5485649" h="578741">
                  <a:moveTo>
                    <a:pt x="0" y="0"/>
                  </a:moveTo>
                  <a:lnTo>
                    <a:pt x="5485649" y="0"/>
                  </a:lnTo>
                  <a:lnTo>
                    <a:pt x="5485649" y="578741"/>
                  </a:lnTo>
                  <a:lnTo>
                    <a:pt x="0" y="578741"/>
                  </a:lnTo>
                  <a:close/>
                </a:path>
              </a:pathLst>
            </a:custGeom>
            <a:solidFill>
              <a:srgbClr val="000000">
                <a:alpha val="0"/>
              </a:srgbClr>
            </a:solidFill>
          </p:spPr>
        </p:sp>
        <p:sp>
          <p:nvSpPr>
            <p:cNvPr id="29" name="TextBox 29"/>
            <p:cNvSpPr txBox="1"/>
            <p:nvPr/>
          </p:nvSpPr>
          <p:spPr>
            <a:xfrm>
              <a:off x="0" y="-38100"/>
              <a:ext cx="5485649" cy="616841"/>
            </a:xfrm>
            <a:prstGeom prst="rect">
              <a:avLst/>
            </a:prstGeom>
          </p:spPr>
          <p:txBody>
            <a:bodyPr lIns="0" tIns="0" rIns="0" bIns="0" rtlCol="0" anchor="t"/>
            <a:lstStyle/>
            <a:p>
              <a:pPr algn="ctr">
                <a:lnSpc>
                  <a:spcPts val="3375"/>
                </a:lnSpc>
              </a:pPr>
              <a:r>
                <a:rPr lang="en-US" sz="2410" b="1" spc="143">
                  <a:solidFill>
                    <a:srgbClr val="000000"/>
                  </a:solidFill>
                  <a:latin typeface="Open Sans Bold"/>
                  <a:ea typeface="Open Sans Bold"/>
                  <a:cs typeface="Open Sans Bold"/>
                  <a:sym typeface="Open Sans Bold"/>
                </a:rPr>
                <a:t>EDUCATIONAL</a:t>
              </a:r>
            </a:p>
          </p:txBody>
        </p:sp>
      </p:grpSp>
      <p:grpSp>
        <p:nvGrpSpPr>
          <p:cNvPr id="30" name="Group 30"/>
          <p:cNvGrpSpPr/>
          <p:nvPr/>
        </p:nvGrpSpPr>
        <p:grpSpPr>
          <a:xfrm>
            <a:off x="12652321" y="9007934"/>
            <a:ext cx="4220206" cy="434056"/>
            <a:chOff x="0" y="0"/>
            <a:chExt cx="5626941" cy="578741"/>
          </a:xfrm>
        </p:grpSpPr>
        <p:sp>
          <p:nvSpPr>
            <p:cNvPr id="31" name="Freeform 31"/>
            <p:cNvSpPr/>
            <p:nvPr/>
          </p:nvSpPr>
          <p:spPr>
            <a:xfrm>
              <a:off x="0" y="0"/>
              <a:ext cx="5626941" cy="578741"/>
            </a:xfrm>
            <a:custGeom>
              <a:avLst/>
              <a:gdLst/>
              <a:ahLst/>
              <a:cxnLst/>
              <a:rect l="l" t="t" r="r" b="b"/>
              <a:pathLst>
                <a:path w="5626941" h="578741">
                  <a:moveTo>
                    <a:pt x="0" y="0"/>
                  </a:moveTo>
                  <a:lnTo>
                    <a:pt x="5626941" y="0"/>
                  </a:lnTo>
                  <a:lnTo>
                    <a:pt x="5626941" y="578741"/>
                  </a:lnTo>
                  <a:lnTo>
                    <a:pt x="0" y="578741"/>
                  </a:lnTo>
                  <a:close/>
                </a:path>
              </a:pathLst>
            </a:custGeom>
            <a:solidFill>
              <a:srgbClr val="000000">
                <a:alpha val="0"/>
              </a:srgbClr>
            </a:solidFill>
          </p:spPr>
        </p:sp>
        <p:sp>
          <p:nvSpPr>
            <p:cNvPr id="32" name="TextBox 32"/>
            <p:cNvSpPr txBox="1"/>
            <p:nvPr/>
          </p:nvSpPr>
          <p:spPr>
            <a:xfrm>
              <a:off x="0" y="-38100"/>
              <a:ext cx="5626941" cy="616841"/>
            </a:xfrm>
            <a:prstGeom prst="rect">
              <a:avLst/>
            </a:prstGeom>
          </p:spPr>
          <p:txBody>
            <a:bodyPr lIns="0" tIns="0" rIns="0" bIns="0" rtlCol="0" anchor="t"/>
            <a:lstStyle/>
            <a:p>
              <a:pPr algn="ctr">
                <a:lnSpc>
                  <a:spcPts val="3375"/>
                </a:lnSpc>
              </a:pPr>
              <a:r>
                <a:rPr lang="en-US" sz="2410" b="1" spc="143">
                  <a:solidFill>
                    <a:srgbClr val="000000"/>
                  </a:solidFill>
                  <a:latin typeface="Open Sans Bold"/>
                  <a:ea typeface="Open Sans Bold"/>
                  <a:cs typeface="Open Sans Bold"/>
                  <a:sym typeface="Open Sans Bold"/>
                </a:rPr>
                <a:t>PROMOTIONAL</a:t>
              </a:r>
            </a:p>
          </p:txBody>
        </p:sp>
      </p:grpSp>
      <p:grpSp>
        <p:nvGrpSpPr>
          <p:cNvPr id="33" name="Group 33"/>
          <p:cNvGrpSpPr/>
          <p:nvPr/>
        </p:nvGrpSpPr>
        <p:grpSpPr>
          <a:xfrm>
            <a:off x="6553200" y="6356350"/>
            <a:ext cx="2133600" cy="365125"/>
            <a:chOff x="0" y="0"/>
            <a:chExt cx="2844800" cy="486833"/>
          </a:xfrm>
        </p:grpSpPr>
        <p:sp>
          <p:nvSpPr>
            <p:cNvPr id="34" name="Freeform 34"/>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35" name="TextBox 35"/>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39</a:t>
              </a:r>
            </a:p>
          </p:txBody>
        </p:sp>
      </p:gr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255299" y="-975301"/>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grpSp>
        <p:nvGrpSpPr>
          <p:cNvPr id="5" name="Group 5"/>
          <p:cNvGrpSpPr/>
          <p:nvPr/>
        </p:nvGrpSpPr>
        <p:grpSpPr>
          <a:xfrm>
            <a:off x="12625201" y="1837729"/>
            <a:ext cx="4634103" cy="7351663"/>
            <a:chOff x="0" y="0"/>
            <a:chExt cx="6178804" cy="8117078"/>
          </a:xfrm>
        </p:grpSpPr>
        <p:sp>
          <p:nvSpPr>
            <p:cNvPr id="6" name="Freeform 6"/>
            <p:cNvSpPr/>
            <p:nvPr/>
          </p:nvSpPr>
          <p:spPr>
            <a:xfrm>
              <a:off x="0" y="0"/>
              <a:ext cx="6178804" cy="8117078"/>
            </a:xfrm>
            <a:custGeom>
              <a:avLst/>
              <a:gdLst/>
              <a:ahLst/>
              <a:cxnLst/>
              <a:rect l="l" t="t" r="r" b="b"/>
              <a:pathLst>
                <a:path w="6178804" h="8117078">
                  <a:moveTo>
                    <a:pt x="0" y="0"/>
                  </a:moveTo>
                  <a:lnTo>
                    <a:pt x="6178804" y="0"/>
                  </a:lnTo>
                  <a:lnTo>
                    <a:pt x="6178804" y="8117078"/>
                  </a:lnTo>
                  <a:lnTo>
                    <a:pt x="0" y="8117078"/>
                  </a:lnTo>
                  <a:lnTo>
                    <a:pt x="0" y="0"/>
                  </a:lnTo>
                  <a:close/>
                </a:path>
              </a:pathLst>
            </a:custGeom>
            <a:blipFill>
              <a:blip r:embed="rId5"/>
              <a:stretch>
                <a:fillRect l="-717" r="-717"/>
              </a:stretch>
            </a:blipFill>
          </p:spPr>
        </p:sp>
      </p:grpSp>
      <p:grpSp>
        <p:nvGrpSpPr>
          <p:cNvPr id="7" name="Group 7"/>
          <p:cNvGrpSpPr/>
          <p:nvPr/>
        </p:nvGrpSpPr>
        <p:grpSpPr>
          <a:xfrm>
            <a:off x="6581346" y="1837729"/>
            <a:ext cx="5125307" cy="7420529"/>
            <a:chOff x="0" y="0"/>
            <a:chExt cx="6833743" cy="8208899"/>
          </a:xfrm>
        </p:grpSpPr>
        <p:sp>
          <p:nvSpPr>
            <p:cNvPr id="8" name="Freeform 8"/>
            <p:cNvSpPr/>
            <p:nvPr/>
          </p:nvSpPr>
          <p:spPr>
            <a:xfrm>
              <a:off x="0" y="0"/>
              <a:ext cx="6833743" cy="8208899"/>
            </a:xfrm>
            <a:custGeom>
              <a:avLst/>
              <a:gdLst/>
              <a:ahLst/>
              <a:cxnLst/>
              <a:rect l="l" t="t" r="r" b="b"/>
              <a:pathLst>
                <a:path w="6833743" h="8208899">
                  <a:moveTo>
                    <a:pt x="0" y="0"/>
                  </a:moveTo>
                  <a:lnTo>
                    <a:pt x="6833743" y="0"/>
                  </a:lnTo>
                  <a:lnTo>
                    <a:pt x="6833743" y="8208899"/>
                  </a:lnTo>
                  <a:lnTo>
                    <a:pt x="0" y="8208899"/>
                  </a:lnTo>
                  <a:lnTo>
                    <a:pt x="0" y="0"/>
                  </a:lnTo>
                  <a:close/>
                </a:path>
              </a:pathLst>
            </a:custGeom>
            <a:blipFill>
              <a:blip r:embed="rId6"/>
              <a:stretch>
                <a:fillRect t="-548" b="-548"/>
              </a:stretch>
            </a:blipFill>
          </p:spPr>
        </p:sp>
      </p:grpSp>
      <p:grpSp>
        <p:nvGrpSpPr>
          <p:cNvPr id="9" name="Group 9"/>
          <p:cNvGrpSpPr/>
          <p:nvPr/>
        </p:nvGrpSpPr>
        <p:grpSpPr>
          <a:xfrm>
            <a:off x="669901" y="1837729"/>
            <a:ext cx="4997005" cy="7420529"/>
            <a:chOff x="0" y="0"/>
            <a:chExt cx="6662674" cy="8208899"/>
          </a:xfrm>
        </p:grpSpPr>
        <p:sp>
          <p:nvSpPr>
            <p:cNvPr id="10" name="Freeform 10"/>
            <p:cNvSpPr/>
            <p:nvPr/>
          </p:nvSpPr>
          <p:spPr>
            <a:xfrm>
              <a:off x="0" y="0"/>
              <a:ext cx="6662674" cy="8208899"/>
            </a:xfrm>
            <a:custGeom>
              <a:avLst/>
              <a:gdLst/>
              <a:ahLst/>
              <a:cxnLst/>
              <a:rect l="l" t="t" r="r" b="b"/>
              <a:pathLst>
                <a:path w="6662674" h="8208899">
                  <a:moveTo>
                    <a:pt x="0" y="0"/>
                  </a:moveTo>
                  <a:lnTo>
                    <a:pt x="6662674" y="0"/>
                  </a:lnTo>
                  <a:lnTo>
                    <a:pt x="6662674" y="8208899"/>
                  </a:lnTo>
                  <a:lnTo>
                    <a:pt x="0" y="8208899"/>
                  </a:lnTo>
                  <a:lnTo>
                    <a:pt x="0" y="0"/>
                  </a:lnTo>
                  <a:close/>
                </a:path>
              </a:pathLst>
            </a:custGeom>
            <a:blipFill>
              <a:blip r:embed="rId7"/>
              <a:stretch>
                <a:fillRect l="-3324" r="-3324"/>
              </a:stretch>
            </a:blipFill>
          </p:spPr>
        </p:sp>
      </p:grpSp>
      <p:sp>
        <p:nvSpPr>
          <p:cNvPr id="11" name="Freeform 11"/>
          <p:cNvSpPr/>
          <p:nvPr/>
        </p:nvSpPr>
        <p:spPr>
          <a:xfrm>
            <a:off x="0" y="-144661"/>
            <a:ext cx="9623698" cy="1687711"/>
          </a:xfrm>
          <a:custGeom>
            <a:avLst/>
            <a:gdLst/>
            <a:ahLst/>
            <a:cxnLst/>
            <a:rect l="l" t="t" r="r" b="b"/>
            <a:pathLst>
              <a:path w="9623698" h="1687711">
                <a:moveTo>
                  <a:pt x="0" y="0"/>
                </a:moveTo>
                <a:lnTo>
                  <a:pt x="9623698" y="0"/>
                </a:lnTo>
                <a:lnTo>
                  <a:pt x="9623698" y="1687711"/>
                </a:lnTo>
                <a:lnTo>
                  <a:pt x="0" y="1687711"/>
                </a:lnTo>
                <a:lnTo>
                  <a:pt x="0" y="0"/>
                </a:lnTo>
                <a:close/>
              </a:path>
            </a:pathLst>
          </a:custGeom>
          <a:blipFill>
            <a:blip r:embed="rId8">
              <a:extLst>
                <a:ext uri="{96DAC541-7B7A-43D3-8B79-37D633B846F1}">
                  <asvg:svgBlip xmlns="" xmlns:asvg="http://schemas.microsoft.com/office/drawing/2016/SVG/main" r:embed="rId9"/>
                </a:ext>
              </a:extLst>
            </a:blip>
            <a:stretch>
              <a:fillRect t="-197" b="-197"/>
            </a:stretch>
          </a:blipFill>
        </p:spPr>
      </p:sp>
      <p:grpSp>
        <p:nvGrpSpPr>
          <p:cNvPr id="12" name="Group 12"/>
          <p:cNvGrpSpPr/>
          <p:nvPr/>
        </p:nvGrpSpPr>
        <p:grpSpPr>
          <a:xfrm>
            <a:off x="0" y="576962"/>
            <a:ext cx="9623698" cy="539144"/>
            <a:chOff x="0" y="0"/>
            <a:chExt cx="12831597" cy="718859"/>
          </a:xfrm>
        </p:grpSpPr>
        <p:sp>
          <p:nvSpPr>
            <p:cNvPr id="13" name="Freeform 13"/>
            <p:cNvSpPr/>
            <p:nvPr/>
          </p:nvSpPr>
          <p:spPr>
            <a:xfrm>
              <a:off x="0" y="0"/>
              <a:ext cx="12831597" cy="718859"/>
            </a:xfrm>
            <a:custGeom>
              <a:avLst/>
              <a:gdLst/>
              <a:ahLst/>
              <a:cxnLst/>
              <a:rect l="l" t="t" r="r" b="b"/>
              <a:pathLst>
                <a:path w="12831597" h="718859">
                  <a:moveTo>
                    <a:pt x="0" y="0"/>
                  </a:moveTo>
                  <a:lnTo>
                    <a:pt x="12831597" y="0"/>
                  </a:lnTo>
                  <a:lnTo>
                    <a:pt x="12831597" y="718859"/>
                  </a:lnTo>
                  <a:lnTo>
                    <a:pt x="0" y="718859"/>
                  </a:lnTo>
                  <a:close/>
                </a:path>
              </a:pathLst>
            </a:custGeom>
            <a:solidFill>
              <a:srgbClr val="000000">
                <a:alpha val="0"/>
              </a:srgbClr>
            </a:solidFill>
          </p:spPr>
        </p:sp>
        <p:sp>
          <p:nvSpPr>
            <p:cNvPr id="14" name="TextBox 14"/>
            <p:cNvSpPr txBox="1"/>
            <p:nvPr/>
          </p:nvSpPr>
          <p:spPr>
            <a:xfrm>
              <a:off x="0" y="200025"/>
              <a:ext cx="12831597" cy="518834"/>
            </a:xfrm>
            <a:prstGeom prst="rect">
              <a:avLst/>
            </a:prstGeom>
          </p:spPr>
          <p:txBody>
            <a:bodyPr lIns="0" tIns="0" rIns="0" bIns="0" rtlCol="0" anchor="t"/>
            <a:lstStyle/>
            <a:p>
              <a:pPr algn="ctr">
                <a:lnSpc>
                  <a:spcPts val="5123"/>
                </a:lnSpc>
              </a:pPr>
              <a:r>
                <a:rPr lang="en-US" sz="6000" b="1" spc="219">
                  <a:solidFill>
                    <a:srgbClr val="000000"/>
                  </a:solidFill>
                  <a:latin typeface="Open Sans Bold"/>
                  <a:ea typeface="Open Sans Bold"/>
                  <a:cs typeface="Open Sans Bold"/>
                  <a:sym typeface="Open Sans Bold"/>
                </a:rPr>
                <a:t>Content Samples</a:t>
              </a:r>
            </a:p>
          </p:txBody>
        </p:sp>
      </p:grpSp>
      <p:grpSp>
        <p:nvGrpSpPr>
          <p:cNvPr id="15" name="Group 15"/>
          <p:cNvGrpSpPr/>
          <p:nvPr/>
        </p:nvGrpSpPr>
        <p:grpSpPr>
          <a:xfrm>
            <a:off x="6553200" y="6356350"/>
            <a:ext cx="2133600" cy="365125"/>
            <a:chOff x="0" y="0"/>
            <a:chExt cx="2844800" cy="486833"/>
          </a:xfrm>
        </p:grpSpPr>
        <p:sp>
          <p:nvSpPr>
            <p:cNvPr id="16" name="Freeform 16"/>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7" name="TextBox 17"/>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40</a:t>
              </a:r>
            </a:p>
          </p:txBody>
        </p:sp>
      </p:gr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10557644" cy="1687711"/>
          </a:xfrm>
          <a:custGeom>
            <a:avLst/>
            <a:gdLst/>
            <a:ahLst/>
            <a:cxnLst/>
            <a:rect l="l" t="t" r="r" b="b"/>
            <a:pathLst>
              <a:path w="10557644" h="1687711">
                <a:moveTo>
                  <a:pt x="0" y="0"/>
                </a:moveTo>
                <a:lnTo>
                  <a:pt x="10557644" y="0"/>
                </a:lnTo>
                <a:lnTo>
                  <a:pt x="10557644" y="1687711"/>
                </a:lnTo>
                <a:lnTo>
                  <a:pt x="0" y="1687711"/>
                </a:lnTo>
                <a:lnTo>
                  <a:pt x="0" y="0"/>
                </a:lnTo>
                <a:close/>
              </a:path>
            </a:pathLst>
          </a:custGeom>
          <a:blipFill>
            <a:blip r:embed="rId2">
              <a:extLst>
                <a:ext uri="{96DAC541-7B7A-43D3-8B79-37D633B846F1}">
                  <asvg:svgBlip xmlns="" xmlns:asvg="http://schemas.microsoft.com/office/drawing/2016/SVG/main" r:embed="rId3"/>
                </a:ext>
              </a:extLst>
            </a:blip>
            <a:stretch>
              <a:fillRect t="-202" b="-202"/>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grpSp>
        <p:nvGrpSpPr>
          <p:cNvPr id="6" name="Group 6"/>
          <p:cNvGrpSpPr/>
          <p:nvPr/>
        </p:nvGrpSpPr>
        <p:grpSpPr>
          <a:xfrm>
            <a:off x="2370718" y="1831440"/>
            <a:ext cx="3469958" cy="6624161"/>
            <a:chOff x="0" y="0"/>
            <a:chExt cx="4626610" cy="8832215"/>
          </a:xfrm>
        </p:grpSpPr>
        <p:sp>
          <p:nvSpPr>
            <p:cNvPr id="7" name="Freeform 7"/>
            <p:cNvSpPr/>
            <p:nvPr/>
          </p:nvSpPr>
          <p:spPr>
            <a:xfrm>
              <a:off x="0" y="0"/>
              <a:ext cx="4626610" cy="8832215"/>
            </a:xfrm>
            <a:custGeom>
              <a:avLst/>
              <a:gdLst/>
              <a:ahLst/>
              <a:cxnLst/>
              <a:rect l="l" t="t" r="r" b="b"/>
              <a:pathLst>
                <a:path w="4626610" h="8832215">
                  <a:moveTo>
                    <a:pt x="0" y="0"/>
                  </a:moveTo>
                  <a:lnTo>
                    <a:pt x="4626610" y="0"/>
                  </a:lnTo>
                  <a:lnTo>
                    <a:pt x="4626610" y="8832215"/>
                  </a:lnTo>
                  <a:lnTo>
                    <a:pt x="0" y="8832215"/>
                  </a:lnTo>
                  <a:lnTo>
                    <a:pt x="0" y="0"/>
                  </a:lnTo>
                  <a:close/>
                </a:path>
              </a:pathLst>
            </a:custGeom>
            <a:blipFill>
              <a:blip r:embed="rId7"/>
              <a:stretch>
                <a:fillRect t="-8203" b="-8203"/>
              </a:stretch>
            </a:blipFill>
          </p:spPr>
        </p:sp>
      </p:grpSp>
      <p:grpSp>
        <p:nvGrpSpPr>
          <p:cNvPr id="8" name="Group 8"/>
          <p:cNvGrpSpPr/>
          <p:nvPr/>
        </p:nvGrpSpPr>
        <p:grpSpPr>
          <a:xfrm>
            <a:off x="2361193" y="1821915"/>
            <a:ext cx="3489008" cy="6643211"/>
            <a:chOff x="0" y="0"/>
            <a:chExt cx="4652010" cy="8857615"/>
          </a:xfrm>
        </p:grpSpPr>
        <p:sp>
          <p:nvSpPr>
            <p:cNvPr id="9" name="Freeform 9"/>
            <p:cNvSpPr/>
            <p:nvPr/>
          </p:nvSpPr>
          <p:spPr>
            <a:xfrm>
              <a:off x="0" y="0"/>
              <a:ext cx="4652010" cy="8857615"/>
            </a:xfrm>
            <a:custGeom>
              <a:avLst/>
              <a:gdLst/>
              <a:ahLst/>
              <a:cxnLst/>
              <a:rect l="l" t="t" r="r" b="b"/>
              <a:pathLst>
                <a:path w="4652010" h="8857615">
                  <a:moveTo>
                    <a:pt x="12700" y="0"/>
                  </a:moveTo>
                  <a:lnTo>
                    <a:pt x="4639310" y="0"/>
                  </a:lnTo>
                  <a:cubicBezTo>
                    <a:pt x="4646295" y="0"/>
                    <a:pt x="4652010" y="5715"/>
                    <a:pt x="4652010" y="12700"/>
                  </a:cubicBezTo>
                  <a:lnTo>
                    <a:pt x="4652010" y="8844915"/>
                  </a:lnTo>
                  <a:cubicBezTo>
                    <a:pt x="4652010" y="8851900"/>
                    <a:pt x="4646295" y="8857615"/>
                    <a:pt x="4639310" y="8857615"/>
                  </a:cubicBezTo>
                  <a:lnTo>
                    <a:pt x="12700" y="8857615"/>
                  </a:lnTo>
                  <a:cubicBezTo>
                    <a:pt x="5715" y="8857615"/>
                    <a:pt x="0" y="8851900"/>
                    <a:pt x="0" y="8844915"/>
                  </a:cubicBezTo>
                  <a:lnTo>
                    <a:pt x="0" y="12700"/>
                  </a:lnTo>
                  <a:cubicBezTo>
                    <a:pt x="0" y="5715"/>
                    <a:pt x="5715" y="0"/>
                    <a:pt x="12700" y="0"/>
                  </a:cubicBezTo>
                  <a:moveTo>
                    <a:pt x="12700" y="25400"/>
                  </a:moveTo>
                  <a:lnTo>
                    <a:pt x="12700" y="12700"/>
                  </a:lnTo>
                  <a:lnTo>
                    <a:pt x="25400" y="12700"/>
                  </a:lnTo>
                  <a:lnTo>
                    <a:pt x="25400" y="8844915"/>
                  </a:lnTo>
                  <a:lnTo>
                    <a:pt x="12700" y="8844915"/>
                  </a:lnTo>
                  <a:lnTo>
                    <a:pt x="12700" y="8832215"/>
                  </a:lnTo>
                  <a:lnTo>
                    <a:pt x="4639310" y="8832215"/>
                  </a:lnTo>
                  <a:lnTo>
                    <a:pt x="4639310" y="8844915"/>
                  </a:lnTo>
                  <a:lnTo>
                    <a:pt x="4626610" y="8844915"/>
                  </a:lnTo>
                  <a:lnTo>
                    <a:pt x="4626610" y="12700"/>
                  </a:lnTo>
                  <a:lnTo>
                    <a:pt x="4639310" y="12700"/>
                  </a:lnTo>
                  <a:lnTo>
                    <a:pt x="4639310" y="25400"/>
                  </a:lnTo>
                  <a:lnTo>
                    <a:pt x="12700" y="25400"/>
                  </a:lnTo>
                  <a:close/>
                </a:path>
              </a:pathLst>
            </a:custGeom>
            <a:solidFill>
              <a:srgbClr val="FFFFFF"/>
            </a:solidFill>
          </p:spPr>
        </p:sp>
      </p:grpSp>
      <p:grpSp>
        <p:nvGrpSpPr>
          <p:cNvPr id="10" name="Group 10"/>
          <p:cNvGrpSpPr/>
          <p:nvPr/>
        </p:nvGrpSpPr>
        <p:grpSpPr>
          <a:xfrm>
            <a:off x="11264556" y="1831440"/>
            <a:ext cx="3821335" cy="6624161"/>
            <a:chOff x="0" y="0"/>
            <a:chExt cx="5095113" cy="8832215"/>
          </a:xfrm>
        </p:grpSpPr>
        <p:sp>
          <p:nvSpPr>
            <p:cNvPr id="11" name="Freeform 11"/>
            <p:cNvSpPr/>
            <p:nvPr/>
          </p:nvSpPr>
          <p:spPr>
            <a:xfrm>
              <a:off x="0" y="0"/>
              <a:ext cx="5095113" cy="8832215"/>
            </a:xfrm>
            <a:custGeom>
              <a:avLst/>
              <a:gdLst/>
              <a:ahLst/>
              <a:cxnLst/>
              <a:rect l="l" t="t" r="r" b="b"/>
              <a:pathLst>
                <a:path w="5095113" h="8832215">
                  <a:moveTo>
                    <a:pt x="0" y="0"/>
                  </a:moveTo>
                  <a:lnTo>
                    <a:pt x="5095113" y="0"/>
                  </a:lnTo>
                  <a:lnTo>
                    <a:pt x="5095113" y="8832215"/>
                  </a:lnTo>
                  <a:lnTo>
                    <a:pt x="0" y="8832215"/>
                  </a:lnTo>
                  <a:lnTo>
                    <a:pt x="0" y="0"/>
                  </a:lnTo>
                  <a:close/>
                </a:path>
              </a:pathLst>
            </a:custGeom>
            <a:blipFill>
              <a:blip r:embed="rId8"/>
              <a:stretch>
                <a:fillRect t="-14097" b="-14097"/>
              </a:stretch>
            </a:blipFill>
          </p:spPr>
        </p:sp>
      </p:grpSp>
      <p:grpSp>
        <p:nvGrpSpPr>
          <p:cNvPr id="12" name="Group 12"/>
          <p:cNvGrpSpPr/>
          <p:nvPr/>
        </p:nvGrpSpPr>
        <p:grpSpPr>
          <a:xfrm>
            <a:off x="11255031" y="1821915"/>
            <a:ext cx="3840385" cy="6643211"/>
            <a:chOff x="0" y="0"/>
            <a:chExt cx="5120513" cy="8857615"/>
          </a:xfrm>
        </p:grpSpPr>
        <p:sp>
          <p:nvSpPr>
            <p:cNvPr id="13" name="Freeform 13"/>
            <p:cNvSpPr/>
            <p:nvPr/>
          </p:nvSpPr>
          <p:spPr>
            <a:xfrm>
              <a:off x="0" y="0"/>
              <a:ext cx="5120513" cy="8857615"/>
            </a:xfrm>
            <a:custGeom>
              <a:avLst/>
              <a:gdLst/>
              <a:ahLst/>
              <a:cxnLst/>
              <a:rect l="l" t="t" r="r" b="b"/>
              <a:pathLst>
                <a:path w="5120513" h="8857615">
                  <a:moveTo>
                    <a:pt x="12700" y="0"/>
                  </a:moveTo>
                  <a:lnTo>
                    <a:pt x="5107813" y="0"/>
                  </a:lnTo>
                  <a:cubicBezTo>
                    <a:pt x="5114798" y="0"/>
                    <a:pt x="5120513" y="5715"/>
                    <a:pt x="5120513" y="12700"/>
                  </a:cubicBezTo>
                  <a:lnTo>
                    <a:pt x="5120513" y="8844915"/>
                  </a:lnTo>
                  <a:cubicBezTo>
                    <a:pt x="5120513" y="8851900"/>
                    <a:pt x="5114798" y="8857615"/>
                    <a:pt x="5107813" y="8857615"/>
                  </a:cubicBezTo>
                  <a:lnTo>
                    <a:pt x="12700" y="8857615"/>
                  </a:lnTo>
                  <a:cubicBezTo>
                    <a:pt x="5715" y="8857615"/>
                    <a:pt x="0" y="8851900"/>
                    <a:pt x="0" y="8844915"/>
                  </a:cubicBezTo>
                  <a:lnTo>
                    <a:pt x="0" y="12700"/>
                  </a:lnTo>
                  <a:cubicBezTo>
                    <a:pt x="0" y="5715"/>
                    <a:pt x="5715" y="0"/>
                    <a:pt x="12700" y="0"/>
                  </a:cubicBezTo>
                  <a:moveTo>
                    <a:pt x="12700" y="25400"/>
                  </a:moveTo>
                  <a:lnTo>
                    <a:pt x="12700" y="12700"/>
                  </a:lnTo>
                  <a:lnTo>
                    <a:pt x="25400" y="12700"/>
                  </a:lnTo>
                  <a:lnTo>
                    <a:pt x="25400" y="8844915"/>
                  </a:lnTo>
                  <a:lnTo>
                    <a:pt x="12700" y="8844915"/>
                  </a:lnTo>
                  <a:lnTo>
                    <a:pt x="12700" y="8832215"/>
                  </a:lnTo>
                  <a:lnTo>
                    <a:pt x="5107813" y="8832215"/>
                  </a:lnTo>
                  <a:lnTo>
                    <a:pt x="5107813" y="8844915"/>
                  </a:lnTo>
                  <a:lnTo>
                    <a:pt x="5095113" y="8844915"/>
                  </a:lnTo>
                  <a:lnTo>
                    <a:pt x="5095113" y="12700"/>
                  </a:lnTo>
                  <a:lnTo>
                    <a:pt x="5107813" y="12700"/>
                  </a:lnTo>
                  <a:lnTo>
                    <a:pt x="5107813" y="25400"/>
                  </a:lnTo>
                  <a:lnTo>
                    <a:pt x="12700" y="25400"/>
                  </a:lnTo>
                  <a:close/>
                </a:path>
              </a:pathLst>
            </a:custGeom>
            <a:solidFill>
              <a:srgbClr val="FDFDFD"/>
            </a:solidFill>
          </p:spPr>
        </p:sp>
      </p:grpSp>
      <p:grpSp>
        <p:nvGrpSpPr>
          <p:cNvPr id="14" name="Group 14"/>
          <p:cNvGrpSpPr/>
          <p:nvPr/>
        </p:nvGrpSpPr>
        <p:grpSpPr>
          <a:xfrm>
            <a:off x="6545501" y="1831440"/>
            <a:ext cx="4012121" cy="6624161"/>
            <a:chOff x="0" y="0"/>
            <a:chExt cx="5349494" cy="8832215"/>
          </a:xfrm>
        </p:grpSpPr>
        <p:sp>
          <p:nvSpPr>
            <p:cNvPr id="15" name="Freeform 15"/>
            <p:cNvSpPr/>
            <p:nvPr/>
          </p:nvSpPr>
          <p:spPr>
            <a:xfrm>
              <a:off x="0" y="0"/>
              <a:ext cx="5349494" cy="8832215"/>
            </a:xfrm>
            <a:custGeom>
              <a:avLst/>
              <a:gdLst/>
              <a:ahLst/>
              <a:cxnLst/>
              <a:rect l="l" t="t" r="r" b="b"/>
              <a:pathLst>
                <a:path w="5349494" h="8832215">
                  <a:moveTo>
                    <a:pt x="0" y="0"/>
                  </a:moveTo>
                  <a:lnTo>
                    <a:pt x="5349494" y="0"/>
                  </a:lnTo>
                  <a:lnTo>
                    <a:pt x="5349494" y="8832215"/>
                  </a:lnTo>
                  <a:lnTo>
                    <a:pt x="0" y="8832215"/>
                  </a:lnTo>
                  <a:lnTo>
                    <a:pt x="0" y="0"/>
                  </a:lnTo>
                  <a:close/>
                </a:path>
              </a:pathLst>
            </a:custGeom>
            <a:blipFill>
              <a:blip r:embed="rId9"/>
              <a:stretch>
                <a:fillRect t="-17297" b="-17297"/>
              </a:stretch>
            </a:blipFill>
          </p:spPr>
        </p:sp>
      </p:grpSp>
      <p:grpSp>
        <p:nvGrpSpPr>
          <p:cNvPr id="16" name="Group 16"/>
          <p:cNvGrpSpPr/>
          <p:nvPr/>
        </p:nvGrpSpPr>
        <p:grpSpPr>
          <a:xfrm>
            <a:off x="6535976" y="1821915"/>
            <a:ext cx="4031171" cy="6643211"/>
            <a:chOff x="0" y="0"/>
            <a:chExt cx="5374894" cy="8857615"/>
          </a:xfrm>
        </p:grpSpPr>
        <p:sp>
          <p:nvSpPr>
            <p:cNvPr id="17" name="Freeform 17"/>
            <p:cNvSpPr/>
            <p:nvPr/>
          </p:nvSpPr>
          <p:spPr>
            <a:xfrm>
              <a:off x="0" y="0"/>
              <a:ext cx="5374894" cy="8857615"/>
            </a:xfrm>
            <a:custGeom>
              <a:avLst/>
              <a:gdLst/>
              <a:ahLst/>
              <a:cxnLst/>
              <a:rect l="l" t="t" r="r" b="b"/>
              <a:pathLst>
                <a:path w="5374894" h="8857615">
                  <a:moveTo>
                    <a:pt x="12700" y="0"/>
                  </a:moveTo>
                  <a:lnTo>
                    <a:pt x="5362194" y="0"/>
                  </a:lnTo>
                  <a:cubicBezTo>
                    <a:pt x="5369179" y="0"/>
                    <a:pt x="5374894" y="5715"/>
                    <a:pt x="5374894" y="12700"/>
                  </a:cubicBezTo>
                  <a:lnTo>
                    <a:pt x="5374894" y="8844915"/>
                  </a:lnTo>
                  <a:cubicBezTo>
                    <a:pt x="5374894" y="8851900"/>
                    <a:pt x="5369179" y="8857615"/>
                    <a:pt x="5362194" y="8857615"/>
                  </a:cubicBezTo>
                  <a:lnTo>
                    <a:pt x="12700" y="8857615"/>
                  </a:lnTo>
                  <a:cubicBezTo>
                    <a:pt x="5715" y="8857615"/>
                    <a:pt x="0" y="8851900"/>
                    <a:pt x="0" y="8844915"/>
                  </a:cubicBezTo>
                  <a:lnTo>
                    <a:pt x="0" y="12700"/>
                  </a:lnTo>
                  <a:cubicBezTo>
                    <a:pt x="0" y="5715"/>
                    <a:pt x="5715" y="0"/>
                    <a:pt x="12700" y="0"/>
                  </a:cubicBezTo>
                  <a:moveTo>
                    <a:pt x="12700" y="25400"/>
                  </a:moveTo>
                  <a:lnTo>
                    <a:pt x="12700" y="12700"/>
                  </a:lnTo>
                  <a:lnTo>
                    <a:pt x="25400" y="12700"/>
                  </a:lnTo>
                  <a:lnTo>
                    <a:pt x="25400" y="8844915"/>
                  </a:lnTo>
                  <a:lnTo>
                    <a:pt x="12700" y="8844915"/>
                  </a:lnTo>
                  <a:lnTo>
                    <a:pt x="12700" y="8832215"/>
                  </a:lnTo>
                  <a:lnTo>
                    <a:pt x="5362194" y="8832215"/>
                  </a:lnTo>
                  <a:lnTo>
                    <a:pt x="5362194" y="8844915"/>
                  </a:lnTo>
                  <a:lnTo>
                    <a:pt x="5349494" y="8844915"/>
                  </a:lnTo>
                  <a:lnTo>
                    <a:pt x="5349494" y="12700"/>
                  </a:lnTo>
                  <a:lnTo>
                    <a:pt x="5362194" y="12700"/>
                  </a:lnTo>
                  <a:lnTo>
                    <a:pt x="5362194" y="25400"/>
                  </a:lnTo>
                  <a:lnTo>
                    <a:pt x="12700" y="25400"/>
                  </a:lnTo>
                  <a:close/>
                </a:path>
              </a:pathLst>
            </a:custGeom>
            <a:solidFill>
              <a:srgbClr val="FFFFFF"/>
            </a:solidFill>
          </p:spPr>
        </p:sp>
      </p:grpSp>
      <p:sp>
        <p:nvSpPr>
          <p:cNvPr id="18" name="Freeform 18"/>
          <p:cNvSpPr/>
          <p:nvPr/>
        </p:nvSpPr>
        <p:spPr>
          <a:xfrm>
            <a:off x="1016394" y="8596649"/>
            <a:ext cx="16326492" cy="1061646"/>
          </a:xfrm>
          <a:custGeom>
            <a:avLst/>
            <a:gdLst/>
            <a:ahLst/>
            <a:cxnLst/>
            <a:rect l="l" t="t" r="r" b="b"/>
            <a:pathLst>
              <a:path w="16326492" h="1061646">
                <a:moveTo>
                  <a:pt x="0" y="0"/>
                </a:moveTo>
                <a:lnTo>
                  <a:pt x="16326492" y="0"/>
                </a:lnTo>
                <a:lnTo>
                  <a:pt x="16326492" y="1061646"/>
                </a:lnTo>
                <a:lnTo>
                  <a:pt x="0" y="1061646"/>
                </a:lnTo>
                <a:lnTo>
                  <a:pt x="0" y="0"/>
                </a:lnTo>
                <a:close/>
              </a:path>
            </a:pathLst>
          </a:custGeom>
          <a:blipFill>
            <a:blip r:embed="rId10">
              <a:extLst>
                <a:ext uri="{96DAC541-7B7A-43D3-8B79-37D633B846F1}">
                  <asvg:svgBlip xmlns="" xmlns:asvg="http://schemas.microsoft.com/office/drawing/2016/SVG/main" r:embed="rId11"/>
                </a:ext>
              </a:extLst>
            </a:blip>
            <a:stretch>
              <a:fillRect t="-215" b="-215"/>
            </a:stretch>
          </a:blipFill>
        </p:spPr>
      </p:sp>
      <p:grpSp>
        <p:nvGrpSpPr>
          <p:cNvPr id="19" name="Group 19"/>
          <p:cNvGrpSpPr/>
          <p:nvPr/>
        </p:nvGrpSpPr>
        <p:grpSpPr>
          <a:xfrm>
            <a:off x="64422" y="109798"/>
            <a:ext cx="9952700" cy="2240161"/>
            <a:chOff x="0" y="0"/>
            <a:chExt cx="13270267" cy="2986881"/>
          </a:xfrm>
        </p:grpSpPr>
        <p:sp>
          <p:nvSpPr>
            <p:cNvPr id="20" name="Freeform 20"/>
            <p:cNvSpPr/>
            <p:nvPr/>
          </p:nvSpPr>
          <p:spPr>
            <a:xfrm>
              <a:off x="0" y="0"/>
              <a:ext cx="13270266" cy="2986881"/>
            </a:xfrm>
            <a:custGeom>
              <a:avLst/>
              <a:gdLst/>
              <a:ahLst/>
              <a:cxnLst/>
              <a:rect l="l" t="t" r="r" b="b"/>
              <a:pathLst>
                <a:path w="13270266" h="2986881">
                  <a:moveTo>
                    <a:pt x="0" y="0"/>
                  </a:moveTo>
                  <a:lnTo>
                    <a:pt x="13270266" y="0"/>
                  </a:lnTo>
                  <a:lnTo>
                    <a:pt x="13270266" y="2986881"/>
                  </a:lnTo>
                  <a:lnTo>
                    <a:pt x="0" y="2986881"/>
                  </a:lnTo>
                  <a:close/>
                </a:path>
              </a:pathLst>
            </a:custGeom>
            <a:solidFill>
              <a:srgbClr val="000000">
                <a:alpha val="0"/>
              </a:srgbClr>
            </a:solidFill>
          </p:spPr>
        </p:sp>
        <p:sp>
          <p:nvSpPr>
            <p:cNvPr id="21" name="TextBox 21"/>
            <p:cNvSpPr txBox="1"/>
            <p:nvPr/>
          </p:nvSpPr>
          <p:spPr>
            <a:xfrm>
              <a:off x="0" y="-114300"/>
              <a:ext cx="13270267" cy="310118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Reels and stories Samples</a:t>
              </a:r>
            </a:p>
            <a:p>
              <a:pPr algn="ctr">
                <a:lnSpc>
                  <a:spcPts val="8400"/>
                </a:lnSpc>
              </a:pPr>
              <a:endParaRPr lang="en-US" sz="6000" b="1">
                <a:solidFill>
                  <a:srgbClr val="000000"/>
                </a:solidFill>
                <a:latin typeface="Canva Sans Bold"/>
                <a:ea typeface="Canva Sans Bold"/>
                <a:cs typeface="Canva Sans Bold"/>
                <a:sym typeface="Canva Sans Bold"/>
              </a:endParaRPr>
            </a:p>
          </p:txBody>
        </p:sp>
      </p:grpSp>
      <p:grpSp>
        <p:nvGrpSpPr>
          <p:cNvPr id="22" name="Group 22"/>
          <p:cNvGrpSpPr/>
          <p:nvPr/>
        </p:nvGrpSpPr>
        <p:grpSpPr>
          <a:xfrm>
            <a:off x="1028700" y="9007934"/>
            <a:ext cx="16326488" cy="434056"/>
            <a:chOff x="0" y="0"/>
            <a:chExt cx="21768651" cy="578741"/>
          </a:xfrm>
        </p:grpSpPr>
        <p:sp>
          <p:nvSpPr>
            <p:cNvPr id="23" name="Freeform 23"/>
            <p:cNvSpPr/>
            <p:nvPr/>
          </p:nvSpPr>
          <p:spPr>
            <a:xfrm>
              <a:off x="0" y="0"/>
              <a:ext cx="21768651" cy="578741"/>
            </a:xfrm>
            <a:custGeom>
              <a:avLst/>
              <a:gdLst/>
              <a:ahLst/>
              <a:cxnLst/>
              <a:rect l="l" t="t" r="r" b="b"/>
              <a:pathLst>
                <a:path w="21768651" h="578741">
                  <a:moveTo>
                    <a:pt x="0" y="0"/>
                  </a:moveTo>
                  <a:lnTo>
                    <a:pt x="21768651" y="0"/>
                  </a:lnTo>
                  <a:lnTo>
                    <a:pt x="21768651" y="578741"/>
                  </a:lnTo>
                  <a:lnTo>
                    <a:pt x="0" y="578741"/>
                  </a:lnTo>
                  <a:close/>
                </a:path>
              </a:pathLst>
            </a:custGeom>
            <a:solidFill>
              <a:srgbClr val="000000">
                <a:alpha val="0"/>
              </a:srgbClr>
            </a:solidFill>
          </p:spPr>
        </p:sp>
        <p:sp>
          <p:nvSpPr>
            <p:cNvPr id="24" name="TextBox 24"/>
            <p:cNvSpPr txBox="1"/>
            <p:nvPr/>
          </p:nvSpPr>
          <p:spPr>
            <a:xfrm>
              <a:off x="0" y="-38100"/>
              <a:ext cx="21768651" cy="616841"/>
            </a:xfrm>
            <a:prstGeom prst="rect">
              <a:avLst/>
            </a:prstGeom>
          </p:spPr>
          <p:txBody>
            <a:bodyPr lIns="0" tIns="0" rIns="0" bIns="0" rtlCol="0" anchor="t"/>
            <a:lstStyle/>
            <a:p>
              <a:pPr algn="ctr">
                <a:lnSpc>
                  <a:spcPts val="3375"/>
                </a:lnSpc>
              </a:pPr>
              <a:r>
                <a:rPr lang="en-US" sz="2410" b="1" spc="143">
                  <a:solidFill>
                    <a:srgbClr val="000000"/>
                  </a:solidFill>
                  <a:latin typeface="Open Sans Bold"/>
                  <a:ea typeface="Open Sans Bold"/>
                  <a:cs typeface="Open Sans Bold"/>
                  <a:sym typeface="Open Sans Bold"/>
                </a:rPr>
                <a:t>Before and after posts were published on facebook and instagram as posts, reels and stories</a:t>
              </a:r>
            </a:p>
          </p:txBody>
        </p:sp>
      </p:grpSp>
      <p:grpSp>
        <p:nvGrpSpPr>
          <p:cNvPr id="25" name="Group 25"/>
          <p:cNvGrpSpPr/>
          <p:nvPr/>
        </p:nvGrpSpPr>
        <p:grpSpPr>
          <a:xfrm>
            <a:off x="6553200" y="6356350"/>
            <a:ext cx="2133600" cy="365125"/>
            <a:chOff x="0" y="0"/>
            <a:chExt cx="2844800" cy="486833"/>
          </a:xfrm>
        </p:grpSpPr>
        <p:sp>
          <p:nvSpPr>
            <p:cNvPr id="26" name="Freeform 26"/>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27" name="TextBox 27"/>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41</a:t>
              </a:r>
            </a:p>
          </p:txBody>
        </p:sp>
      </p:gr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623698" cy="1687711"/>
          </a:xfrm>
          <a:custGeom>
            <a:avLst/>
            <a:gdLst/>
            <a:ahLst/>
            <a:cxnLst/>
            <a:rect l="l" t="t" r="r" b="b"/>
            <a:pathLst>
              <a:path w="9623698" h="1687711">
                <a:moveTo>
                  <a:pt x="0" y="0"/>
                </a:moveTo>
                <a:lnTo>
                  <a:pt x="9623698" y="0"/>
                </a:lnTo>
                <a:lnTo>
                  <a:pt x="9623698" y="1687711"/>
                </a:lnTo>
                <a:lnTo>
                  <a:pt x="0" y="1687711"/>
                </a:lnTo>
                <a:lnTo>
                  <a:pt x="0" y="0"/>
                </a:lnTo>
                <a:close/>
              </a:path>
            </a:pathLst>
          </a:custGeom>
          <a:blipFill>
            <a:blip r:embed="rId4">
              <a:extLst>
                <a:ext uri="{96DAC541-7B7A-43D3-8B79-37D633B846F1}">
                  <asvg:svgBlip xmlns="" xmlns:asvg="http://schemas.microsoft.com/office/drawing/2016/SVG/main" r:embed="rId5"/>
                </a:ext>
              </a:extLst>
            </a:blip>
            <a:stretch>
              <a:fillRect t="-197" b="-197"/>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sp>
        <p:nvSpPr>
          <p:cNvPr id="5" name="Freeform 5"/>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7">
              <a:extLst>
                <a:ext uri="{96DAC541-7B7A-43D3-8B79-37D633B846F1}">
                  <asvg:svgBlip xmlns="" xmlns:asvg="http://schemas.microsoft.com/office/drawing/2016/SVG/main" r:embed="rId8"/>
                </a:ext>
              </a:extLst>
            </a:blip>
            <a:stretch>
              <a:fillRect l="-138" r="-138"/>
            </a:stretch>
          </a:blipFill>
        </p:spPr>
      </p:sp>
      <p:pic>
        <p:nvPicPr>
          <p:cNvPr id="6" name="Picture 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rcRect r="592"/>
          <a:stretch>
            <a:fillRect/>
          </a:stretch>
        </p:blipFill>
        <p:spPr>
          <a:xfrm rot="60826">
            <a:off x="2972398" y="2161156"/>
            <a:ext cx="12434633" cy="7036153"/>
          </a:xfrm>
          <a:prstGeom prst="rect">
            <a:avLst/>
          </a:prstGeom>
        </p:spPr>
      </p:pic>
      <p:grpSp>
        <p:nvGrpSpPr>
          <p:cNvPr id="7" name="Group 7"/>
          <p:cNvGrpSpPr/>
          <p:nvPr/>
        </p:nvGrpSpPr>
        <p:grpSpPr>
          <a:xfrm>
            <a:off x="-362266" y="33487"/>
            <a:ext cx="9985964" cy="2472097"/>
            <a:chOff x="-483021" y="0"/>
            <a:chExt cx="13314618" cy="3296129"/>
          </a:xfrm>
        </p:grpSpPr>
        <p:sp>
          <p:nvSpPr>
            <p:cNvPr id="8" name="Freeform 8"/>
            <p:cNvSpPr/>
            <p:nvPr/>
          </p:nvSpPr>
          <p:spPr>
            <a:xfrm>
              <a:off x="0" y="0"/>
              <a:ext cx="12831597" cy="2986881"/>
            </a:xfrm>
            <a:custGeom>
              <a:avLst/>
              <a:gdLst/>
              <a:ahLst/>
              <a:cxnLst/>
              <a:rect l="l" t="t" r="r" b="b"/>
              <a:pathLst>
                <a:path w="12831597" h="2986881">
                  <a:moveTo>
                    <a:pt x="0" y="0"/>
                  </a:moveTo>
                  <a:lnTo>
                    <a:pt x="12831597" y="0"/>
                  </a:lnTo>
                  <a:lnTo>
                    <a:pt x="12831597" y="2986881"/>
                  </a:lnTo>
                  <a:lnTo>
                    <a:pt x="0" y="2986881"/>
                  </a:lnTo>
                  <a:close/>
                </a:path>
              </a:pathLst>
            </a:custGeom>
            <a:solidFill>
              <a:srgbClr val="000000">
                <a:alpha val="0"/>
              </a:srgbClr>
            </a:solidFill>
          </p:spPr>
        </p:sp>
        <p:sp>
          <p:nvSpPr>
            <p:cNvPr id="9" name="TextBox 9"/>
            <p:cNvSpPr txBox="1"/>
            <p:nvPr/>
          </p:nvSpPr>
          <p:spPr>
            <a:xfrm>
              <a:off x="-483021" y="194948"/>
              <a:ext cx="12831597" cy="3101181"/>
            </a:xfrm>
            <a:prstGeom prst="rect">
              <a:avLst/>
            </a:prstGeom>
          </p:spPr>
          <p:txBody>
            <a:bodyPr lIns="0" tIns="0" rIns="0" bIns="0" rtlCol="0" anchor="t"/>
            <a:lstStyle/>
            <a:p>
              <a:pPr algn="ctr">
                <a:lnSpc>
                  <a:spcPts val="8400"/>
                </a:lnSpc>
              </a:pPr>
              <a:r>
                <a:rPr lang="en-US" sz="6000" b="1" dirty="0">
                  <a:solidFill>
                    <a:srgbClr val="000000"/>
                  </a:solidFill>
                  <a:latin typeface="Canva Sans Bold"/>
                  <a:ea typeface="Canva Sans Bold"/>
                  <a:cs typeface="Canva Sans Bold"/>
                  <a:sym typeface="Canva Sans Bold"/>
                </a:rPr>
                <a:t>Videos Sample</a:t>
              </a:r>
            </a:p>
            <a:p>
              <a:pPr algn="ctr">
                <a:lnSpc>
                  <a:spcPts val="8400"/>
                </a:lnSpc>
              </a:pPr>
              <a:endParaRPr lang="en-US" sz="6000" b="1" dirty="0">
                <a:solidFill>
                  <a:srgbClr val="000000"/>
                </a:solidFill>
                <a:latin typeface="Canva Sans Bold"/>
                <a:ea typeface="Canva Sans Bold"/>
                <a:cs typeface="Canva Sans Bold"/>
                <a:sym typeface="Canva Sans Bold"/>
              </a:endParaRP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42</a:t>
              </a:r>
            </a:p>
          </p:txBody>
        </p:sp>
      </p:grpSp>
    </p:spTree>
  </p:cSld>
  <p:clrMapOvr>
    <a:masterClrMapping/>
  </p:clrMapOvr>
  <p:timing>
    <p:tnLst>
      <p:par>
        <p:cTn id="1" dur="indefinite" restart="never" nodeType="tmRoot">
          <p:childTnLst>
            <p:video>
              <p:cMediaNode vol="100000">
                <p:cTn id="2" fill="hold" display="0">
                  <p:stCondLst>
                    <p:cond delay="indefinite"/>
                  </p:stCondLst>
                </p:cTn>
                <p:tgtEl>
                  <p:spTgt spid="6"/>
                </p:tgtEl>
              </p:cMediaNode>
            </p:vide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sp>
        <p:nvSpPr>
          <p:cNvPr id="3" name="Freeform 3"/>
          <p:cNvSpPr/>
          <p:nvPr/>
        </p:nvSpPr>
        <p:spPr>
          <a:xfrm>
            <a:off x="3258257" y="2700916"/>
            <a:ext cx="11771487" cy="4885167"/>
          </a:xfrm>
          <a:custGeom>
            <a:avLst/>
            <a:gdLst/>
            <a:ahLst/>
            <a:cxnLst/>
            <a:rect l="l" t="t" r="r" b="b"/>
            <a:pathLst>
              <a:path w="11771487" h="4885167">
                <a:moveTo>
                  <a:pt x="0" y="0"/>
                </a:moveTo>
                <a:lnTo>
                  <a:pt x="11771487" y="0"/>
                </a:lnTo>
                <a:lnTo>
                  <a:pt x="11771487" y="4885167"/>
                </a:lnTo>
                <a:lnTo>
                  <a:pt x="0" y="4885167"/>
                </a:lnTo>
                <a:lnTo>
                  <a:pt x="0" y="0"/>
                </a:lnTo>
                <a:close/>
              </a:path>
            </a:pathLst>
          </a:custGeom>
          <a:blipFill>
            <a:blip r:embed="rId4">
              <a:extLst>
                <a:ext uri="{96DAC541-7B7A-43D3-8B79-37D633B846F1}">
                  <asvg:svgBlip xmlns="" xmlns:asvg="http://schemas.microsoft.com/office/drawing/2016/SVG/main" r:embed="rId5"/>
                </a:ext>
              </a:extLst>
            </a:blip>
            <a:stretch>
              <a:fillRect t="-103" b="-103"/>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grpSp>
        <p:nvGrpSpPr>
          <p:cNvPr id="6" name="Group 6"/>
          <p:cNvGrpSpPr/>
          <p:nvPr/>
        </p:nvGrpSpPr>
        <p:grpSpPr>
          <a:xfrm>
            <a:off x="3258257" y="4268821"/>
            <a:ext cx="11771487" cy="1482658"/>
            <a:chOff x="0" y="0"/>
            <a:chExt cx="15695316" cy="1976877"/>
          </a:xfrm>
        </p:grpSpPr>
        <p:sp>
          <p:nvSpPr>
            <p:cNvPr id="7" name="Freeform 7"/>
            <p:cNvSpPr/>
            <p:nvPr/>
          </p:nvSpPr>
          <p:spPr>
            <a:xfrm>
              <a:off x="0" y="0"/>
              <a:ext cx="15695316" cy="1976877"/>
            </a:xfrm>
            <a:custGeom>
              <a:avLst/>
              <a:gdLst/>
              <a:ahLst/>
              <a:cxnLst/>
              <a:rect l="l" t="t" r="r" b="b"/>
              <a:pathLst>
                <a:path w="15695316" h="1976877">
                  <a:moveTo>
                    <a:pt x="0" y="0"/>
                  </a:moveTo>
                  <a:lnTo>
                    <a:pt x="15695316" y="0"/>
                  </a:lnTo>
                  <a:lnTo>
                    <a:pt x="15695316" y="1976877"/>
                  </a:lnTo>
                  <a:lnTo>
                    <a:pt x="0" y="1976877"/>
                  </a:lnTo>
                  <a:close/>
                </a:path>
              </a:pathLst>
            </a:custGeom>
            <a:solidFill>
              <a:srgbClr val="000000">
                <a:alpha val="0"/>
              </a:srgbClr>
            </a:solidFill>
          </p:spPr>
        </p:sp>
        <p:sp>
          <p:nvSpPr>
            <p:cNvPr id="8" name="TextBox 8"/>
            <p:cNvSpPr txBox="1"/>
            <p:nvPr/>
          </p:nvSpPr>
          <p:spPr>
            <a:xfrm>
              <a:off x="0" y="-152400"/>
              <a:ext cx="15695316" cy="2129277"/>
            </a:xfrm>
            <a:prstGeom prst="rect">
              <a:avLst/>
            </a:prstGeom>
          </p:spPr>
          <p:txBody>
            <a:bodyPr lIns="0" tIns="0" rIns="0" bIns="0" rtlCol="0" anchor="t"/>
            <a:lstStyle/>
            <a:p>
              <a:pPr algn="ctr">
                <a:lnSpc>
                  <a:spcPts val="11200"/>
                </a:lnSpc>
              </a:pPr>
              <a:r>
                <a:rPr lang="en-US" sz="8000" b="1">
                  <a:solidFill>
                    <a:srgbClr val="000000"/>
                  </a:solidFill>
                  <a:latin typeface="Canva Sans Bold"/>
                  <a:ea typeface="Canva Sans Bold"/>
                  <a:cs typeface="Canva Sans Bold"/>
                  <a:sym typeface="Canva Sans Bold"/>
                </a:rPr>
                <a:t>Control</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43</a:t>
              </a:r>
            </a:p>
          </p:txBody>
        </p:sp>
      </p:gr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085907" y="-779923"/>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sp>
        <p:nvSpPr>
          <p:cNvPr id="5" name="Freeform 5"/>
          <p:cNvSpPr/>
          <p:nvPr/>
        </p:nvSpPr>
        <p:spPr>
          <a:xfrm>
            <a:off x="0" y="-144661"/>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5">
              <a:extLst>
                <a:ext uri="{96DAC541-7B7A-43D3-8B79-37D633B846F1}">
                  <asvg:svgBlip xmlns="" xmlns:asvg="http://schemas.microsoft.com/office/drawing/2016/SVG/main" r:embed="rId6"/>
                </a:ext>
              </a:extLst>
            </a:blip>
            <a:stretch>
              <a:fillRect t="-67" b="-67"/>
            </a:stretch>
          </a:blipFill>
        </p:spPr>
      </p:sp>
      <p:grpSp>
        <p:nvGrpSpPr>
          <p:cNvPr id="6" name="Group 6"/>
          <p:cNvGrpSpPr/>
          <p:nvPr/>
        </p:nvGrpSpPr>
        <p:grpSpPr>
          <a:xfrm>
            <a:off x="917575" y="192071"/>
            <a:ext cx="6999654" cy="1114392"/>
            <a:chOff x="0" y="0"/>
            <a:chExt cx="9332872" cy="1485856"/>
          </a:xfrm>
        </p:grpSpPr>
        <p:sp>
          <p:nvSpPr>
            <p:cNvPr id="7" name="Freeform 7"/>
            <p:cNvSpPr/>
            <p:nvPr/>
          </p:nvSpPr>
          <p:spPr>
            <a:xfrm>
              <a:off x="0" y="0"/>
              <a:ext cx="9332872" cy="1485856"/>
            </a:xfrm>
            <a:custGeom>
              <a:avLst/>
              <a:gdLst/>
              <a:ahLst/>
              <a:cxnLst/>
              <a:rect l="l" t="t" r="r" b="b"/>
              <a:pathLst>
                <a:path w="9332872" h="1485856">
                  <a:moveTo>
                    <a:pt x="0" y="0"/>
                  </a:moveTo>
                  <a:lnTo>
                    <a:pt x="9332872" y="0"/>
                  </a:lnTo>
                  <a:lnTo>
                    <a:pt x="9332872" y="1485856"/>
                  </a:lnTo>
                  <a:lnTo>
                    <a:pt x="0" y="1485856"/>
                  </a:lnTo>
                  <a:close/>
                </a:path>
              </a:pathLst>
            </a:custGeom>
            <a:solidFill>
              <a:srgbClr val="000000">
                <a:alpha val="0"/>
              </a:srgbClr>
            </a:solidFill>
          </p:spPr>
        </p:sp>
        <p:sp>
          <p:nvSpPr>
            <p:cNvPr id="8" name="TextBox 8"/>
            <p:cNvSpPr txBox="1"/>
            <p:nvPr/>
          </p:nvSpPr>
          <p:spPr>
            <a:xfrm>
              <a:off x="0" y="-114300"/>
              <a:ext cx="9332872"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Page Performance</a:t>
              </a:r>
            </a:p>
          </p:txBody>
        </p:sp>
      </p:grpSp>
      <p:grpSp>
        <p:nvGrpSpPr>
          <p:cNvPr id="9" name="Group 9"/>
          <p:cNvGrpSpPr/>
          <p:nvPr/>
        </p:nvGrpSpPr>
        <p:grpSpPr>
          <a:xfrm>
            <a:off x="271849" y="1638586"/>
            <a:ext cx="17983200" cy="1384019"/>
            <a:chOff x="0" y="0"/>
            <a:chExt cx="23977600" cy="1845359"/>
          </a:xfrm>
        </p:grpSpPr>
        <p:sp>
          <p:nvSpPr>
            <p:cNvPr id="10" name="Freeform 10"/>
            <p:cNvSpPr/>
            <p:nvPr/>
          </p:nvSpPr>
          <p:spPr>
            <a:xfrm>
              <a:off x="0" y="0"/>
              <a:ext cx="23977600" cy="1845358"/>
            </a:xfrm>
            <a:custGeom>
              <a:avLst/>
              <a:gdLst/>
              <a:ahLst/>
              <a:cxnLst/>
              <a:rect l="l" t="t" r="r" b="b"/>
              <a:pathLst>
                <a:path w="23977600" h="1845358">
                  <a:moveTo>
                    <a:pt x="0" y="0"/>
                  </a:moveTo>
                  <a:lnTo>
                    <a:pt x="23977600" y="0"/>
                  </a:lnTo>
                  <a:lnTo>
                    <a:pt x="23977600" y="1845358"/>
                  </a:lnTo>
                  <a:lnTo>
                    <a:pt x="0" y="1845358"/>
                  </a:lnTo>
                  <a:close/>
                </a:path>
              </a:pathLst>
            </a:custGeom>
            <a:solidFill>
              <a:srgbClr val="000000">
                <a:alpha val="0"/>
              </a:srgbClr>
            </a:solidFill>
          </p:spPr>
        </p:sp>
        <p:sp>
          <p:nvSpPr>
            <p:cNvPr id="11" name="TextBox 11"/>
            <p:cNvSpPr txBox="1"/>
            <p:nvPr/>
          </p:nvSpPr>
          <p:spPr>
            <a:xfrm>
              <a:off x="0" y="-9525"/>
              <a:ext cx="23977600" cy="1854884"/>
            </a:xfrm>
            <a:prstGeom prst="rect">
              <a:avLst/>
            </a:prstGeom>
          </p:spPr>
          <p:txBody>
            <a:bodyPr lIns="0" tIns="0" rIns="0" bIns="0" rtlCol="0" anchor="t"/>
            <a:lstStyle/>
            <a:p>
              <a:pPr algn="l">
                <a:lnSpc>
                  <a:spcPts val="4800"/>
                </a:lnSpc>
              </a:pPr>
              <a:r>
                <a:rPr lang="en-US" sz="4000" b="1">
                  <a:solidFill>
                    <a:srgbClr val="FDFDFD"/>
                  </a:solidFill>
                  <a:latin typeface="Canva Sans Bold"/>
                  <a:ea typeface="Canva Sans Bold"/>
                  <a:cs typeface="Canva Sans Bold"/>
                  <a:sym typeface="Canva Sans Bold"/>
                </a:rPr>
                <a:t>We measured the performance of the strategy by measuring KPIs as follow:</a:t>
              </a:r>
            </a:p>
          </p:txBody>
        </p:sp>
      </p:grpSp>
      <p:grpSp>
        <p:nvGrpSpPr>
          <p:cNvPr id="12" name="Group 12"/>
          <p:cNvGrpSpPr/>
          <p:nvPr/>
        </p:nvGrpSpPr>
        <p:grpSpPr>
          <a:xfrm>
            <a:off x="4523170" y="3359566"/>
            <a:ext cx="8659463" cy="1645826"/>
            <a:chOff x="0" y="0"/>
            <a:chExt cx="11545951" cy="2194434"/>
          </a:xfrm>
        </p:grpSpPr>
        <p:sp>
          <p:nvSpPr>
            <p:cNvPr id="13" name="Freeform 13"/>
            <p:cNvSpPr/>
            <p:nvPr/>
          </p:nvSpPr>
          <p:spPr>
            <a:xfrm>
              <a:off x="0" y="0"/>
              <a:ext cx="11545951" cy="2194433"/>
            </a:xfrm>
            <a:custGeom>
              <a:avLst/>
              <a:gdLst/>
              <a:ahLst/>
              <a:cxnLst/>
              <a:rect l="l" t="t" r="r" b="b"/>
              <a:pathLst>
                <a:path w="11545951" h="2194433">
                  <a:moveTo>
                    <a:pt x="11545951" y="365760"/>
                  </a:moveTo>
                  <a:lnTo>
                    <a:pt x="11545951" y="1828673"/>
                  </a:lnTo>
                  <a:cubicBezTo>
                    <a:pt x="11545951" y="2030603"/>
                    <a:pt x="11436604" y="2194433"/>
                    <a:pt x="11301476" y="2194433"/>
                  </a:cubicBezTo>
                  <a:lnTo>
                    <a:pt x="0" y="2194433"/>
                  </a:lnTo>
                  <a:lnTo>
                    <a:pt x="0" y="0"/>
                  </a:lnTo>
                  <a:lnTo>
                    <a:pt x="11301476" y="0"/>
                  </a:lnTo>
                  <a:cubicBezTo>
                    <a:pt x="11436604" y="0"/>
                    <a:pt x="11545951" y="163703"/>
                    <a:pt x="11545951" y="365760"/>
                  </a:cubicBezTo>
                  <a:close/>
                </a:path>
              </a:pathLst>
            </a:custGeom>
            <a:solidFill>
              <a:srgbClr val="D0D8E8">
                <a:alpha val="65098"/>
              </a:srgbClr>
            </a:solidFill>
          </p:spPr>
        </p:sp>
      </p:grpSp>
      <p:grpSp>
        <p:nvGrpSpPr>
          <p:cNvPr id="14" name="Group 14"/>
          <p:cNvGrpSpPr/>
          <p:nvPr/>
        </p:nvGrpSpPr>
        <p:grpSpPr>
          <a:xfrm>
            <a:off x="4583151" y="3388002"/>
            <a:ext cx="8672132" cy="1685489"/>
            <a:chOff x="0" y="0"/>
            <a:chExt cx="11562842" cy="2247319"/>
          </a:xfrm>
        </p:grpSpPr>
        <p:sp>
          <p:nvSpPr>
            <p:cNvPr id="15" name="Freeform 15"/>
            <p:cNvSpPr/>
            <p:nvPr/>
          </p:nvSpPr>
          <p:spPr>
            <a:xfrm>
              <a:off x="0" y="0"/>
              <a:ext cx="11562842" cy="2247319"/>
            </a:xfrm>
            <a:custGeom>
              <a:avLst/>
              <a:gdLst/>
              <a:ahLst/>
              <a:cxnLst/>
              <a:rect l="l" t="t" r="r" b="b"/>
              <a:pathLst>
                <a:path w="11562842" h="2247319">
                  <a:moveTo>
                    <a:pt x="0" y="0"/>
                  </a:moveTo>
                  <a:lnTo>
                    <a:pt x="11562842" y="0"/>
                  </a:lnTo>
                  <a:lnTo>
                    <a:pt x="11562842" y="2247319"/>
                  </a:lnTo>
                  <a:lnTo>
                    <a:pt x="0" y="2247319"/>
                  </a:lnTo>
                  <a:close/>
                </a:path>
              </a:pathLst>
            </a:custGeom>
            <a:solidFill>
              <a:srgbClr val="000000">
                <a:alpha val="0"/>
              </a:srgbClr>
            </a:solidFill>
          </p:spPr>
        </p:sp>
        <p:sp>
          <p:nvSpPr>
            <p:cNvPr id="16" name="TextBox 16"/>
            <p:cNvSpPr txBox="1"/>
            <p:nvPr/>
          </p:nvSpPr>
          <p:spPr>
            <a:xfrm>
              <a:off x="0" y="-19050"/>
              <a:ext cx="11562842" cy="2266369"/>
            </a:xfrm>
            <a:prstGeom prst="rect">
              <a:avLst/>
            </a:prstGeom>
          </p:spPr>
          <p:txBody>
            <a:bodyPr lIns="0" tIns="0" rIns="0" bIns="0" rtlCol="0" anchor="ctr"/>
            <a:lstStyle/>
            <a:p>
              <a:pPr algn="l">
                <a:lnSpc>
                  <a:spcPts val="3888"/>
                </a:lnSpc>
              </a:pPr>
              <a:endParaRPr/>
            </a:p>
            <a:p>
              <a:pPr marL="723900" lvl="3" indent="-180975" algn="l">
                <a:lnSpc>
                  <a:spcPts val="3888"/>
                </a:lnSpc>
                <a:buFont typeface="Arial"/>
                <a:buChar char="￭"/>
              </a:pPr>
              <a:r>
                <a:rPr lang="en-US" sz="3600">
                  <a:solidFill>
                    <a:srgbClr val="000000"/>
                  </a:solidFill>
                  <a:latin typeface="Calibri (MS)"/>
                  <a:ea typeface="Calibri (MS)"/>
                  <a:cs typeface="Calibri (MS)"/>
                  <a:sym typeface="Calibri (MS)"/>
                </a:rPr>
                <a:t>Page follows</a:t>
              </a:r>
            </a:p>
            <a:p>
              <a:pPr marL="723900" lvl="3" indent="-180975" algn="l">
                <a:lnSpc>
                  <a:spcPts val="3888"/>
                </a:lnSpc>
                <a:buFont typeface="Arial"/>
                <a:buChar char="￭"/>
              </a:pPr>
              <a:r>
                <a:rPr lang="en-US" sz="3600">
                  <a:solidFill>
                    <a:srgbClr val="000000"/>
                  </a:solidFill>
                  <a:latin typeface="Calibri (MS)"/>
                  <a:ea typeface="Calibri (MS)"/>
                  <a:cs typeface="Calibri (MS)"/>
                  <a:sym typeface="Calibri (MS)"/>
                </a:rPr>
                <a:t>Page likes</a:t>
              </a:r>
            </a:p>
            <a:p>
              <a:pPr marL="723900" lvl="3" indent="-180975" algn="l">
                <a:lnSpc>
                  <a:spcPts val="3888"/>
                </a:lnSpc>
                <a:buFont typeface="Arial"/>
                <a:buChar char="￭"/>
              </a:pPr>
              <a:r>
                <a:rPr lang="en-US" sz="3600">
                  <a:solidFill>
                    <a:srgbClr val="000000"/>
                  </a:solidFill>
                  <a:latin typeface="Calibri (MS)"/>
                  <a:ea typeface="Calibri (MS)"/>
                  <a:cs typeface="Calibri (MS)"/>
                  <a:sym typeface="Calibri (MS)"/>
                </a:rPr>
                <a:t>Content interaction and views</a:t>
              </a:r>
            </a:p>
            <a:p>
              <a:pPr marL="723900" lvl="3" indent="-180975" algn="l">
                <a:lnSpc>
                  <a:spcPts val="3888"/>
                </a:lnSpc>
              </a:pPr>
              <a:endParaRPr lang="en-US" sz="3600">
                <a:solidFill>
                  <a:srgbClr val="000000"/>
                </a:solidFill>
                <a:latin typeface="Calibri (MS)"/>
                <a:ea typeface="Calibri (MS)"/>
                <a:cs typeface="Calibri (MS)"/>
                <a:sym typeface="Calibri (MS)"/>
              </a:endParaRPr>
            </a:p>
          </p:txBody>
        </p:sp>
      </p:grpSp>
      <p:grpSp>
        <p:nvGrpSpPr>
          <p:cNvPr id="17" name="Group 17"/>
          <p:cNvGrpSpPr/>
          <p:nvPr/>
        </p:nvGrpSpPr>
        <p:grpSpPr>
          <a:xfrm>
            <a:off x="609568" y="3116214"/>
            <a:ext cx="3913632" cy="2057305"/>
            <a:chOff x="0" y="0"/>
            <a:chExt cx="5218176" cy="2743073"/>
          </a:xfrm>
        </p:grpSpPr>
        <p:sp>
          <p:nvSpPr>
            <p:cNvPr id="18" name="Freeform 18"/>
            <p:cNvSpPr/>
            <p:nvPr/>
          </p:nvSpPr>
          <p:spPr>
            <a:xfrm>
              <a:off x="0" y="0"/>
              <a:ext cx="5218176" cy="2743073"/>
            </a:xfrm>
            <a:custGeom>
              <a:avLst/>
              <a:gdLst/>
              <a:ahLst/>
              <a:cxnLst/>
              <a:rect l="l" t="t" r="r" b="b"/>
              <a:pathLst>
                <a:path w="5218176" h="2743073">
                  <a:moveTo>
                    <a:pt x="0" y="457200"/>
                  </a:moveTo>
                  <a:cubicBezTo>
                    <a:pt x="0" y="204724"/>
                    <a:pt x="204724" y="0"/>
                    <a:pt x="457200" y="0"/>
                  </a:cubicBezTo>
                  <a:lnTo>
                    <a:pt x="4760976" y="0"/>
                  </a:lnTo>
                  <a:cubicBezTo>
                    <a:pt x="5013452" y="0"/>
                    <a:pt x="5218176" y="204724"/>
                    <a:pt x="5218176" y="457200"/>
                  </a:cubicBezTo>
                  <a:lnTo>
                    <a:pt x="5218176" y="2285873"/>
                  </a:lnTo>
                  <a:cubicBezTo>
                    <a:pt x="5218176" y="2538349"/>
                    <a:pt x="5013452" y="2743073"/>
                    <a:pt x="4760976" y="2743073"/>
                  </a:cubicBezTo>
                  <a:lnTo>
                    <a:pt x="457200" y="2743073"/>
                  </a:lnTo>
                  <a:cubicBezTo>
                    <a:pt x="204724" y="2743073"/>
                    <a:pt x="0" y="2538349"/>
                    <a:pt x="0" y="2285873"/>
                  </a:cubicBezTo>
                  <a:lnTo>
                    <a:pt x="0" y="457200"/>
                  </a:lnTo>
                  <a:close/>
                </a:path>
              </a:pathLst>
            </a:custGeom>
            <a:solidFill>
              <a:srgbClr val="4F81BD"/>
            </a:solidFill>
          </p:spPr>
        </p:sp>
      </p:grpSp>
      <p:sp>
        <p:nvSpPr>
          <p:cNvPr id="19" name="Freeform 19"/>
          <p:cNvSpPr/>
          <p:nvPr/>
        </p:nvSpPr>
        <p:spPr>
          <a:xfrm>
            <a:off x="596900" y="3103546"/>
            <a:ext cx="3938968" cy="2082641"/>
          </a:xfrm>
          <a:custGeom>
            <a:avLst/>
            <a:gdLst/>
            <a:ahLst/>
            <a:cxnLst/>
            <a:rect l="l" t="t" r="r" b="b"/>
            <a:pathLst>
              <a:path w="3938968" h="2082641">
                <a:moveTo>
                  <a:pt x="0" y="0"/>
                </a:moveTo>
                <a:lnTo>
                  <a:pt x="3938968" y="0"/>
                </a:lnTo>
                <a:lnTo>
                  <a:pt x="3938968" y="2082641"/>
                </a:lnTo>
                <a:lnTo>
                  <a:pt x="0" y="2082641"/>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20" name="Group 20"/>
          <p:cNvGrpSpPr/>
          <p:nvPr/>
        </p:nvGrpSpPr>
        <p:grpSpPr>
          <a:xfrm>
            <a:off x="596900" y="3089259"/>
            <a:ext cx="3939002" cy="2096937"/>
            <a:chOff x="0" y="0"/>
            <a:chExt cx="5252003" cy="2795917"/>
          </a:xfrm>
        </p:grpSpPr>
        <p:sp>
          <p:nvSpPr>
            <p:cNvPr id="21" name="Freeform 21"/>
            <p:cNvSpPr/>
            <p:nvPr/>
          </p:nvSpPr>
          <p:spPr>
            <a:xfrm>
              <a:off x="0" y="0"/>
              <a:ext cx="5252003" cy="2795917"/>
            </a:xfrm>
            <a:custGeom>
              <a:avLst/>
              <a:gdLst/>
              <a:ahLst/>
              <a:cxnLst/>
              <a:rect l="l" t="t" r="r" b="b"/>
              <a:pathLst>
                <a:path w="5252003" h="2795917">
                  <a:moveTo>
                    <a:pt x="0" y="0"/>
                  </a:moveTo>
                  <a:lnTo>
                    <a:pt x="5252003" y="0"/>
                  </a:lnTo>
                  <a:lnTo>
                    <a:pt x="5252003" y="2795917"/>
                  </a:lnTo>
                  <a:lnTo>
                    <a:pt x="0" y="2795917"/>
                  </a:lnTo>
                  <a:close/>
                </a:path>
              </a:pathLst>
            </a:custGeom>
            <a:solidFill>
              <a:srgbClr val="000000">
                <a:alpha val="0"/>
              </a:srgbClr>
            </a:solidFill>
          </p:spPr>
        </p:sp>
        <p:sp>
          <p:nvSpPr>
            <p:cNvPr id="22" name="TextBox 22"/>
            <p:cNvSpPr txBox="1"/>
            <p:nvPr/>
          </p:nvSpPr>
          <p:spPr>
            <a:xfrm>
              <a:off x="0" y="-19050"/>
              <a:ext cx="5252003" cy="2814967"/>
            </a:xfrm>
            <a:prstGeom prst="rect">
              <a:avLst/>
            </a:prstGeom>
          </p:spPr>
          <p:txBody>
            <a:bodyPr lIns="0" tIns="0" rIns="0" bIns="0" rtlCol="0" anchor="ctr"/>
            <a:lstStyle/>
            <a:p>
              <a:pPr algn="ctr">
                <a:lnSpc>
                  <a:spcPts val="3888"/>
                </a:lnSpc>
              </a:pPr>
              <a:r>
                <a:rPr lang="en-US" sz="3600">
                  <a:solidFill>
                    <a:srgbClr val="FFFFFF"/>
                  </a:solidFill>
                  <a:latin typeface="Calibri (MS)"/>
                  <a:ea typeface="Calibri (MS)"/>
                  <a:cs typeface="Calibri (MS)"/>
                  <a:sym typeface="Calibri (MS)"/>
                </a:rPr>
                <a:t>Brand</a:t>
              </a:r>
            </a:p>
            <a:p>
              <a:pPr algn="ctr">
                <a:lnSpc>
                  <a:spcPts val="3888"/>
                </a:lnSpc>
              </a:pPr>
              <a:r>
                <a:rPr lang="en-US" sz="3600">
                  <a:solidFill>
                    <a:srgbClr val="FFFFFF"/>
                  </a:solidFill>
                  <a:latin typeface="Calibri (MS)"/>
                  <a:ea typeface="Calibri (MS)"/>
                  <a:cs typeface="Calibri (MS)"/>
                  <a:sym typeface="Calibri (MS)"/>
                </a:rPr>
                <a:t>awareness</a:t>
              </a:r>
            </a:p>
          </p:txBody>
        </p:sp>
      </p:grpSp>
      <p:sp>
        <p:nvSpPr>
          <p:cNvPr id="23" name="Freeform 23"/>
          <p:cNvSpPr/>
          <p:nvPr/>
        </p:nvSpPr>
        <p:spPr>
          <a:xfrm>
            <a:off x="4510502" y="5542070"/>
            <a:ext cx="8684799" cy="1685489"/>
          </a:xfrm>
          <a:custGeom>
            <a:avLst/>
            <a:gdLst/>
            <a:ahLst/>
            <a:cxnLst/>
            <a:rect l="l" t="t" r="r" b="b"/>
            <a:pathLst>
              <a:path w="8684799" h="1685489">
                <a:moveTo>
                  <a:pt x="0" y="0"/>
                </a:moveTo>
                <a:lnTo>
                  <a:pt x="8684799" y="0"/>
                </a:lnTo>
                <a:lnTo>
                  <a:pt x="8684799" y="1685488"/>
                </a:lnTo>
                <a:lnTo>
                  <a:pt x="0" y="1685488"/>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grpSp>
        <p:nvGrpSpPr>
          <p:cNvPr id="24" name="Group 24"/>
          <p:cNvGrpSpPr/>
          <p:nvPr/>
        </p:nvGrpSpPr>
        <p:grpSpPr>
          <a:xfrm>
            <a:off x="609568" y="5363300"/>
            <a:ext cx="3913632" cy="2057305"/>
            <a:chOff x="0" y="0"/>
            <a:chExt cx="5218176" cy="2743073"/>
          </a:xfrm>
        </p:grpSpPr>
        <p:sp>
          <p:nvSpPr>
            <p:cNvPr id="25" name="Freeform 25"/>
            <p:cNvSpPr/>
            <p:nvPr/>
          </p:nvSpPr>
          <p:spPr>
            <a:xfrm>
              <a:off x="0" y="0"/>
              <a:ext cx="5218176" cy="2743073"/>
            </a:xfrm>
            <a:custGeom>
              <a:avLst/>
              <a:gdLst/>
              <a:ahLst/>
              <a:cxnLst/>
              <a:rect l="l" t="t" r="r" b="b"/>
              <a:pathLst>
                <a:path w="5218176" h="2743073">
                  <a:moveTo>
                    <a:pt x="0" y="457200"/>
                  </a:moveTo>
                  <a:cubicBezTo>
                    <a:pt x="0" y="204724"/>
                    <a:pt x="204724" y="0"/>
                    <a:pt x="457200" y="0"/>
                  </a:cubicBezTo>
                  <a:lnTo>
                    <a:pt x="4760976" y="0"/>
                  </a:lnTo>
                  <a:cubicBezTo>
                    <a:pt x="5013452" y="0"/>
                    <a:pt x="5218176" y="204724"/>
                    <a:pt x="5218176" y="457200"/>
                  </a:cubicBezTo>
                  <a:lnTo>
                    <a:pt x="5218176" y="2285873"/>
                  </a:lnTo>
                  <a:cubicBezTo>
                    <a:pt x="5218176" y="2538349"/>
                    <a:pt x="5013452" y="2743073"/>
                    <a:pt x="4760976" y="2743073"/>
                  </a:cubicBezTo>
                  <a:lnTo>
                    <a:pt x="457200" y="2743073"/>
                  </a:lnTo>
                  <a:cubicBezTo>
                    <a:pt x="204724" y="2743073"/>
                    <a:pt x="0" y="2538349"/>
                    <a:pt x="0" y="2285873"/>
                  </a:cubicBezTo>
                  <a:lnTo>
                    <a:pt x="0" y="457200"/>
                  </a:lnTo>
                  <a:close/>
                </a:path>
              </a:pathLst>
            </a:custGeom>
            <a:solidFill>
              <a:srgbClr val="4F81BD"/>
            </a:solidFill>
          </p:spPr>
        </p:sp>
      </p:grpSp>
      <p:sp>
        <p:nvSpPr>
          <p:cNvPr id="26" name="Freeform 26"/>
          <p:cNvSpPr/>
          <p:nvPr/>
        </p:nvSpPr>
        <p:spPr>
          <a:xfrm>
            <a:off x="596900" y="5350632"/>
            <a:ext cx="3938968" cy="2082641"/>
          </a:xfrm>
          <a:custGeom>
            <a:avLst/>
            <a:gdLst/>
            <a:ahLst/>
            <a:cxnLst/>
            <a:rect l="l" t="t" r="r" b="b"/>
            <a:pathLst>
              <a:path w="3938968" h="2082641">
                <a:moveTo>
                  <a:pt x="0" y="0"/>
                </a:moveTo>
                <a:lnTo>
                  <a:pt x="3938968" y="0"/>
                </a:lnTo>
                <a:lnTo>
                  <a:pt x="3938968" y="2082641"/>
                </a:lnTo>
                <a:lnTo>
                  <a:pt x="0" y="2082641"/>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27" name="Group 27"/>
          <p:cNvGrpSpPr/>
          <p:nvPr/>
        </p:nvGrpSpPr>
        <p:grpSpPr>
          <a:xfrm>
            <a:off x="596900" y="5336345"/>
            <a:ext cx="3939002" cy="2096937"/>
            <a:chOff x="0" y="0"/>
            <a:chExt cx="5252003" cy="2795917"/>
          </a:xfrm>
        </p:grpSpPr>
        <p:sp>
          <p:nvSpPr>
            <p:cNvPr id="28" name="Freeform 28"/>
            <p:cNvSpPr/>
            <p:nvPr/>
          </p:nvSpPr>
          <p:spPr>
            <a:xfrm>
              <a:off x="0" y="0"/>
              <a:ext cx="5252003" cy="2795917"/>
            </a:xfrm>
            <a:custGeom>
              <a:avLst/>
              <a:gdLst/>
              <a:ahLst/>
              <a:cxnLst/>
              <a:rect l="l" t="t" r="r" b="b"/>
              <a:pathLst>
                <a:path w="5252003" h="2795917">
                  <a:moveTo>
                    <a:pt x="0" y="0"/>
                  </a:moveTo>
                  <a:lnTo>
                    <a:pt x="5252003" y="0"/>
                  </a:lnTo>
                  <a:lnTo>
                    <a:pt x="5252003" y="2795917"/>
                  </a:lnTo>
                  <a:lnTo>
                    <a:pt x="0" y="2795917"/>
                  </a:lnTo>
                  <a:close/>
                </a:path>
              </a:pathLst>
            </a:custGeom>
            <a:solidFill>
              <a:srgbClr val="000000">
                <a:alpha val="0"/>
              </a:srgbClr>
            </a:solidFill>
          </p:spPr>
        </p:sp>
        <p:sp>
          <p:nvSpPr>
            <p:cNvPr id="29" name="TextBox 29"/>
            <p:cNvSpPr txBox="1"/>
            <p:nvPr/>
          </p:nvSpPr>
          <p:spPr>
            <a:xfrm>
              <a:off x="0" y="-19050"/>
              <a:ext cx="5252003" cy="2814967"/>
            </a:xfrm>
            <a:prstGeom prst="rect">
              <a:avLst/>
            </a:prstGeom>
          </p:spPr>
          <p:txBody>
            <a:bodyPr lIns="0" tIns="0" rIns="0" bIns="0" rtlCol="0" anchor="ctr"/>
            <a:lstStyle/>
            <a:p>
              <a:pPr algn="ctr">
                <a:lnSpc>
                  <a:spcPts val="3888"/>
                </a:lnSpc>
              </a:pPr>
              <a:r>
                <a:rPr lang="en-US" sz="3600">
                  <a:solidFill>
                    <a:srgbClr val="FFFFFF"/>
                  </a:solidFill>
                  <a:latin typeface="Calibri (MS)"/>
                  <a:ea typeface="Calibri (MS)"/>
                  <a:cs typeface="Calibri (MS)"/>
                  <a:sym typeface="Calibri (MS)"/>
                </a:rPr>
                <a:t>Increase</a:t>
              </a:r>
            </a:p>
            <a:p>
              <a:pPr algn="ctr">
                <a:lnSpc>
                  <a:spcPts val="3888"/>
                </a:lnSpc>
              </a:pPr>
              <a:r>
                <a:rPr lang="en-US" sz="3600">
                  <a:solidFill>
                    <a:srgbClr val="FFFFFF"/>
                  </a:solidFill>
                  <a:latin typeface="Calibri (MS)"/>
                  <a:ea typeface="Calibri (MS)"/>
                  <a:cs typeface="Calibri (MS)"/>
                  <a:sym typeface="Calibri (MS)"/>
                </a:rPr>
                <a:t>revenue</a:t>
              </a:r>
            </a:p>
          </p:txBody>
        </p:sp>
      </p:grpSp>
      <p:grpSp>
        <p:nvGrpSpPr>
          <p:cNvPr id="30" name="Group 30"/>
          <p:cNvGrpSpPr/>
          <p:nvPr/>
        </p:nvGrpSpPr>
        <p:grpSpPr>
          <a:xfrm>
            <a:off x="4519034" y="7800223"/>
            <a:ext cx="8727696" cy="1645825"/>
            <a:chOff x="0" y="0"/>
            <a:chExt cx="11636928" cy="2194433"/>
          </a:xfrm>
        </p:grpSpPr>
        <p:sp>
          <p:nvSpPr>
            <p:cNvPr id="31" name="Freeform 31"/>
            <p:cNvSpPr/>
            <p:nvPr/>
          </p:nvSpPr>
          <p:spPr>
            <a:xfrm>
              <a:off x="0" y="0"/>
              <a:ext cx="11637011" cy="2194433"/>
            </a:xfrm>
            <a:custGeom>
              <a:avLst/>
              <a:gdLst/>
              <a:ahLst/>
              <a:cxnLst/>
              <a:rect l="l" t="t" r="r" b="b"/>
              <a:pathLst>
                <a:path w="11637011" h="2194433">
                  <a:moveTo>
                    <a:pt x="11636883" y="365760"/>
                  </a:moveTo>
                  <a:lnTo>
                    <a:pt x="11636883" y="1828673"/>
                  </a:lnTo>
                  <a:cubicBezTo>
                    <a:pt x="11636883" y="2030603"/>
                    <a:pt x="11526647" y="2194433"/>
                    <a:pt x="11390502" y="2194433"/>
                  </a:cubicBezTo>
                  <a:lnTo>
                    <a:pt x="0" y="2194433"/>
                  </a:lnTo>
                  <a:lnTo>
                    <a:pt x="0" y="0"/>
                  </a:lnTo>
                  <a:lnTo>
                    <a:pt x="11390630" y="0"/>
                  </a:lnTo>
                  <a:cubicBezTo>
                    <a:pt x="11526648" y="0"/>
                    <a:pt x="11637011" y="163703"/>
                    <a:pt x="11637011" y="365760"/>
                  </a:cubicBezTo>
                  <a:close/>
                </a:path>
              </a:pathLst>
            </a:custGeom>
            <a:solidFill>
              <a:srgbClr val="D0D8E8">
                <a:alpha val="65098"/>
              </a:srgbClr>
            </a:solidFill>
          </p:spPr>
        </p:sp>
      </p:grpSp>
      <p:sp>
        <p:nvSpPr>
          <p:cNvPr id="32" name="Freeform 32"/>
          <p:cNvSpPr/>
          <p:nvPr/>
        </p:nvSpPr>
        <p:spPr>
          <a:xfrm>
            <a:off x="4510502" y="7787555"/>
            <a:ext cx="8744759" cy="1671161"/>
          </a:xfrm>
          <a:custGeom>
            <a:avLst/>
            <a:gdLst/>
            <a:ahLst/>
            <a:cxnLst/>
            <a:rect l="l" t="t" r="r" b="b"/>
            <a:pathLst>
              <a:path w="8744759" h="1671161">
                <a:moveTo>
                  <a:pt x="0" y="0"/>
                </a:moveTo>
                <a:lnTo>
                  <a:pt x="8744759" y="0"/>
                </a:lnTo>
                <a:lnTo>
                  <a:pt x="8744759" y="1671161"/>
                </a:lnTo>
                <a:lnTo>
                  <a:pt x="0" y="1671161"/>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grpSp>
        <p:nvGrpSpPr>
          <p:cNvPr id="33" name="Group 33"/>
          <p:cNvGrpSpPr/>
          <p:nvPr/>
        </p:nvGrpSpPr>
        <p:grpSpPr>
          <a:xfrm>
            <a:off x="4510502" y="7773268"/>
            <a:ext cx="8744781" cy="1685488"/>
            <a:chOff x="0" y="0"/>
            <a:chExt cx="11659708" cy="2247318"/>
          </a:xfrm>
        </p:grpSpPr>
        <p:sp>
          <p:nvSpPr>
            <p:cNvPr id="34" name="Freeform 34"/>
            <p:cNvSpPr/>
            <p:nvPr/>
          </p:nvSpPr>
          <p:spPr>
            <a:xfrm>
              <a:off x="0" y="0"/>
              <a:ext cx="11659708" cy="2247318"/>
            </a:xfrm>
            <a:custGeom>
              <a:avLst/>
              <a:gdLst/>
              <a:ahLst/>
              <a:cxnLst/>
              <a:rect l="l" t="t" r="r" b="b"/>
              <a:pathLst>
                <a:path w="11659708" h="2247318">
                  <a:moveTo>
                    <a:pt x="0" y="0"/>
                  </a:moveTo>
                  <a:lnTo>
                    <a:pt x="11659708" y="0"/>
                  </a:lnTo>
                  <a:lnTo>
                    <a:pt x="11659708" y="2247318"/>
                  </a:lnTo>
                  <a:lnTo>
                    <a:pt x="0" y="2247318"/>
                  </a:lnTo>
                  <a:close/>
                </a:path>
              </a:pathLst>
            </a:custGeom>
            <a:solidFill>
              <a:srgbClr val="000000">
                <a:alpha val="0"/>
              </a:srgbClr>
            </a:solidFill>
          </p:spPr>
        </p:sp>
        <p:sp>
          <p:nvSpPr>
            <p:cNvPr id="35" name="TextBox 35"/>
            <p:cNvSpPr txBox="1"/>
            <p:nvPr/>
          </p:nvSpPr>
          <p:spPr>
            <a:xfrm>
              <a:off x="0" y="-19050"/>
              <a:ext cx="11659708" cy="2266368"/>
            </a:xfrm>
            <a:prstGeom prst="rect">
              <a:avLst/>
            </a:prstGeom>
          </p:spPr>
          <p:txBody>
            <a:bodyPr lIns="0" tIns="0" rIns="0" bIns="0" rtlCol="0" anchor="ctr"/>
            <a:lstStyle/>
            <a:p>
              <a:pPr algn="l">
                <a:lnSpc>
                  <a:spcPts val="3888"/>
                </a:lnSpc>
              </a:pPr>
              <a:endParaRPr/>
            </a:p>
            <a:p>
              <a:pPr marL="723900" lvl="3" indent="-180975" algn="l">
                <a:lnSpc>
                  <a:spcPts val="3888"/>
                </a:lnSpc>
                <a:buFont typeface="Arial"/>
                <a:buChar char="￭"/>
              </a:pPr>
              <a:r>
                <a:rPr lang="en-US" sz="3600">
                  <a:solidFill>
                    <a:srgbClr val="000000"/>
                  </a:solidFill>
                  <a:latin typeface="Calibri (MS)"/>
                  <a:ea typeface="Calibri (MS)"/>
                  <a:cs typeface="Calibri (MS)"/>
                  <a:sym typeface="Calibri (MS)"/>
                </a:rPr>
                <a:t>Messages and response</a:t>
              </a:r>
            </a:p>
            <a:p>
              <a:pPr marL="723900" lvl="3" indent="-180975" algn="l">
                <a:lnSpc>
                  <a:spcPts val="3888"/>
                </a:lnSpc>
              </a:pPr>
              <a:endParaRPr lang="en-US" sz="3600">
                <a:solidFill>
                  <a:srgbClr val="000000"/>
                </a:solidFill>
                <a:latin typeface="Calibri (MS)"/>
                <a:ea typeface="Calibri (MS)"/>
                <a:cs typeface="Calibri (MS)"/>
                <a:sym typeface="Calibri (MS)"/>
              </a:endParaRPr>
            </a:p>
          </p:txBody>
        </p:sp>
      </p:grpSp>
      <p:grpSp>
        <p:nvGrpSpPr>
          <p:cNvPr id="36" name="Group 36"/>
          <p:cNvGrpSpPr/>
          <p:nvPr/>
        </p:nvGrpSpPr>
        <p:grpSpPr>
          <a:xfrm>
            <a:off x="609568" y="7594498"/>
            <a:ext cx="3913632" cy="2057305"/>
            <a:chOff x="0" y="0"/>
            <a:chExt cx="5218176" cy="2743073"/>
          </a:xfrm>
        </p:grpSpPr>
        <p:sp>
          <p:nvSpPr>
            <p:cNvPr id="37" name="Freeform 37"/>
            <p:cNvSpPr/>
            <p:nvPr/>
          </p:nvSpPr>
          <p:spPr>
            <a:xfrm>
              <a:off x="0" y="0"/>
              <a:ext cx="5218176" cy="2743073"/>
            </a:xfrm>
            <a:custGeom>
              <a:avLst/>
              <a:gdLst/>
              <a:ahLst/>
              <a:cxnLst/>
              <a:rect l="l" t="t" r="r" b="b"/>
              <a:pathLst>
                <a:path w="5218176" h="2743073">
                  <a:moveTo>
                    <a:pt x="0" y="457200"/>
                  </a:moveTo>
                  <a:cubicBezTo>
                    <a:pt x="0" y="204724"/>
                    <a:pt x="204724" y="0"/>
                    <a:pt x="457200" y="0"/>
                  </a:cubicBezTo>
                  <a:lnTo>
                    <a:pt x="4760976" y="0"/>
                  </a:lnTo>
                  <a:cubicBezTo>
                    <a:pt x="5013452" y="0"/>
                    <a:pt x="5218176" y="204724"/>
                    <a:pt x="5218176" y="457200"/>
                  </a:cubicBezTo>
                  <a:lnTo>
                    <a:pt x="5218176" y="2285873"/>
                  </a:lnTo>
                  <a:cubicBezTo>
                    <a:pt x="5218176" y="2538349"/>
                    <a:pt x="5013452" y="2743073"/>
                    <a:pt x="4760976" y="2743073"/>
                  </a:cubicBezTo>
                  <a:lnTo>
                    <a:pt x="457200" y="2743073"/>
                  </a:lnTo>
                  <a:cubicBezTo>
                    <a:pt x="204724" y="2743073"/>
                    <a:pt x="0" y="2538349"/>
                    <a:pt x="0" y="2285873"/>
                  </a:cubicBezTo>
                  <a:lnTo>
                    <a:pt x="0" y="457200"/>
                  </a:lnTo>
                  <a:close/>
                </a:path>
              </a:pathLst>
            </a:custGeom>
            <a:solidFill>
              <a:srgbClr val="4F81BD"/>
            </a:solidFill>
          </p:spPr>
        </p:sp>
      </p:grpSp>
      <p:sp>
        <p:nvSpPr>
          <p:cNvPr id="38" name="Freeform 38"/>
          <p:cNvSpPr/>
          <p:nvPr/>
        </p:nvSpPr>
        <p:spPr>
          <a:xfrm>
            <a:off x="596900" y="7581830"/>
            <a:ext cx="3938968" cy="2082641"/>
          </a:xfrm>
          <a:custGeom>
            <a:avLst/>
            <a:gdLst/>
            <a:ahLst/>
            <a:cxnLst/>
            <a:rect l="l" t="t" r="r" b="b"/>
            <a:pathLst>
              <a:path w="3938968" h="2082641">
                <a:moveTo>
                  <a:pt x="0" y="0"/>
                </a:moveTo>
                <a:lnTo>
                  <a:pt x="3938968" y="0"/>
                </a:lnTo>
                <a:lnTo>
                  <a:pt x="3938968" y="2082641"/>
                </a:lnTo>
                <a:lnTo>
                  <a:pt x="0" y="2082641"/>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39" name="Group 39"/>
          <p:cNvGrpSpPr/>
          <p:nvPr/>
        </p:nvGrpSpPr>
        <p:grpSpPr>
          <a:xfrm>
            <a:off x="596900" y="7567543"/>
            <a:ext cx="3939002" cy="2096937"/>
            <a:chOff x="0" y="0"/>
            <a:chExt cx="5252003" cy="2795917"/>
          </a:xfrm>
        </p:grpSpPr>
        <p:sp>
          <p:nvSpPr>
            <p:cNvPr id="40" name="Freeform 40"/>
            <p:cNvSpPr/>
            <p:nvPr/>
          </p:nvSpPr>
          <p:spPr>
            <a:xfrm>
              <a:off x="0" y="0"/>
              <a:ext cx="5252003" cy="2795917"/>
            </a:xfrm>
            <a:custGeom>
              <a:avLst/>
              <a:gdLst/>
              <a:ahLst/>
              <a:cxnLst/>
              <a:rect l="l" t="t" r="r" b="b"/>
              <a:pathLst>
                <a:path w="5252003" h="2795917">
                  <a:moveTo>
                    <a:pt x="0" y="0"/>
                  </a:moveTo>
                  <a:lnTo>
                    <a:pt x="5252003" y="0"/>
                  </a:lnTo>
                  <a:lnTo>
                    <a:pt x="5252003" y="2795917"/>
                  </a:lnTo>
                  <a:lnTo>
                    <a:pt x="0" y="2795917"/>
                  </a:lnTo>
                  <a:close/>
                </a:path>
              </a:pathLst>
            </a:custGeom>
            <a:solidFill>
              <a:srgbClr val="000000">
                <a:alpha val="0"/>
              </a:srgbClr>
            </a:solidFill>
          </p:spPr>
        </p:sp>
        <p:sp>
          <p:nvSpPr>
            <p:cNvPr id="41" name="TextBox 41"/>
            <p:cNvSpPr txBox="1"/>
            <p:nvPr/>
          </p:nvSpPr>
          <p:spPr>
            <a:xfrm>
              <a:off x="0" y="-19050"/>
              <a:ext cx="5252003" cy="2814967"/>
            </a:xfrm>
            <a:prstGeom prst="rect">
              <a:avLst/>
            </a:prstGeom>
          </p:spPr>
          <p:txBody>
            <a:bodyPr lIns="0" tIns="0" rIns="0" bIns="0" rtlCol="0" anchor="ctr"/>
            <a:lstStyle/>
            <a:p>
              <a:pPr algn="ctr">
                <a:lnSpc>
                  <a:spcPts val="3888"/>
                </a:lnSpc>
              </a:pPr>
              <a:r>
                <a:rPr lang="en-US" sz="3600">
                  <a:solidFill>
                    <a:srgbClr val="FFFFFF"/>
                  </a:solidFill>
                  <a:latin typeface="Calibri (MS)"/>
                  <a:ea typeface="Calibri (MS)"/>
                  <a:cs typeface="Calibri (MS)"/>
                  <a:sym typeface="Calibri (MS)"/>
                </a:rPr>
                <a:t>Increase</a:t>
              </a:r>
            </a:p>
            <a:p>
              <a:pPr algn="ctr">
                <a:lnSpc>
                  <a:spcPts val="3888"/>
                </a:lnSpc>
              </a:pPr>
              <a:r>
                <a:rPr lang="en-US" sz="3600">
                  <a:solidFill>
                    <a:srgbClr val="FFFFFF"/>
                  </a:solidFill>
                  <a:latin typeface="Calibri (MS)"/>
                  <a:ea typeface="Calibri (MS)"/>
                  <a:cs typeface="Calibri (MS)"/>
                  <a:sym typeface="Calibri (MS)"/>
                </a:rPr>
                <a:t>patients</a:t>
              </a:r>
            </a:p>
          </p:txBody>
        </p:sp>
      </p:grpSp>
      <p:grpSp>
        <p:nvGrpSpPr>
          <p:cNvPr id="42" name="Group 42"/>
          <p:cNvGrpSpPr/>
          <p:nvPr/>
        </p:nvGrpSpPr>
        <p:grpSpPr>
          <a:xfrm>
            <a:off x="6553200" y="6356350"/>
            <a:ext cx="2133600" cy="365125"/>
            <a:chOff x="0" y="0"/>
            <a:chExt cx="2844800" cy="486833"/>
          </a:xfrm>
        </p:grpSpPr>
        <p:sp>
          <p:nvSpPr>
            <p:cNvPr id="43" name="Freeform 43"/>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44" name="TextBox 44"/>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44</a:t>
              </a:r>
            </a:p>
          </p:txBody>
        </p:sp>
      </p:grpSp>
      <p:grpSp>
        <p:nvGrpSpPr>
          <p:cNvPr id="45" name="Group 45"/>
          <p:cNvGrpSpPr/>
          <p:nvPr/>
        </p:nvGrpSpPr>
        <p:grpSpPr>
          <a:xfrm>
            <a:off x="4510502" y="5946442"/>
            <a:ext cx="5502147" cy="592470"/>
            <a:chOff x="0" y="0"/>
            <a:chExt cx="7336196" cy="789960"/>
          </a:xfrm>
        </p:grpSpPr>
        <p:sp>
          <p:nvSpPr>
            <p:cNvPr id="46" name="Freeform 46"/>
            <p:cNvSpPr/>
            <p:nvPr/>
          </p:nvSpPr>
          <p:spPr>
            <a:xfrm>
              <a:off x="0" y="0"/>
              <a:ext cx="7336196" cy="789960"/>
            </a:xfrm>
            <a:custGeom>
              <a:avLst/>
              <a:gdLst/>
              <a:ahLst/>
              <a:cxnLst/>
              <a:rect l="l" t="t" r="r" b="b"/>
              <a:pathLst>
                <a:path w="7336196" h="789960">
                  <a:moveTo>
                    <a:pt x="0" y="0"/>
                  </a:moveTo>
                  <a:lnTo>
                    <a:pt x="7336196" y="0"/>
                  </a:lnTo>
                  <a:lnTo>
                    <a:pt x="7336196" y="789960"/>
                  </a:lnTo>
                  <a:lnTo>
                    <a:pt x="0" y="789960"/>
                  </a:lnTo>
                  <a:close/>
                </a:path>
              </a:pathLst>
            </a:custGeom>
            <a:solidFill>
              <a:srgbClr val="000000">
                <a:alpha val="0"/>
              </a:srgbClr>
            </a:solidFill>
          </p:spPr>
        </p:sp>
        <p:sp>
          <p:nvSpPr>
            <p:cNvPr id="47" name="TextBox 47"/>
            <p:cNvSpPr txBox="1"/>
            <p:nvPr/>
          </p:nvSpPr>
          <p:spPr>
            <a:xfrm>
              <a:off x="0" y="-19050"/>
              <a:ext cx="7336196" cy="809010"/>
            </a:xfrm>
            <a:prstGeom prst="rect">
              <a:avLst/>
            </a:prstGeom>
          </p:spPr>
          <p:txBody>
            <a:bodyPr lIns="0" tIns="0" rIns="0" bIns="0" rtlCol="0" anchor="t"/>
            <a:lstStyle/>
            <a:p>
              <a:pPr marL="723900" lvl="3" indent="-180975" algn="l">
                <a:lnSpc>
                  <a:spcPts val="3888"/>
                </a:lnSpc>
                <a:buFont typeface="Arial"/>
                <a:buChar char="￭"/>
              </a:pPr>
              <a:r>
                <a:rPr lang="en-US" sz="3600">
                  <a:solidFill>
                    <a:srgbClr val="000000"/>
                  </a:solidFill>
                  <a:latin typeface="Calibri (MS)"/>
                  <a:ea typeface="Calibri (MS)"/>
                  <a:cs typeface="Calibri (MS)"/>
                  <a:sym typeface="Calibri (MS)"/>
                </a:rPr>
                <a:t>Messages and response</a:t>
              </a:r>
            </a:p>
          </p:txBody>
        </p:sp>
      </p:grpSp>
      <p:sp>
        <p:nvSpPr>
          <p:cNvPr id="48" name="Freeform 48"/>
          <p:cNvSpPr/>
          <p:nvPr/>
        </p:nvSpPr>
        <p:spPr>
          <a:xfrm>
            <a:off x="13638533" y="4114800"/>
            <a:ext cx="3888486" cy="4114800"/>
          </a:xfrm>
          <a:custGeom>
            <a:avLst/>
            <a:gdLst/>
            <a:ahLst/>
            <a:cxnLst/>
            <a:rect l="l" t="t" r="r" b="b"/>
            <a:pathLst>
              <a:path w="3888486" h="4114800">
                <a:moveTo>
                  <a:pt x="0" y="0"/>
                </a:moveTo>
                <a:lnTo>
                  <a:pt x="3888486" y="0"/>
                </a:lnTo>
                <a:lnTo>
                  <a:pt x="3888486" y="4114800"/>
                </a:lnTo>
                <a:lnTo>
                  <a:pt x="0" y="4114800"/>
                </a:lnTo>
                <a:lnTo>
                  <a:pt x="0" y="0"/>
                </a:lnTo>
                <a:close/>
              </a:path>
            </a:pathLst>
          </a:custGeom>
          <a:blipFill>
            <a:blip r:embed="rId13">
              <a:extLst>
                <a:ext uri="{96DAC541-7B7A-43D3-8B79-37D633B846F1}">
                  <asvg:svgBlip xmlns="" xmlns:asvg="http://schemas.microsoft.com/office/drawing/2016/SVG/main" r:embed="rId14"/>
                </a:ext>
              </a:extLst>
            </a:blip>
            <a:stretch>
              <a:fillRect/>
            </a:stretch>
          </a:blipFill>
        </p:spPr>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935200" y="-697539"/>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sp>
        <p:nvSpPr>
          <p:cNvPr id="5" name="Freeform 5"/>
          <p:cNvSpPr/>
          <p:nvPr/>
        </p:nvSpPr>
        <p:spPr>
          <a:xfrm>
            <a:off x="0" y="-144661"/>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5">
              <a:extLst>
                <a:ext uri="{96DAC541-7B7A-43D3-8B79-37D633B846F1}">
                  <asvg:svgBlip xmlns="" xmlns:asvg="http://schemas.microsoft.com/office/drawing/2016/SVG/main" r:embed="rId6"/>
                </a:ext>
              </a:extLst>
            </a:blip>
            <a:stretch>
              <a:fillRect t="-67" b="-67"/>
            </a:stretch>
          </a:blipFill>
        </p:spPr>
      </p:sp>
      <p:grpSp>
        <p:nvGrpSpPr>
          <p:cNvPr id="6" name="Group 6"/>
          <p:cNvGrpSpPr/>
          <p:nvPr/>
        </p:nvGrpSpPr>
        <p:grpSpPr>
          <a:xfrm>
            <a:off x="241795" y="206985"/>
            <a:ext cx="8226425" cy="1162943"/>
            <a:chOff x="0" y="0"/>
            <a:chExt cx="10968567" cy="1550591"/>
          </a:xfrm>
        </p:grpSpPr>
        <p:sp>
          <p:nvSpPr>
            <p:cNvPr id="7" name="Freeform 7"/>
            <p:cNvSpPr/>
            <p:nvPr/>
          </p:nvSpPr>
          <p:spPr>
            <a:xfrm>
              <a:off x="0" y="0"/>
              <a:ext cx="10968567" cy="1550591"/>
            </a:xfrm>
            <a:custGeom>
              <a:avLst/>
              <a:gdLst/>
              <a:ahLst/>
              <a:cxnLst/>
              <a:rect l="l" t="t" r="r" b="b"/>
              <a:pathLst>
                <a:path w="10968567" h="1550591">
                  <a:moveTo>
                    <a:pt x="0" y="0"/>
                  </a:moveTo>
                  <a:lnTo>
                    <a:pt x="10968567" y="0"/>
                  </a:lnTo>
                  <a:lnTo>
                    <a:pt x="10968567" y="1550591"/>
                  </a:lnTo>
                  <a:lnTo>
                    <a:pt x="0" y="1550591"/>
                  </a:lnTo>
                  <a:close/>
                </a:path>
              </a:pathLst>
            </a:custGeom>
            <a:solidFill>
              <a:srgbClr val="000000">
                <a:alpha val="0"/>
              </a:srgbClr>
            </a:solidFill>
          </p:spPr>
        </p:sp>
        <p:sp>
          <p:nvSpPr>
            <p:cNvPr id="8" name="TextBox 8"/>
            <p:cNvSpPr txBox="1"/>
            <p:nvPr/>
          </p:nvSpPr>
          <p:spPr>
            <a:xfrm>
              <a:off x="0" y="-114300"/>
              <a:ext cx="10968567"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Brand awareness KPIs</a:t>
              </a: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45</a:t>
              </a:r>
            </a:p>
          </p:txBody>
        </p:sp>
      </p:gr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1795" y="1770215"/>
            <a:ext cx="10058400" cy="8219556"/>
          </a:xfrm>
          <a:prstGeom prst="rect">
            <a:avLst/>
          </a:prstGeom>
          <a:effectLst>
            <a:outerShdw blurRad="50800" dist="38100" algn="l" rotWithShape="0">
              <a:prstClr val="black">
                <a:alpha val="40000"/>
              </a:prstClr>
            </a:outerShdw>
          </a:effectLst>
          <a:scene3d>
            <a:camera prst="orthographicFront"/>
            <a:lightRig rig="threePt" dir="t"/>
          </a:scene3d>
          <a:sp3d>
            <a:bevelT/>
          </a:sp3d>
        </p:spPr>
      </p:pic>
      <p:sp>
        <p:nvSpPr>
          <p:cNvPr id="14" name="TextBox 13"/>
          <p:cNvSpPr txBox="1"/>
          <p:nvPr/>
        </p:nvSpPr>
        <p:spPr>
          <a:xfrm>
            <a:off x="11887200" y="2933700"/>
            <a:ext cx="5181600" cy="3477875"/>
          </a:xfrm>
          <a:prstGeom prst="rect">
            <a:avLst/>
          </a:prstGeom>
          <a:noFill/>
        </p:spPr>
        <p:txBody>
          <a:bodyPr wrap="square" rtlCol="0">
            <a:spAutoFit/>
          </a:bodyPr>
          <a:lstStyle/>
          <a:p>
            <a:pPr algn="just"/>
            <a:r>
              <a:rPr lang="en-GB" sz="4400" dirty="0" smtClean="0"/>
              <a:t>The graph shows the increase in number of followers and likes during the period 1/12/24 – 31/3/25</a:t>
            </a:r>
            <a:endParaRPr lang="en-GB" sz="4400"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935200" y="-697539"/>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sp>
        <p:nvSpPr>
          <p:cNvPr id="5" name="Freeform 5"/>
          <p:cNvSpPr/>
          <p:nvPr/>
        </p:nvSpPr>
        <p:spPr>
          <a:xfrm>
            <a:off x="0" y="-144661"/>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5">
              <a:extLst>
                <a:ext uri="{96DAC541-7B7A-43D3-8B79-37D633B846F1}">
                  <asvg:svgBlip xmlns="" xmlns:asvg="http://schemas.microsoft.com/office/drawing/2016/SVG/main" r:embed="rId6"/>
                </a:ext>
              </a:extLst>
            </a:blip>
            <a:stretch>
              <a:fillRect t="-67" b="-67"/>
            </a:stretch>
          </a:blipFill>
        </p:spPr>
      </p:sp>
      <p:grpSp>
        <p:nvGrpSpPr>
          <p:cNvPr id="6" name="Group 6"/>
          <p:cNvGrpSpPr/>
          <p:nvPr/>
        </p:nvGrpSpPr>
        <p:grpSpPr>
          <a:xfrm>
            <a:off x="241795" y="206985"/>
            <a:ext cx="8226425" cy="1162943"/>
            <a:chOff x="0" y="0"/>
            <a:chExt cx="10968567" cy="1550591"/>
          </a:xfrm>
        </p:grpSpPr>
        <p:sp>
          <p:nvSpPr>
            <p:cNvPr id="7" name="Freeform 7"/>
            <p:cNvSpPr/>
            <p:nvPr/>
          </p:nvSpPr>
          <p:spPr>
            <a:xfrm>
              <a:off x="0" y="0"/>
              <a:ext cx="10968567" cy="1550591"/>
            </a:xfrm>
            <a:custGeom>
              <a:avLst/>
              <a:gdLst/>
              <a:ahLst/>
              <a:cxnLst/>
              <a:rect l="l" t="t" r="r" b="b"/>
              <a:pathLst>
                <a:path w="10968567" h="1550591">
                  <a:moveTo>
                    <a:pt x="0" y="0"/>
                  </a:moveTo>
                  <a:lnTo>
                    <a:pt x="10968567" y="0"/>
                  </a:lnTo>
                  <a:lnTo>
                    <a:pt x="10968567" y="1550591"/>
                  </a:lnTo>
                  <a:lnTo>
                    <a:pt x="0" y="1550591"/>
                  </a:lnTo>
                  <a:close/>
                </a:path>
              </a:pathLst>
            </a:custGeom>
            <a:solidFill>
              <a:srgbClr val="000000">
                <a:alpha val="0"/>
              </a:srgbClr>
            </a:solidFill>
          </p:spPr>
        </p:sp>
        <p:sp>
          <p:nvSpPr>
            <p:cNvPr id="8" name="TextBox 8"/>
            <p:cNvSpPr txBox="1"/>
            <p:nvPr/>
          </p:nvSpPr>
          <p:spPr>
            <a:xfrm>
              <a:off x="0" y="-114300"/>
              <a:ext cx="10968567" cy="1664891"/>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Brand awareness KPIs</a:t>
              </a: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45</a:t>
              </a:r>
            </a:p>
          </p:txBody>
        </p:sp>
      </p:gr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 y="1894942"/>
            <a:ext cx="11342193" cy="8156222"/>
          </a:xfrm>
          <a:prstGeom prst="rect">
            <a:avLst/>
          </a:prstGeom>
        </p:spPr>
      </p:pic>
      <p:sp>
        <p:nvSpPr>
          <p:cNvPr id="14" name="Rectangle 13"/>
          <p:cNvSpPr/>
          <p:nvPr/>
        </p:nvSpPr>
        <p:spPr>
          <a:xfrm>
            <a:off x="12581525" y="3230928"/>
            <a:ext cx="5009068" cy="3477875"/>
          </a:xfrm>
          <a:prstGeom prst="rect">
            <a:avLst/>
          </a:prstGeom>
        </p:spPr>
        <p:txBody>
          <a:bodyPr wrap="square">
            <a:spAutoFit/>
          </a:bodyPr>
          <a:lstStyle/>
          <a:p>
            <a:pPr algn="just"/>
            <a:r>
              <a:rPr lang="en-GB" sz="4400" dirty="0"/>
              <a:t>The graph shows the </a:t>
            </a:r>
            <a:r>
              <a:rPr lang="en-GB" sz="4400" dirty="0" smtClean="0"/>
              <a:t>number </a:t>
            </a:r>
            <a:r>
              <a:rPr lang="en-GB" sz="4400" dirty="0"/>
              <a:t>of </a:t>
            </a:r>
            <a:r>
              <a:rPr lang="en-GB" sz="4400" dirty="0" smtClean="0"/>
              <a:t>views </a:t>
            </a:r>
            <a:r>
              <a:rPr lang="en-GB" sz="4400" dirty="0"/>
              <a:t>and </a:t>
            </a:r>
            <a:r>
              <a:rPr lang="en-GB" sz="4400" dirty="0" smtClean="0"/>
              <a:t>reach </a:t>
            </a:r>
            <a:r>
              <a:rPr lang="en-GB" sz="4400" dirty="0"/>
              <a:t>during the period </a:t>
            </a:r>
            <a:endParaRPr lang="en-GB" sz="4400" dirty="0" smtClean="0"/>
          </a:p>
          <a:p>
            <a:pPr algn="just"/>
            <a:r>
              <a:rPr lang="en-GB" sz="4400" dirty="0" smtClean="0"/>
              <a:t>1/12/24 </a:t>
            </a:r>
            <a:r>
              <a:rPr lang="en-GB" sz="4400" dirty="0"/>
              <a:t>– 31/3/25</a:t>
            </a:r>
          </a:p>
        </p:txBody>
      </p:sp>
    </p:spTree>
    <p:extLst>
      <p:ext uri="{BB962C8B-B14F-4D97-AF65-F5344CB8AC3E}">
        <p14:creationId xmlns:p14="http://schemas.microsoft.com/office/powerpoint/2010/main" val="232592376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935200" y="-697539"/>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3"/>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4">
              <a:extLst>
                <a:ext uri="{96DAC541-7B7A-43D3-8B79-37D633B846F1}">
                  <asvg:svgBlip xmlns="" xmlns:asvg="http://schemas.microsoft.com/office/drawing/2016/SVG/main" r:embed="rId5"/>
                </a:ext>
              </a:extLst>
            </a:blip>
            <a:stretch>
              <a:fillRect l="-138" r="-138"/>
            </a:stretch>
          </a:blipFill>
        </p:spPr>
      </p:sp>
      <p:sp>
        <p:nvSpPr>
          <p:cNvPr id="5" name="Freeform 5"/>
          <p:cNvSpPr/>
          <p:nvPr/>
        </p:nvSpPr>
        <p:spPr>
          <a:xfrm>
            <a:off x="0" y="-144661"/>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6">
              <a:extLst>
                <a:ext uri="{96DAC541-7B7A-43D3-8B79-37D633B846F1}">
                  <asvg:svgBlip xmlns="" xmlns:asvg="http://schemas.microsoft.com/office/drawing/2016/SVG/main" r:embed="rId7"/>
                </a:ext>
              </a:extLst>
            </a:blip>
            <a:stretch>
              <a:fillRect t="-67" b="-67"/>
            </a:stretch>
          </a:blipFill>
        </p:spPr>
      </p:sp>
      <p:grpSp>
        <p:nvGrpSpPr>
          <p:cNvPr id="6" name="Group 6"/>
          <p:cNvGrpSpPr/>
          <p:nvPr/>
        </p:nvGrpSpPr>
        <p:grpSpPr>
          <a:xfrm>
            <a:off x="0" y="206985"/>
            <a:ext cx="8468220" cy="1309299"/>
            <a:chOff x="-322393" y="0"/>
            <a:chExt cx="11290960" cy="1745732"/>
          </a:xfrm>
        </p:grpSpPr>
        <p:sp>
          <p:nvSpPr>
            <p:cNvPr id="7" name="Freeform 7"/>
            <p:cNvSpPr/>
            <p:nvPr/>
          </p:nvSpPr>
          <p:spPr>
            <a:xfrm>
              <a:off x="0" y="0"/>
              <a:ext cx="10968567" cy="1550591"/>
            </a:xfrm>
            <a:custGeom>
              <a:avLst/>
              <a:gdLst/>
              <a:ahLst/>
              <a:cxnLst/>
              <a:rect l="l" t="t" r="r" b="b"/>
              <a:pathLst>
                <a:path w="10968567" h="1550591">
                  <a:moveTo>
                    <a:pt x="0" y="0"/>
                  </a:moveTo>
                  <a:lnTo>
                    <a:pt x="10968567" y="0"/>
                  </a:lnTo>
                  <a:lnTo>
                    <a:pt x="10968567" y="1550591"/>
                  </a:lnTo>
                  <a:lnTo>
                    <a:pt x="0" y="1550591"/>
                  </a:lnTo>
                  <a:close/>
                </a:path>
              </a:pathLst>
            </a:custGeom>
            <a:solidFill>
              <a:srgbClr val="000000">
                <a:alpha val="0"/>
              </a:srgbClr>
            </a:solidFill>
          </p:spPr>
        </p:sp>
        <p:sp>
          <p:nvSpPr>
            <p:cNvPr id="8" name="TextBox 8"/>
            <p:cNvSpPr txBox="1"/>
            <p:nvPr/>
          </p:nvSpPr>
          <p:spPr>
            <a:xfrm>
              <a:off x="-322393" y="80841"/>
              <a:ext cx="10968567" cy="1664891"/>
            </a:xfrm>
            <a:prstGeom prst="rect">
              <a:avLst/>
            </a:prstGeom>
          </p:spPr>
          <p:txBody>
            <a:bodyPr lIns="0" tIns="0" rIns="0" bIns="0" rtlCol="0" anchor="t"/>
            <a:lstStyle/>
            <a:p>
              <a:pPr algn="ctr">
                <a:lnSpc>
                  <a:spcPts val="8400"/>
                </a:lnSpc>
              </a:pPr>
              <a:r>
                <a:rPr lang="en-US" sz="6000" b="1" dirty="0" smtClean="0">
                  <a:solidFill>
                    <a:srgbClr val="000000"/>
                  </a:solidFill>
                  <a:latin typeface="Canva Sans Bold"/>
                  <a:ea typeface="Canva Sans Bold"/>
                  <a:cs typeface="Canva Sans Bold"/>
                  <a:sym typeface="Canva Sans Bold"/>
                </a:rPr>
                <a:t> Revenue KPI</a:t>
              </a:r>
              <a:endParaRPr lang="en-US" sz="6000" b="1" dirty="0">
                <a:solidFill>
                  <a:srgbClr val="000000"/>
                </a:solidFill>
                <a:latin typeface="Canva Sans Bold"/>
                <a:ea typeface="Canva Sans Bold"/>
                <a:cs typeface="Canva Sans Bold"/>
                <a:sym typeface="Canva Sans Bold"/>
              </a:endParaRP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45</a:t>
              </a:r>
            </a:p>
          </p:txBody>
        </p:sp>
      </p:grpSp>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9369" y="1928560"/>
            <a:ext cx="7817431" cy="7772400"/>
          </a:xfrm>
          <a:prstGeom prst="rect">
            <a:avLst/>
          </a:prstGeom>
        </p:spPr>
      </p:pic>
      <p:sp>
        <p:nvSpPr>
          <p:cNvPr id="13" name="Rectangle 12"/>
          <p:cNvSpPr/>
          <p:nvPr/>
        </p:nvSpPr>
        <p:spPr>
          <a:xfrm>
            <a:off x="10005012" y="2857500"/>
            <a:ext cx="6934200" cy="6186309"/>
          </a:xfrm>
          <a:prstGeom prst="rect">
            <a:avLst/>
          </a:prstGeom>
        </p:spPr>
        <p:txBody>
          <a:bodyPr wrap="square">
            <a:spAutoFit/>
          </a:bodyPr>
          <a:lstStyle/>
          <a:p>
            <a:pPr algn="just"/>
            <a:r>
              <a:rPr lang="en-GB" sz="4400" dirty="0"/>
              <a:t>The graph shows the </a:t>
            </a:r>
            <a:r>
              <a:rPr lang="en-GB" sz="4400" dirty="0" smtClean="0"/>
              <a:t>number of messages during </a:t>
            </a:r>
            <a:r>
              <a:rPr lang="en-GB" sz="4400" dirty="0"/>
              <a:t>the period </a:t>
            </a:r>
            <a:r>
              <a:rPr lang="en-GB" sz="4400" dirty="0" smtClean="0"/>
              <a:t>1/12/24 </a:t>
            </a:r>
            <a:r>
              <a:rPr lang="en-GB" sz="4400" dirty="0"/>
              <a:t>– </a:t>
            </a:r>
            <a:r>
              <a:rPr lang="en-GB" sz="4400" dirty="0" smtClean="0"/>
              <a:t>31/3/25</a:t>
            </a:r>
          </a:p>
          <a:p>
            <a:pPr algn="just"/>
            <a:endParaRPr lang="en-GB" sz="4400" dirty="0"/>
          </a:p>
          <a:p>
            <a:pPr algn="just"/>
            <a:r>
              <a:rPr lang="en-GB" sz="4400" dirty="0" smtClean="0"/>
              <a:t>In addition to average  5 new patients visit the clinic monthly throughout the page with total 20 patients in 4 months</a:t>
            </a:r>
            <a:endParaRPr lang="en-GB" sz="4400" dirty="0"/>
          </a:p>
        </p:txBody>
      </p:sp>
    </p:spTree>
    <p:extLst>
      <p:ext uri="{BB962C8B-B14F-4D97-AF65-F5344CB8AC3E}">
        <p14:creationId xmlns:p14="http://schemas.microsoft.com/office/powerpoint/2010/main" val="338699359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sp>
        <p:nvSpPr>
          <p:cNvPr id="3" name="Freeform 3"/>
          <p:cNvSpPr/>
          <p:nvPr/>
        </p:nvSpPr>
        <p:spPr>
          <a:xfrm>
            <a:off x="3258257" y="2700916"/>
            <a:ext cx="11771487" cy="4885167"/>
          </a:xfrm>
          <a:custGeom>
            <a:avLst/>
            <a:gdLst/>
            <a:ahLst/>
            <a:cxnLst/>
            <a:rect l="l" t="t" r="r" b="b"/>
            <a:pathLst>
              <a:path w="11771487" h="4885167">
                <a:moveTo>
                  <a:pt x="0" y="0"/>
                </a:moveTo>
                <a:lnTo>
                  <a:pt x="11771487" y="0"/>
                </a:lnTo>
                <a:lnTo>
                  <a:pt x="11771487" y="4885167"/>
                </a:lnTo>
                <a:lnTo>
                  <a:pt x="0" y="4885167"/>
                </a:lnTo>
                <a:lnTo>
                  <a:pt x="0" y="0"/>
                </a:lnTo>
                <a:close/>
              </a:path>
            </a:pathLst>
          </a:custGeom>
          <a:blipFill>
            <a:blip r:embed="rId4">
              <a:extLst>
                <a:ext uri="{96DAC541-7B7A-43D3-8B79-37D633B846F1}">
                  <asvg:svgBlip xmlns="" xmlns:asvg="http://schemas.microsoft.com/office/drawing/2016/SVG/main" r:embed="rId5"/>
                </a:ext>
              </a:extLst>
            </a:blip>
            <a:stretch>
              <a:fillRect t="-103" b="-103"/>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grpSp>
        <p:nvGrpSpPr>
          <p:cNvPr id="6" name="Group 6"/>
          <p:cNvGrpSpPr/>
          <p:nvPr/>
        </p:nvGrpSpPr>
        <p:grpSpPr>
          <a:xfrm>
            <a:off x="1676401" y="4268821"/>
            <a:ext cx="14369256" cy="1550591"/>
            <a:chOff x="0" y="0"/>
            <a:chExt cx="19159008" cy="2067455"/>
          </a:xfrm>
        </p:grpSpPr>
        <p:sp>
          <p:nvSpPr>
            <p:cNvPr id="7" name="Freeform 7"/>
            <p:cNvSpPr/>
            <p:nvPr/>
          </p:nvSpPr>
          <p:spPr>
            <a:xfrm>
              <a:off x="0" y="0"/>
              <a:ext cx="19159007" cy="2067455"/>
            </a:xfrm>
            <a:custGeom>
              <a:avLst/>
              <a:gdLst/>
              <a:ahLst/>
              <a:cxnLst/>
              <a:rect l="l" t="t" r="r" b="b"/>
              <a:pathLst>
                <a:path w="19159007" h="2067455">
                  <a:moveTo>
                    <a:pt x="0" y="0"/>
                  </a:moveTo>
                  <a:lnTo>
                    <a:pt x="19159007" y="0"/>
                  </a:lnTo>
                  <a:lnTo>
                    <a:pt x="19159007" y="2067455"/>
                  </a:lnTo>
                  <a:lnTo>
                    <a:pt x="0" y="2067455"/>
                  </a:lnTo>
                  <a:close/>
                </a:path>
              </a:pathLst>
            </a:custGeom>
            <a:solidFill>
              <a:srgbClr val="000000">
                <a:alpha val="0"/>
              </a:srgbClr>
            </a:solidFill>
          </p:spPr>
        </p:sp>
        <p:sp>
          <p:nvSpPr>
            <p:cNvPr id="8" name="TextBox 8"/>
            <p:cNvSpPr txBox="1"/>
            <p:nvPr/>
          </p:nvSpPr>
          <p:spPr>
            <a:xfrm>
              <a:off x="0" y="-152400"/>
              <a:ext cx="19159008" cy="2219855"/>
            </a:xfrm>
            <a:prstGeom prst="rect">
              <a:avLst/>
            </a:prstGeom>
          </p:spPr>
          <p:txBody>
            <a:bodyPr lIns="0" tIns="0" rIns="0" bIns="0" rtlCol="0" anchor="t"/>
            <a:lstStyle/>
            <a:p>
              <a:pPr algn="ctr">
                <a:lnSpc>
                  <a:spcPts val="11200"/>
                </a:lnSpc>
              </a:pPr>
              <a:r>
                <a:rPr lang="en-US" sz="8000" b="1" spc="480">
                  <a:solidFill>
                    <a:srgbClr val="000000"/>
                  </a:solidFill>
                  <a:latin typeface="Canva Sans Bold"/>
                  <a:ea typeface="Canva Sans Bold"/>
                  <a:cs typeface="Canva Sans Bold"/>
                  <a:sym typeface="Canva Sans Bold"/>
                </a:rPr>
                <a:t>CAMPAIGN MANAGMENT</a:t>
              </a: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48</a:t>
              </a: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044088" y="3228080"/>
            <a:ext cx="3780472" cy="4114800"/>
          </a:xfrm>
          <a:custGeom>
            <a:avLst/>
            <a:gdLst/>
            <a:ahLst/>
            <a:cxnLst/>
            <a:rect l="l" t="t" r="r" b="b"/>
            <a:pathLst>
              <a:path w="3780472" h="4114800">
                <a:moveTo>
                  <a:pt x="0" y="0"/>
                </a:moveTo>
                <a:lnTo>
                  <a:pt x="3780472" y="0"/>
                </a:lnTo>
                <a:lnTo>
                  <a:pt x="3780472" y="4114800"/>
                </a:lnTo>
                <a:lnTo>
                  <a:pt x="0" y="41148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grpSp>
        <p:nvGrpSpPr>
          <p:cNvPr id="3" name="Group 3"/>
          <p:cNvGrpSpPr/>
          <p:nvPr/>
        </p:nvGrpSpPr>
        <p:grpSpPr>
          <a:xfrm>
            <a:off x="15085907" y="-77992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grpSp>
        <p:nvGrpSpPr>
          <p:cNvPr id="5" name="Group 5"/>
          <p:cNvGrpSpPr/>
          <p:nvPr/>
        </p:nvGrpSpPr>
        <p:grpSpPr>
          <a:xfrm>
            <a:off x="884815" y="3158930"/>
            <a:ext cx="12310857" cy="2440624"/>
            <a:chOff x="0" y="0"/>
            <a:chExt cx="16414476" cy="3254166"/>
          </a:xfrm>
        </p:grpSpPr>
        <p:sp>
          <p:nvSpPr>
            <p:cNvPr id="6" name="Freeform 6"/>
            <p:cNvSpPr/>
            <p:nvPr/>
          </p:nvSpPr>
          <p:spPr>
            <a:xfrm>
              <a:off x="0" y="0"/>
              <a:ext cx="16414476" cy="3254166"/>
            </a:xfrm>
            <a:custGeom>
              <a:avLst/>
              <a:gdLst/>
              <a:ahLst/>
              <a:cxnLst/>
              <a:rect l="l" t="t" r="r" b="b"/>
              <a:pathLst>
                <a:path w="16414476" h="3254166">
                  <a:moveTo>
                    <a:pt x="0" y="0"/>
                  </a:moveTo>
                  <a:lnTo>
                    <a:pt x="16414476" y="0"/>
                  </a:lnTo>
                  <a:lnTo>
                    <a:pt x="16414476" y="3254166"/>
                  </a:lnTo>
                  <a:lnTo>
                    <a:pt x="0" y="3254166"/>
                  </a:lnTo>
                  <a:close/>
                </a:path>
              </a:pathLst>
            </a:custGeom>
            <a:solidFill>
              <a:srgbClr val="000000">
                <a:alpha val="0"/>
              </a:srgbClr>
            </a:solidFill>
          </p:spPr>
        </p:sp>
        <p:sp>
          <p:nvSpPr>
            <p:cNvPr id="7" name="TextBox 7"/>
            <p:cNvSpPr txBox="1"/>
            <p:nvPr/>
          </p:nvSpPr>
          <p:spPr>
            <a:xfrm>
              <a:off x="0" y="-66675"/>
              <a:ext cx="16414476" cy="3320841"/>
            </a:xfrm>
            <a:prstGeom prst="rect">
              <a:avLst/>
            </a:prstGeom>
          </p:spPr>
          <p:txBody>
            <a:bodyPr lIns="0" tIns="0" rIns="0" bIns="0" rtlCol="0" anchor="t"/>
            <a:lstStyle/>
            <a:p>
              <a:pPr algn="just">
                <a:lnSpc>
                  <a:spcPts val="4715"/>
                </a:lnSpc>
              </a:pPr>
              <a:r>
                <a:rPr lang="en-US" sz="3368" b="1" spc="-33">
                  <a:solidFill>
                    <a:srgbClr val="000000"/>
                  </a:solidFill>
                  <a:latin typeface="Montserrat Bold"/>
                  <a:ea typeface="Montserrat Bold"/>
                  <a:cs typeface="Montserrat Bold"/>
                  <a:sym typeface="Montserrat Bold"/>
                </a:rPr>
                <a:t>Our vision is to deliver advanced, patient-centered dental care in a welcoming and innovative environment.</a:t>
              </a:r>
            </a:p>
            <a:p>
              <a:pPr algn="just">
                <a:lnSpc>
                  <a:spcPts val="3061"/>
                </a:lnSpc>
              </a:pPr>
              <a:endParaRPr lang="en-US" sz="3368" b="1" spc="-33">
                <a:solidFill>
                  <a:srgbClr val="000000"/>
                </a:solidFill>
                <a:latin typeface="Montserrat Bold"/>
                <a:ea typeface="Montserrat Bold"/>
                <a:cs typeface="Montserrat Bold"/>
                <a:sym typeface="Montserrat Bold"/>
              </a:endParaRPr>
            </a:p>
          </p:txBody>
        </p:sp>
      </p:grpSp>
      <p:grpSp>
        <p:nvGrpSpPr>
          <p:cNvPr id="8" name="Group 8"/>
          <p:cNvGrpSpPr/>
          <p:nvPr/>
        </p:nvGrpSpPr>
        <p:grpSpPr>
          <a:xfrm>
            <a:off x="36443" y="11597"/>
            <a:ext cx="9708356" cy="1543050"/>
            <a:chOff x="0" y="0"/>
            <a:chExt cx="12944475" cy="2057400"/>
          </a:xfrm>
        </p:grpSpPr>
        <p:sp>
          <p:nvSpPr>
            <p:cNvPr id="9" name="Freeform 9"/>
            <p:cNvSpPr/>
            <p:nvPr/>
          </p:nvSpPr>
          <p:spPr>
            <a:xfrm>
              <a:off x="0" y="0"/>
              <a:ext cx="12944475" cy="2057400"/>
            </a:xfrm>
            <a:custGeom>
              <a:avLst/>
              <a:gdLst/>
              <a:ahLst/>
              <a:cxnLst/>
              <a:rect l="l" t="t" r="r" b="b"/>
              <a:pathLst>
                <a:path w="12944475" h="2057400">
                  <a:moveTo>
                    <a:pt x="11915775" y="0"/>
                  </a:moveTo>
                  <a:lnTo>
                    <a:pt x="0" y="0"/>
                  </a:lnTo>
                  <a:lnTo>
                    <a:pt x="0" y="2057400"/>
                  </a:lnTo>
                  <a:lnTo>
                    <a:pt x="11915775" y="2057400"/>
                  </a:lnTo>
                  <a:lnTo>
                    <a:pt x="12944475" y="1028700"/>
                  </a:lnTo>
                  <a:lnTo>
                    <a:pt x="11915775" y="0"/>
                  </a:lnTo>
                  <a:close/>
                </a:path>
              </a:pathLst>
            </a:custGeom>
            <a:solidFill>
              <a:srgbClr val="5494AD"/>
            </a:solidFill>
          </p:spPr>
        </p:sp>
      </p:grpSp>
      <p:grpSp>
        <p:nvGrpSpPr>
          <p:cNvPr id="10" name="Group 10"/>
          <p:cNvGrpSpPr/>
          <p:nvPr/>
        </p:nvGrpSpPr>
        <p:grpSpPr>
          <a:xfrm>
            <a:off x="36443" y="-269223"/>
            <a:ext cx="9274368" cy="2062758"/>
            <a:chOff x="0" y="0"/>
            <a:chExt cx="12365824" cy="2750344"/>
          </a:xfrm>
        </p:grpSpPr>
        <p:sp>
          <p:nvSpPr>
            <p:cNvPr id="11" name="Freeform 11"/>
            <p:cNvSpPr/>
            <p:nvPr/>
          </p:nvSpPr>
          <p:spPr>
            <a:xfrm>
              <a:off x="0" y="0"/>
              <a:ext cx="12365824" cy="2750344"/>
            </a:xfrm>
            <a:custGeom>
              <a:avLst/>
              <a:gdLst/>
              <a:ahLst/>
              <a:cxnLst/>
              <a:rect l="l" t="t" r="r" b="b"/>
              <a:pathLst>
                <a:path w="12365824" h="2750344">
                  <a:moveTo>
                    <a:pt x="0" y="0"/>
                  </a:moveTo>
                  <a:lnTo>
                    <a:pt x="12365824" y="0"/>
                  </a:lnTo>
                  <a:lnTo>
                    <a:pt x="12365824" y="2750344"/>
                  </a:lnTo>
                  <a:lnTo>
                    <a:pt x="0" y="2750344"/>
                  </a:lnTo>
                  <a:close/>
                </a:path>
              </a:pathLst>
            </a:custGeom>
            <a:solidFill>
              <a:srgbClr val="000000">
                <a:alpha val="0"/>
              </a:srgbClr>
            </a:solidFill>
          </p:spPr>
        </p:sp>
        <p:sp>
          <p:nvSpPr>
            <p:cNvPr id="12" name="TextBox 12"/>
            <p:cNvSpPr txBox="1"/>
            <p:nvPr/>
          </p:nvSpPr>
          <p:spPr>
            <a:xfrm>
              <a:off x="0" y="-114300"/>
              <a:ext cx="12365824" cy="2864644"/>
            </a:xfrm>
            <a:prstGeom prst="rect">
              <a:avLst/>
            </a:prstGeom>
          </p:spPr>
          <p:txBody>
            <a:bodyPr lIns="0" tIns="0" rIns="0" bIns="0" rtlCol="0" anchor="ctr"/>
            <a:lstStyle/>
            <a:p>
              <a:pPr algn="ctr">
                <a:lnSpc>
                  <a:spcPts val="8400"/>
                </a:lnSpc>
              </a:pPr>
              <a:r>
                <a:rPr lang="en-US" sz="6000" b="1" spc="359">
                  <a:solidFill>
                    <a:srgbClr val="000000"/>
                  </a:solidFill>
                  <a:latin typeface="Canva Sans Bold"/>
                  <a:ea typeface="Canva Sans Bold"/>
                  <a:cs typeface="Canva Sans Bold"/>
                  <a:sym typeface="Canva Sans Bold"/>
                </a:rPr>
                <a:t>VISION AND MISSION</a:t>
              </a:r>
            </a:p>
          </p:txBody>
        </p:sp>
      </p:grpSp>
      <p:grpSp>
        <p:nvGrpSpPr>
          <p:cNvPr id="13" name="Group 13"/>
          <p:cNvGrpSpPr/>
          <p:nvPr/>
        </p:nvGrpSpPr>
        <p:grpSpPr>
          <a:xfrm>
            <a:off x="884815" y="2145437"/>
            <a:ext cx="5281534" cy="802510"/>
            <a:chOff x="0" y="0"/>
            <a:chExt cx="7042045" cy="1070013"/>
          </a:xfrm>
        </p:grpSpPr>
        <p:sp>
          <p:nvSpPr>
            <p:cNvPr id="14" name="Freeform 14"/>
            <p:cNvSpPr/>
            <p:nvPr/>
          </p:nvSpPr>
          <p:spPr>
            <a:xfrm>
              <a:off x="0" y="0"/>
              <a:ext cx="7042045" cy="1070013"/>
            </a:xfrm>
            <a:custGeom>
              <a:avLst/>
              <a:gdLst/>
              <a:ahLst/>
              <a:cxnLst/>
              <a:rect l="l" t="t" r="r" b="b"/>
              <a:pathLst>
                <a:path w="7042045" h="1070013">
                  <a:moveTo>
                    <a:pt x="0" y="0"/>
                  </a:moveTo>
                  <a:lnTo>
                    <a:pt x="7042045" y="0"/>
                  </a:lnTo>
                  <a:lnTo>
                    <a:pt x="7042045" y="1070013"/>
                  </a:lnTo>
                  <a:lnTo>
                    <a:pt x="0" y="1070013"/>
                  </a:lnTo>
                  <a:close/>
                </a:path>
              </a:pathLst>
            </a:custGeom>
            <a:solidFill>
              <a:srgbClr val="000000">
                <a:alpha val="0"/>
              </a:srgbClr>
            </a:solidFill>
          </p:spPr>
        </p:sp>
        <p:sp>
          <p:nvSpPr>
            <p:cNvPr id="15" name="TextBox 15"/>
            <p:cNvSpPr txBox="1"/>
            <p:nvPr/>
          </p:nvSpPr>
          <p:spPr>
            <a:xfrm>
              <a:off x="0" y="-85725"/>
              <a:ext cx="7042045" cy="1155738"/>
            </a:xfrm>
            <a:prstGeom prst="rect">
              <a:avLst/>
            </a:prstGeom>
          </p:spPr>
          <p:txBody>
            <a:bodyPr lIns="0" tIns="0" rIns="0" bIns="0" rtlCol="0" anchor="t"/>
            <a:lstStyle/>
            <a:p>
              <a:pPr algn="l">
                <a:lnSpc>
                  <a:spcPts val="6035"/>
                </a:lnSpc>
              </a:pPr>
              <a:r>
                <a:rPr lang="en-US" sz="4311" b="1">
                  <a:solidFill>
                    <a:srgbClr val="000000"/>
                  </a:solidFill>
                  <a:latin typeface="Montserrat Bold"/>
                  <a:ea typeface="Montserrat Bold"/>
                  <a:cs typeface="Montserrat Bold"/>
                  <a:sym typeface="Montserrat Bold"/>
                </a:rPr>
                <a:t>VISION:</a:t>
              </a:r>
            </a:p>
          </p:txBody>
        </p:sp>
      </p:grpSp>
      <p:grpSp>
        <p:nvGrpSpPr>
          <p:cNvPr id="16" name="Group 16"/>
          <p:cNvGrpSpPr/>
          <p:nvPr/>
        </p:nvGrpSpPr>
        <p:grpSpPr>
          <a:xfrm>
            <a:off x="884815" y="5535260"/>
            <a:ext cx="5281534" cy="802510"/>
            <a:chOff x="0" y="0"/>
            <a:chExt cx="7042045" cy="1070013"/>
          </a:xfrm>
        </p:grpSpPr>
        <p:sp>
          <p:nvSpPr>
            <p:cNvPr id="17" name="Freeform 17"/>
            <p:cNvSpPr/>
            <p:nvPr/>
          </p:nvSpPr>
          <p:spPr>
            <a:xfrm>
              <a:off x="0" y="0"/>
              <a:ext cx="7042045" cy="1070013"/>
            </a:xfrm>
            <a:custGeom>
              <a:avLst/>
              <a:gdLst/>
              <a:ahLst/>
              <a:cxnLst/>
              <a:rect l="l" t="t" r="r" b="b"/>
              <a:pathLst>
                <a:path w="7042045" h="1070013">
                  <a:moveTo>
                    <a:pt x="0" y="0"/>
                  </a:moveTo>
                  <a:lnTo>
                    <a:pt x="7042045" y="0"/>
                  </a:lnTo>
                  <a:lnTo>
                    <a:pt x="7042045" y="1070013"/>
                  </a:lnTo>
                  <a:lnTo>
                    <a:pt x="0" y="1070013"/>
                  </a:lnTo>
                  <a:close/>
                </a:path>
              </a:pathLst>
            </a:custGeom>
            <a:solidFill>
              <a:srgbClr val="000000">
                <a:alpha val="0"/>
              </a:srgbClr>
            </a:solidFill>
          </p:spPr>
        </p:sp>
        <p:sp>
          <p:nvSpPr>
            <p:cNvPr id="18" name="TextBox 18"/>
            <p:cNvSpPr txBox="1"/>
            <p:nvPr/>
          </p:nvSpPr>
          <p:spPr>
            <a:xfrm>
              <a:off x="0" y="-85725"/>
              <a:ext cx="7042045" cy="1155738"/>
            </a:xfrm>
            <a:prstGeom prst="rect">
              <a:avLst/>
            </a:prstGeom>
          </p:spPr>
          <p:txBody>
            <a:bodyPr lIns="0" tIns="0" rIns="0" bIns="0" rtlCol="0" anchor="t"/>
            <a:lstStyle/>
            <a:p>
              <a:pPr algn="l">
                <a:lnSpc>
                  <a:spcPts val="6035"/>
                </a:lnSpc>
              </a:pPr>
              <a:r>
                <a:rPr lang="en-US" sz="4311" b="1">
                  <a:solidFill>
                    <a:srgbClr val="000000"/>
                  </a:solidFill>
                  <a:latin typeface="Montserrat Bold"/>
                  <a:ea typeface="Montserrat Bold"/>
                  <a:cs typeface="Montserrat Bold"/>
                  <a:sym typeface="Montserrat Bold"/>
                </a:rPr>
                <a:t>MISSION</a:t>
              </a:r>
            </a:p>
          </p:txBody>
        </p:sp>
      </p:grpSp>
      <p:grpSp>
        <p:nvGrpSpPr>
          <p:cNvPr id="19" name="Group 19"/>
          <p:cNvGrpSpPr/>
          <p:nvPr/>
        </p:nvGrpSpPr>
        <p:grpSpPr>
          <a:xfrm>
            <a:off x="884815" y="6280407"/>
            <a:ext cx="12310857" cy="2983712"/>
            <a:chOff x="0" y="0"/>
            <a:chExt cx="16414476" cy="3978283"/>
          </a:xfrm>
        </p:grpSpPr>
        <p:sp>
          <p:nvSpPr>
            <p:cNvPr id="20" name="Freeform 20"/>
            <p:cNvSpPr/>
            <p:nvPr/>
          </p:nvSpPr>
          <p:spPr>
            <a:xfrm>
              <a:off x="0" y="0"/>
              <a:ext cx="16414476" cy="3978283"/>
            </a:xfrm>
            <a:custGeom>
              <a:avLst/>
              <a:gdLst/>
              <a:ahLst/>
              <a:cxnLst/>
              <a:rect l="l" t="t" r="r" b="b"/>
              <a:pathLst>
                <a:path w="16414476" h="3978283">
                  <a:moveTo>
                    <a:pt x="0" y="0"/>
                  </a:moveTo>
                  <a:lnTo>
                    <a:pt x="16414476" y="0"/>
                  </a:lnTo>
                  <a:lnTo>
                    <a:pt x="16414476" y="3978283"/>
                  </a:lnTo>
                  <a:lnTo>
                    <a:pt x="0" y="3978283"/>
                  </a:lnTo>
                  <a:close/>
                </a:path>
              </a:pathLst>
            </a:custGeom>
            <a:solidFill>
              <a:srgbClr val="000000">
                <a:alpha val="0"/>
              </a:srgbClr>
            </a:solidFill>
          </p:spPr>
        </p:sp>
        <p:sp>
          <p:nvSpPr>
            <p:cNvPr id="21" name="TextBox 21"/>
            <p:cNvSpPr txBox="1"/>
            <p:nvPr/>
          </p:nvSpPr>
          <p:spPr>
            <a:xfrm>
              <a:off x="0" y="-66675"/>
              <a:ext cx="16414476" cy="4044958"/>
            </a:xfrm>
            <a:prstGeom prst="rect">
              <a:avLst/>
            </a:prstGeom>
          </p:spPr>
          <p:txBody>
            <a:bodyPr lIns="0" tIns="0" rIns="0" bIns="0" rtlCol="0" anchor="t"/>
            <a:lstStyle/>
            <a:p>
              <a:pPr algn="just">
                <a:lnSpc>
                  <a:spcPts val="4715"/>
                </a:lnSpc>
              </a:pPr>
              <a:r>
                <a:rPr lang="en-US" sz="3368" b="1">
                  <a:solidFill>
                    <a:srgbClr val="000000"/>
                  </a:solidFill>
                  <a:latin typeface="Montserrat Bold"/>
                  <a:ea typeface="Montserrat Bold"/>
                  <a:cs typeface="Montserrat Bold"/>
                  <a:sym typeface="Montserrat Bold"/>
                </a:rPr>
                <a:t>To establish a trusted digital presence that educates, engages, and builds long-term patient relationships while enhancing the clinic's reputation and achieving sustainable community growth.</a:t>
              </a:r>
            </a:p>
            <a:p>
              <a:pPr algn="just">
                <a:lnSpc>
                  <a:spcPts val="4715"/>
                </a:lnSpc>
              </a:pPr>
              <a:endParaRPr lang="en-US" sz="3368" b="1">
                <a:solidFill>
                  <a:srgbClr val="000000"/>
                </a:solidFill>
                <a:latin typeface="Montserrat Bold"/>
                <a:ea typeface="Montserrat Bold"/>
                <a:cs typeface="Montserrat Bold"/>
                <a:sym typeface="Montserrat Bold"/>
              </a:endParaRPr>
            </a:p>
          </p:txBody>
        </p:sp>
      </p:grpSp>
      <p:grpSp>
        <p:nvGrpSpPr>
          <p:cNvPr id="22" name="Group 22"/>
          <p:cNvGrpSpPr/>
          <p:nvPr/>
        </p:nvGrpSpPr>
        <p:grpSpPr>
          <a:xfrm>
            <a:off x="6553200" y="6356350"/>
            <a:ext cx="2133600" cy="365125"/>
            <a:chOff x="0" y="0"/>
            <a:chExt cx="2844800" cy="486833"/>
          </a:xfrm>
        </p:grpSpPr>
        <p:sp>
          <p:nvSpPr>
            <p:cNvPr id="23" name="Freeform 23"/>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24" name="TextBox 24"/>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5</a:t>
              </a:r>
            </a:p>
          </p:txBody>
        </p:sp>
      </p:grpSp>
      <p:sp>
        <p:nvSpPr>
          <p:cNvPr id="25" name="Freeform 25"/>
          <p:cNvSpPr/>
          <p:nvPr/>
        </p:nvSpPr>
        <p:spPr>
          <a:xfrm>
            <a:off x="3328515" y="1604634"/>
            <a:ext cx="1562107" cy="1554296"/>
          </a:xfrm>
          <a:custGeom>
            <a:avLst/>
            <a:gdLst/>
            <a:ahLst/>
            <a:cxnLst/>
            <a:rect l="l" t="t" r="r" b="b"/>
            <a:pathLst>
              <a:path w="1562107" h="1554296">
                <a:moveTo>
                  <a:pt x="0" y="0"/>
                </a:moveTo>
                <a:lnTo>
                  <a:pt x="1562106" y="0"/>
                </a:lnTo>
                <a:lnTo>
                  <a:pt x="1562106" y="1554296"/>
                </a:lnTo>
                <a:lnTo>
                  <a:pt x="0" y="1554296"/>
                </a:lnTo>
                <a:lnTo>
                  <a:pt x="0" y="0"/>
                </a:lnTo>
                <a:close/>
              </a:path>
            </a:pathLst>
          </a:custGeom>
          <a:blipFill>
            <a:blip r:embed="rId5">
              <a:alphaModFix amt="30000"/>
              <a:extLst>
                <a:ext uri="{96DAC541-7B7A-43D3-8B79-37D633B846F1}">
                  <asvg:svgBlip xmlns="" xmlns:asvg="http://schemas.microsoft.com/office/drawing/2016/SVG/main" r:embed="rId6"/>
                </a:ext>
              </a:extLst>
            </a:blip>
            <a:stretch>
              <a:fillRect/>
            </a:stretch>
          </a:blipFill>
        </p:spPr>
      </p:sp>
      <p:sp>
        <p:nvSpPr>
          <p:cNvPr id="26" name="Freeform 26"/>
          <p:cNvSpPr/>
          <p:nvPr/>
        </p:nvSpPr>
        <p:spPr>
          <a:xfrm>
            <a:off x="8497339" y="8083550"/>
            <a:ext cx="1626943" cy="1822906"/>
          </a:xfrm>
          <a:custGeom>
            <a:avLst/>
            <a:gdLst/>
            <a:ahLst/>
            <a:cxnLst/>
            <a:rect l="l" t="t" r="r" b="b"/>
            <a:pathLst>
              <a:path w="1626943" h="1822906">
                <a:moveTo>
                  <a:pt x="0" y="0"/>
                </a:moveTo>
                <a:lnTo>
                  <a:pt x="1626944" y="0"/>
                </a:lnTo>
                <a:lnTo>
                  <a:pt x="1626944" y="1822906"/>
                </a:lnTo>
                <a:lnTo>
                  <a:pt x="0" y="1822906"/>
                </a:lnTo>
                <a:lnTo>
                  <a:pt x="0" y="0"/>
                </a:lnTo>
                <a:close/>
              </a:path>
            </a:pathLst>
          </a:custGeom>
          <a:blipFill>
            <a:blip r:embed="rId7">
              <a:alphaModFix amt="30000"/>
              <a:extLst>
                <a:ext uri="{96DAC541-7B7A-43D3-8B79-37D633B846F1}">
                  <asvg:svgBlip xmlns="" xmlns:asvg="http://schemas.microsoft.com/office/drawing/2016/SVG/main" r:embed="rId8"/>
                </a:ext>
              </a:extLst>
            </a:blip>
            <a:stretch>
              <a:fillRect/>
            </a:stretch>
          </a:blipFill>
        </p:spPr>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935200" y="-697539"/>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sp>
        <p:nvSpPr>
          <p:cNvPr id="5" name="Freeform 5"/>
          <p:cNvSpPr/>
          <p:nvPr/>
        </p:nvSpPr>
        <p:spPr>
          <a:xfrm>
            <a:off x="0" y="-144661"/>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5">
              <a:extLst>
                <a:ext uri="{96DAC541-7B7A-43D3-8B79-37D633B846F1}">
                  <asvg:svgBlip xmlns="" xmlns:asvg="http://schemas.microsoft.com/office/drawing/2016/SVG/main" r:embed="rId6"/>
                </a:ext>
              </a:extLst>
            </a:blip>
            <a:stretch>
              <a:fillRect t="-67" b="-67"/>
            </a:stretch>
          </a:blipFill>
        </p:spPr>
      </p:sp>
      <p:grpSp>
        <p:nvGrpSpPr>
          <p:cNvPr id="6" name="Group 6"/>
          <p:cNvGrpSpPr/>
          <p:nvPr/>
        </p:nvGrpSpPr>
        <p:grpSpPr>
          <a:xfrm>
            <a:off x="241795" y="206985"/>
            <a:ext cx="8226425" cy="1162943"/>
            <a:chOff x="0" y="0"/>
            <a:chExt cx="10968567" cy="1550591"/>
          </a:xfrm>
        </p:grpSpPr>
        <p:sp>
          <p:nvSpPr>
            <p:cNvPr id="7" name="Freeform 7"/>
            <p:cNvSpPr/>
            <p:nvPr/>
          </p:nvSpPr>
          <p:spPr>
            <a:xfrm>
              <a:off x="0" y="0"/>
              <a:ext cx="10968567" cy="1550591"/>
            </a:xfrm>
            <a:custGeom>
              <a:avLst/>
              <a:gdLst/>
              <a:ahLst/>
              <a:cxnLst/>
              <a:rect l="l" t="t" r="r" b="b"/>
              <a:pathLst>
                <a:path w="10968567" h="1550591">
                  <a:moveTo>
                    <a:pt x="0" y="0"/>
                  </a:moveTo>
                  <a:lnTo>
                    <a:pt x="10968567" y="0"/>
                  </a:lnTo>
                  <a:lnTo>
                    <a:pt x="10968567" y="1550591"/>
                  </a:lnTo>
                  <a:lnTo>
                    <a:pt x="0" y="1550591"/>
                  </a:lnTo>
                  <a:close/>
                </a:path>
              </a:pathLst>
            </a:custGeom>
            <a:solidFill>
              <a:srgbClr val="000000">
                <a:alpha val="0"/>
              </a:srgbClr>
            </a:solidFill>
          </p:spPr>
        </p:sp>
        <p:sp>
          <p:nvSpPr>
            <p:cNvPr id="8" name="TextBox 8"/>
            <p:cNvSpPr txBox="1"/>
            <p:nvPr/>
          </p:nvSpPr>
          <p:spPr>
            <a:xfrm>
              <a:off x="0" y="-114300"/>
              <a:ext cx="10968567" cy="1664891"/>
            </a:xfrm>
            <a:prstGeom prst="rect">
              <a:avLst/>
            </a:prstGeom>
          </p:spPr>
          <p:txBody>
            <a:bodyPr lIns="0" tIns="0" rIns="0" bIns="0" rtlCol="0" anchor="t"/>
            <a:lstStyle/>
            <a:p>
              <a:pPr algn="ctr">
                <a:lnSpc>
                  <a:spcPts val="8400"/>
                </a:lnSpc>
              </a:pPr>
              <a:r>
                <a:rPr lang="en-US" sz="6000" b="1" dirty="0" smtClean="0">
                  <a:solidFill>
                    <a:srgbClr val="000000"/>
                  </a:solidFill>
                  <a:latin typeface="Canva Sans Bold"/>
                  <a:ea typeface="Canva Sans Bold"/>
                  <a:cs typeface="Canva Sans Bold"/>
                  <a:sym typeface="Canva Sans Bold"/>
                </a:rPr>
                <a:t>Ads Campaign</a:t>
              </a:r>
              <a:endParaRPr lang="en-US" sz="6000" b="1" dirty="0">
                <a:solidFill>
                  <a:srgbClr val="000000"/>
                </a:solidFill>
                <a:latin typeface="Canva Sans Bold"/>
                <a:ea typeface="Canva Sans Bold"/>
                <a:cs typeface="Canva Sans Bold"/>
                <a:sym typeface="Canva Sans Bold"/>
              </a:endParaRPr>
            </a:p>
          </p:txBody>
        </p:sp>
      </p:grpSp>
      <p:sp>
        <p:nvSpPr>
          <p:cNvPr id="13" name="Freeform 21"/>
          <p:cNvSpPr/>
          <p:nvPr/>
        </p:nvSpPr>
        <p:spPr>
          <a:xfrm>
            <a:off x="9713917" y="122217"/>
            <a:ext cx="2196352" cy="1804047"/>
          </a:xfrm>
          <a:custGeom>
            <a:avLst/>
            <a:gdLst/>
            <a:ahLst/>
            <a:cxnLst/>
            <a:rect l="l" t="t" r="r" b="b"/>
            <a:pathLst>
              <a:path w="8159620" h="8229600">
                <a:moveTo>
                  <a:pt x="0" y="0"/>
                </a:moveTo>
                <a:lnTo>
                  <a:pt x="8159620" y="0"/>
                </a:lnTo>
                <a:lnTo>
                  <a:pt x="8159620" y="8229600"/>
                </a:lnTo>
                <a:lnTo>
                  <a:pt x="0" y="8229600"/>
                </a:lnTo>
                <a:lnTo>
                  <a:pt x="0" y="0"/>
                </a:lnTo>
                <a:close/>
              </a:path>
            </a:pathLst>
          </a:custGeom>
          <a:blipFill>
            <a:blip r:embed="rId7"/>
            <a:stretch>
              <a:fillRect/>
            </a:stretch>
          </a:blipFill>
        </p:spPr>
      </p:sp>
      <p:sp>
        <p:nvSpPr>
          <p:cNvPr id="17" name="Rounded Rectangle 16"/>
          <p:cNvSpPr/>
          <p:nvPr/>
        </p:nvSpPr>
        <p:spPr>
          <a:xfrm>
            <a:off x="2057399" y="6083378"/>
            <a:ext cx="5791201" cy="152400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GB" sz="4400" b="1" dirty="0" smtClean="0">
                <a:latin typeface="Canva Sans" panose="020B0604020202020204" charset="0"/>
              </a:rPr>
              <a:t>Post Engagement </a:t>
            </a:r>
            <a:endParaRPr lang="en-GB" sz="4400" b="1" dirty="0">
              <a:latin typeface="Canva Sans" panose="020B0604020202020204" charset="0"/>
            </a:endParaRPr>
          </a:p>
        </p:txBody>
      </p:sp>
      <p:sp>
        <p:nvSpPr>
          <p:cNvPr id="18" name="Rounded Rectangle 17"/>
          <p:cNvSpPr/>
          <p:nvPr/>
        </p:nvSpPr>
        <p:spPr>
          <a:xfrm>
            <a:off x="2057399" y="8229600"/>
            <a:ext cx="5791201" cy="152400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GB" sz="4400" b="1" dirty="0" smtClean="0">
                <a:latin typeface="Canva Sans" panose="020B0604020202020204" charset="0"/>
              </a:rPr>
              <a:t>Page Engagement</a:t>
            </a:r>
            <a:endParaRPr lang="en-GB" sz="4400" b="1" dirty="0">
              <a:latin typeface="Canva Sans" panose="020B0604020202020204" charset="0"/>
            </a:endParaRPr>
          </a:p>
        </p:txBody>
      </p:sp>
      <p:sp>
        <p:nvSpPr>
          <p:cNvPr id="19" name="Rounded Rectangle 18"/>
          <p:cNvSpPr/>
          <p:nvPr/>
        </p:nvSpPr>
        <p:spPr>
          <a:xfrm>
            <a:off x="11201400" y="6083378"/>
            <a:ext cx="5791200" cy="152400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GB" sz="4400" b="1" dirty="0" smtClean="0">
                <a:latin typeface="Canva Sans" panose="020B0604020202020204" charset="0"/>
              </a:rPr>
              <a:t>Page Likes</a:t>
            </a:r>
            <a:endParaRPr lang="en-GB" sz="4400" b="1" dirty="0">
              <a:latin typeface="Canva Sans" panose="020B0604020202020204" charset="0"/>
            </a:endParaRPr>
          </a:p>
        </p:txBody>
      </p:sp>
      <p:sp>
        <p:nvSpPr>
          <p:cNvPr id="20" name="Rounded Rectangle 19"/>
          <p:cNvSpPr/>
          <p:nvPr/>
        </p:nvSpPr>
        <p:spPr>
          <a:xfrm>
            <a:off x="11201398" y="8229600"/>
            <a:ext cx="5791201" cy="152400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GB" sz="4400" b="1" dirty="0" smtClean="0">
                <a:latin typeface="Canva Sans" panose="020B0604020202020204" charset="0"/>
              </a:rPr>
              <a:t>Calls</a:t>
            </a:r>
            <a:endParaRPr lang="en-GB" sz="4400" b="1" dirty="0">
              <a:latin typeface="Canva Sans" panose="020B0604020202020204" charset="0"/>
            </a:endParaRPr>
          </a:p>
        </p:txBody>
      </p:sp>
      <p:sp>
        <p:nvSpPr>
          <p:cNvPr id="21" name="TextBox 20"/>
          <p:cNvSpPr txBox="1"/>
          <p:nvPr/>
        </p:nvSpPr>
        <p:spPr>
          <a:xfrm>
            <a:off x="354106" y="2462005"/>
            <a:ext cx="17476694" cy="923330"/>
          </a:xfrm>
          <a:prstGeom prst="rect">
            <a:avLst/>
          </a:prstGeom>
          <a:noFill/>
        </p:spPr>
        <p:txBody>
          <a:bodyPr wrap="square" rtlCol="0">
            <a:spAutoFit/>
          </a:bodyPr>
          <a:lstStyle/>
          <a:p>
            <a:pPr algn="ctr"/>
            <a:r>
              <a:rPr lang="en-GB" sz="5400" dirty="0" smtClean="0"/>
              <a:t>Our Campaign was divided into 2 types</a:t>
            </a:r>
            <a:endParaRPr lang="en-GB" sz="5400" dirty="0"/>
          </a:p>
        </p:txBody>
      </p:sp>
      <p:sp>
        <p:nvSpPr>
          <p:cNvPr id="22" name="Down Arrow Callout 21"/>
          <p:cNvSpPr/>
          <p:nvPr/>
        </p:nvSpPr>
        <p:spPr>
          <a:xfrm>
            <a:off x="2057399" y="3795125"/>
            <a:ext cx="5791201" cy="2150670"/>
          </a:xfrm>
          <a:prstGeom prst="downArrow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sz="6600" b="1" dirty="0" smtClean="0"/>
              <a:t>Engagement</a:t>
            </a:r>
            <a:endParaRPr lang="en-GB" sz="6600" b="1" dirty="0"/>
          </a:p>
        </p:txBody>
      </p:sp>
      <p:sp>
        <p:nvSpPr>
          <p:cNvPr id="23" name="Down Arrow Callout 22"/>
          <p:cNvSpPr/>
          <p:nvPr/>
        </p:nvSpPr>
        <p:spPr>
          <a:xfrm>
            <a:off x="11201398" y="3795125"/>
            <a:ext cx="5791201" cy="2124589"/>
          </a:xfrm>
          <a:prstGeom prst="downArrow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sz="6600" b="1" dirty="0" smtClean="0"/>
              <a:t>Awareness</a:t>
            </a:r>
            <a:endParaRPr lang="en-GB" sz="6600" b="1" dirty="0"/>
          </a:p>
        </p:txBody>
      </p:sp>
    </p:spTree>
    <p:extLst>
      <p:ext uri="{BB962C8B-B14F-4D97-AF65-F5344CB8AC3E}">
        <p14:creationId xmlns:p14="http://schemas.microsoft.com/office/powerpoint/2010/main" val="184469472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935200" y="-697539"/>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sp>
        <p:nvSpPr>
          <p:cNvPr id="5" name="Freeform 5"/>
          <p:cNvSpPr/>
          <p:nvPr/>
        </p:nvSpPr>
        <p:spPr>
          <a:xfrm>
            <a:off x="0" y="-144661"/>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5">
              <a:extLst>
                <a:ext uri="{96DAC541-7B7A-43D3-8B79-37D633B846F1}">
                  <asvg:svgBlip xmlns="" xmlns:asvg="http://schemas.microsoft.com/office/drawing/2016/SVG/main" r:embed="rId6"/>
                </a:ext>
              </a:extLst>
            </a:blip>
            <a:stretch>
              <a:fillRect t="-67" b="-67"/>
            </a:stretch>
          </a:blipFill>
        </p:spPr>
      </p:sp>
      <p:grpSp>
        <p:nvGrpSpPr>
          <p:cNvPr id="6" name="Group 6"/>
          <p:cNvGrpSpPr/>
          <p:nvPr/>
        </p:nvGrpSpPr>
        <p:grpSpPr>
          <a:xfrm>
            <a:off x="241795" y="206985"/>
            <a:ext cx="8226425" cy="1162943"/>
            <a:chOff x="0" y="0"/>
            <a:chExt cx="10968567" cy="1550591"/>
          </a:xfrm>
        </p:grpSpPr>
        <p:sp>
          <p:nvSpPr>
            <p:cNvPr id="7" name="Freeform 7"/>
            <p:cNvSpPr/>
            <p:nvPr/>
          </p:nvSpPr>
          <p:spPr>
            <a:xfrm>
              <a:off x="0" y="0"/>
              <a:ext cx="10968567" cy="1550591"/>
            </a:xfrm>
            <a:custGeom>
              <a:avLst/>
              <a:gdLst/>
              <a:ahLst/>
              <a:cxnLst/>
              <a:rect l="l" t="t" r="r" b="b"/>
              <a:pathLst>
                <a:path w="10968567" h="1550591">
                  <a:moveTo>
                    <a:pt x="0" y="0"/>
                  </a:moveTo>
                  <a:lnTo>
                    <a:pt x="10968567" y="0"/>
                  </a:lnTo>
                  <a:lnTo>
                    <a:pt x="10968567" y="1550591"/>
                  </a:lnTo>
                  <a:lnTo>
                    <a:pt x="0" y="1550591"/>
                  </a:lnTo>
                  <a:close/>
                </a:path>
              </a:pathLst>
            </a:custGeom>
            <a:solidFill>
              <a:srgbClr val="000000">
                <a:alpha val="0"/>
              </a:srgbClr>
            </a:solidFill>
          </p:spPr>
        </p:sp>
        <p:sp>
          <p:nvSpPr>
            <p:cNvPr id="8" name="TextBox 8"/>
            <p:cNvSpPr txBox="1"/>
            <p:nvPr/>
          </p:nvSpPr>
          <p:spPr>
            <a:xfrm>
              <a:off x="0" y="-114300"/>
              <a:ext cx="10968567" cy="1664891"/>
            </a:xfrm>
            <a:prstGeom prst="rect">
              <a:avLst/>
            </a:prstGeom>
          </p:spPr>
          <p:txBody>
            <a:bodyPr lIns="0" tIns="0" rIns="0" bIns="0" rtlCol="0" anchor="t"/>
            <a:lstStyle/>
            <a:p>
              <a:pPr algn="ctr">
                <a:lnSpc>
                  <a:spcPts val="8400"/>
                </a:lnSpc>
              </a:pPr>
              <a:r>
                <a:rPr lang="en-US" sz="6000" b="1" dirty="0" smtClean="0">
                  <a:solidFill>
                    <a:srgbClr val="000000"/>
                  </a:solidFill>
                  <a:latin typeface="Canva Sans Bold"/>
                  <a:ea typeface="Canva Sans Bold"/>
                  <a:cs typeface="Canva Sans Bold"/>
                  <a:sym typeface="Canva Sans Bold"/>
                </a:rPr>
                <a:t>Page Engagement Ads</a:t>
              </a:r>
              <a:endParaRPr lang="en-US" sz="6000" b="1" dirty="0">
                <a:solidFill>
                  <a:srgbClr val="000000"/>
                </a:solidFill>
                <a:latin typeface="Canva Sans Bold"/>
                <a:ea typeface="Canva Sans Bold"/>
                <a:cs typeface="Canva Sans Bold"/>
                <a:sym typeface="Canva Sans Bold"/>
              </a:endParaRP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45</a:t>
              </a:r>
            </a:p>
          </p:txBody>
        </p:sp>
      </p:gr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5628" y="2171700"/>
            <a:ext cx="8764271" cy="7620000"/>
          </a:xfrm>
          <a:prstGeom prst="rect">
            <a:avLst/>
          </a:prstGeom>
        </p:spPr>
      </p:pic>
      <p:graphicFrame>
        <p:nvGraphicFramePr>
          <p:cNvPr id="14" name="Diagram 13"/>
          <p:cNvGraphicFramePr/>
          <p:nvPr>
            <p:extLst>
              <p:ext uri="{D42A27DB-BD31-4B8C-83A1-F6EECF244321}">
                <p14:modId xmlns:p14="http://schemas.microsoft.com/office/powerpoint/2010/main" val="3777659858"/>
              </p:ext>
            </p:extLst>
          </p:nvPr>
        </p:nvGraphicFramePr>
        <p:xfrm>
          <a:off x="9187142" y="2400300"/>
          <a:ext cx="8796057" cy="694055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1705586763"/>
              </p:ext>
            </p:extLst>
          </p:nvPr>
        </p:nvGraphicFramePr>
        <p:xfrm>
          <a:off x="9635377" y="1642468"/>
          <a:ext cx="7101888" cy="8495291"/>
        </p:xfrm>
        <a:graphic>
          <a:graphicData uri="http://schemas.openxmlformats.org/drawingml/2006/table">
            <a:tbl>
              <a:tblPr firstRow="1" bandRow="1">
                <a:tableStyleId>{5C22544A-7EE6-4342-B048-85BDC9FD1C3A}</a:tableStyleId>
              </a:tblPr>
              <a:tblGrid>
                <a:gridCol w="3550944">
                  <a:extLst>
                    <a:ext uri="{9D8B030D-6E8A-4147-A177-3AD203B41FA5}">
                      <a16:colId xmlns:a16="http://schemas.microsoft.com/office/drawing/2014/main" val="967511348"/>
                    </a:ext>
                  </a:extLst>
                </a:gridCol>
                <a:gridCol w="3550944">
                  <a:extLst>
                    <a:ext uri="{9D8B030D-6E8A-4147-A177-3AD203B41FA5}">
                      <a16:colId xmlns:a16="http://schemas.microsoft.com/office/drawing/2014/main" val="4026792797"/>
                    </a:ext>
                  </a:extLst>
                </a:gridCol>
              </a:tblGrid>
              <a:tr h="1577471">
                <a:tc>
                  <a:txBody>
                    <a:bodyPr/>
                    <a:lstStyle/>
                    <a:p>
                      <a:pPr algn="ctr"/>
                      <a:r>
                        <a:rPr lang="en-GB" sz="4000" b="1" dirty="0" smtClean="0">
                          <a:solidFill>
                            <a:schemeClr val="bg1"/>
                          </a:solidFill>
                        </a:rPr>
                        <a:t>Cost: 250</a:t>
                      </a:r>
                      <a:r>
                        <a:rPr lang="en-GB" sz="4000" b="1" baseline="0" dirty="0" smtClean="0">
                          <a:solidFill>
                            <a:schemeClr val="bg1"/>
                          </a:solidFill>
                        </a:rPr>
                        <a:t> L.E.</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83728581"/>
                  </a:ext>
                </a:extLst>
              </a:tr>
              <a:tr h="2242687">
                <a:tc>
                  <a:txBody>
                    <a:bodyPr/>
                    <a:lstStyle/>
                    <a:p>
                      <a:pPr algn="ctr"/>
                      <a:r>
                        <a:rPr lang="en-GB" sz="4000" b="1" dirty="0" smtClean="0">
                          <a:solidFill>
                            <a:schemeClr val="bg1"/>
                          </a:solidFill>
                        </a:rPr>
                        <a:t>View</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1850</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84412345"/>
                  </a:ext>
                </a:extLst>
              </a:tr>
              <a:tr h="2586171">
                <a:tc>
                  <a:txBody>
                    <a:bodyPr/>
                    <a:lstStyle/>
                    <a:p>
                      <a:pPr algn="ctr"/>
                      <a:r>
                        <a:rPr lang="en-GB" sz="4000" b="1" dirty="0" smtClean="0">
                          <a:solidFill>
                            <a:schemeClr val="bg1"/>
                          </a:solidFill>
                        </a:rPr>
                        <a:t>Reach</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1369</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20762886"/>
                  </a:ext>
                </a:extLst>
              </a:tr>
              <a:tr h="2088962">
                <a:tc>
                  <a:txBody>
                    <a:bodyPr/>
                    <a:lstStyle/>
                    <a:p>
                      <a:pPr algn="ctr"/>
                      <a:r>
                        <a:rPr lang="en-GB" sz="4000" b="1" dirty="0" smtClean="0">
                          <a:solidFill>
                            <a:schemeClr val="bg1"/>
                          </a:solidFill>
                        </a:rPr>
                        <a:t>Page Likes</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118</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13853670"/>
                  </a:ext>
                </a:extLst>
              </a:tr>
            </a:tbl>
          </a:graphicData>
        </a:graphic>
      </p:graphicFrame>
    </p:spTree>
    <p:extLst>
      <p:ext uri="{BB962C8B-B14F-4D97-AF65-F5344CB8AC3E}">
        <p14:creationId xmlns:p14="http://schemas.microsoft.com/office/powerpoint/2010/main" val="30301144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935200" y="-697539"/>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sp>
        <p:nvSpPr>
          <p:cNvPr id="5" name="Freeform 5"/>
          <p:cNvSpPr/>
          <p:nvPr/>
        </p:nvSpPr>
        <p:spPr>
          <a:xfrm>
            <a:off x="0" y="-158056"/>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5">
              <a:extLst>
                <a:ext uri="{96DAC541-7B7A-43D3-8B79-37D633B846F1}">
                  <asvg:svgBlip xmlns="" xmlns:asvg="http://schemas.microsoft.com/office/drawing/2016/SVG/main" r:embed="rId6"/>
                </a:ext>
              </a:extLst>
            </a:blip>
            <a:stretch>
              <a:fillRect t="-67" b="-67"/>
            </a:stretch>
          </a:blipFill>
        </p:spPr>
      </p:sp>
      <p:grpSp>
        <p:nvGrpSpPr>
          <p:cNvPr id="6" name="Group 6"/>
          <p:cNvGrpSpPr/>
          <p:nvPr/>
        </p:nvGrpSpPr>
        <p:grpSpPr>
          <a:xfrm>
            <a:off x="241795" y="206985"/>
            <a:ext cx="8226425" cy="1162943"/>
            <a:chOff x="0" y="0"/>
            <a:chExt cx="10968567" cy="1550591"/>
          </a:xfrm>
        </p:grpSpPr>
        <p:sp>
          <p:nvSpPr>
            <p:cNvPr id="7" name="Freeform 7"/>
            <p:cNvSpPr/>
            <p:nvPr/>
          </p:nvSpPr>
          <p:spPr>
            <a:xfrm>
              <a:off x="0" y="0"/>
              <a:ext cx="10968567" cy="1550591"/>
            </a:xfrm>
            <a:custGeom>
              <a:avLst/>
              <a:gdLst/>
              <a:ahLst/>
              <a:cxnLst/>
              <a:rect l="l" t="t" r="r" b="b"/>
              <a:pathLst>
                <a:path w="10968567" h="1550591">
                  <a:moveTo>
                    <a:pt x="0" y="0"/>
                  </a:moveTo>
                  <a:lnTo>
                    <a:pt x="10968567" y="0"/>
                  </a:lnTo>
                  <a:lnTo>
                    <a:pt x="10968567" y="1550591"/>
                  </a:lnTo>
                  <a:lnTo>
                    <a:pt x="0" y="1550591"/>
                  </a:lnTo>
                  <a:close/>
                </a:path>
              </a:pathLst>
            </a:custGeom>
            <a:solidFill>
              <a:srgbClr val="000000">
                <a:alpha val="0"/>
              </a:srgbClr>
            </a:solidFill>
          </p:spPr>
        </p:sp>
        <p:sp>
          <p:nvSpPr>
            <p:cNvPr id="8" name="TextBox 8"/>
            <p:cNvSpPr txBox="1"/>
            <p:nvPr/>
          </p:nvSpPr>
          <p:spPr>
            <a:xfrm>
              <a:off x="0" y="-114300"/>
              <a:ext cx="10968567" cy="1664891"/>
            </a:xfrm>
            <a:prstGeom prst="rect">
              <a:avLst/>
            </a:prstGeom>
          </p:spPr>
          <p:txBody>
            <a:bodyPr lIns="0" tIns="0" rIns="0" bIns="0" rtlCol="0" anchor="t"/>
            <a:lstStyle/>
            <a:p>
              <a:pPr algn="ctr">
                <a:lnSpc>
                  <a:spcPts val="8400"/>
                </a:lnSpc>
              </a:pPr>
              <a:r>
                <a:rPr lang="en-US" sz="6000" b="1" dirty="0" smtClean="0">
                  <a:solidFill>
                    <a:srgbClr val="000000"/>
                  </a:solidFill>
                  <a:latin typeface="Canva Sans Bold"/>
                  <a:ea typeface="Canva Sans Bold"/>
                  <a:cs typeface="Canva Sans Bold"/>
                  <a:sym typeface="Canva Sans Bold"/>
                </a:rPr>
                <a:t>Post Engagement Ads</a:t>
              </a:r>
              <a:endParaRPr lang="en-US" sz="6000" b="1" dirty="0">
                <a:solidFill>
                  <a:srgbClr val="000000"/>
                </a:solidFill>
                <a:latin typeface="Canva Sans Bold"/>
                <a:ea typeface="Canva Sans Bold"/>
                <a:cs typeface="Canva Sans Bold"/>
                <a:sym typeface="Canva Sans Bold"/>
              </a:endParaRP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45</a:t>
              </a:r>
            </a:p>
          </p:txBody>
        </p:sp>
      </p:grpSp>
      <p:graphicFrame>
        <p:nvGraphicFramePr>
          <p:cNvPr id="14" name="Table 13"/>
          <p:cNvGraphicFramePr>
            <a:graphicFrameLocks noGrp="1"/>
          </p:cNvGraphicFramePr>
          <p:nvPr>
            <p:extLst>
              <p:ext uri="{D42A27DB-BD31-4B8C-83A1-F6EECF244321}">
                <p14:modId xmlns:p14="http://schemas.microsoft.com/office/powerpoint/2010/main" val="2719990382"/>
              </p:ext>
            </p:extLst>
          </p:nvPr>
        </p:nvGraphicFramePr>
        <p:xfrm>
          <a:off x="9412689" y="1290785"/>
          <a:ext cx="7101888" cy="8495291"/>
        </p:xfrm>
        <a:graphic>
          <a:graphicData uri="http://schemas.openxmlformats.org/drawingml/2006/table">
            <a:tbl>
              <a:tblPr firstRow="1" bandRow="1">
                <a:tableStyleId>{5C22544A-7EE6-4342-B048-85BDC9FD1C3A}</a:tableStyleId>
              </a:tblPr>
              <a:tblGrid>
                <a:gridCol w="3550944">
                  <a:extLst>
                    <a:ext uri="{9D8B030D-6E8A-4147-A177-3AD203B41FA5}">
                      <a16:colId xmlns:a16="http://schemas.microsoft.com/office/drawing/2014/main" val="967511348"/>
                    </a:ext>
                  </a:extLst>
                </a:gridCol>
                <a:gridCol w="3550944">
                  <a:extLst>
                    <a:ext uri="{9D8B030D-6E8A-4147-A177-3AD203B41FA5}">
                      <a16:colId xmlns:a16="http://schemas.microsoft.com/office/drawing/2014/main" val="4026792797"/>
                    </a:ext>
                  </a:extLst>
                </a:gridCol>
              </a:tblGrid>
              <a:tr h="1577471">
                <a:tc>
                  <a:txBody>
                    <a:bodyPr/>
                    <a:lstStyle/>
                    <a:p>
                      <a:pPr algn="ctr"/>
                      <a:r>
                        <a:rPr lang="en-GB" sz="4000" b="1" dirty="0" smtClean="0">
                          <a:solidFill>
                            <a:schemeClr val="bg1"/>
                          </a:solidFill>
                        </a:rPr>
                        <a:t>Cost: 500</a:t>
                      </a:r>
                      <a:r>
                        <a:rPr lang="en-GB" sz="4000" b="1" baseline="0" dirty="0" smtClean="0">
                          <a:solidFill>
                            <a:schemeClr val="bg1"/>
                          </a:solidFill>
                        </a:rPr>
                        <a:t> L.E.</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83728581"/>
                  </a:ext>
                </a:extLst>
              </a:tr>
              <a:tr h="2242687">
                <a:tc>
                  <a:txBody>
                    <a:bodyPr/>
                    <a:lstStyle/>
                    <a:p>
                      <a:pPr algn="ctr"/>
                      <a:r>
                        <a:rPr lang="en-GB" sz="4000" b="1" dirty="0" smtClean="0">
                          <a:solidFill>
                            <a:schemeClr val="bg1"/>
                          </a:solidFill>
                        </a:rPr>
                        <a:t>View</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10395</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84412345"/>
                  </a:ext>
                </a:extLst>
              </a:tr>
              <a:tr h="2586171">
                <a:tc>
                  <a:txBody>
                    <a:bodyPr/>
                    <a:lstStyle/>
                    <a:p>
                      <a:pPr algn="ctr"/>
                      <a:r>
                        <a:rPr lang="en-GB" sz="4000" b="1" dirty="0" smtClean="0">
                          <a:solidFill>
                            <a:schemeClr val="bg1"/>
                          </a:solidFill>
                        </a:rPr>
                        <a:t>Reach</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8506</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20762886"/>
                  </a:ext>
                </a:extLst>
              </a:tr>
              <a:tr h="2088962">
                <a:tc>
                  <a:txBody>
                    <a:bodyPr/>
                    <a:lstStyle/>
                    <a:p>
                      <a:pPr algn="ctr"/>
                      <a:r>
                        <a:rPr lang="en-GB" sz="4000" b="1" dirty="0" smtClean="0">
                          <a:solidFill>
                            <a:schemeClr val="bg1"/>
                          </a:solidFill>
                        </a:rPr>
                        <a:t>Post Likes</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347</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13853670"/>
                  </a:ext>
                </a:extLst>
              </a:tr>
            </a:tbl>
          </a:graphicData>
        </a:graphic>
      </p:graphicFrame>
      <p:pic>
        <p:nvPicPr>
          <p:cNvPr id="15" name="Picture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5698" y="2171700"/>
            <a:ext cx="8986991" cy="7692255"/>
          </a:xfrm>
          <a:prstGeom prst="rect">
            <a:avLst/>
          </a:prstGeom>
        </p:spPr>
      </p:pic>
    </p:spTree>
    <p:extLst>
      <p:ext uri="{BB962C8B-B14F-4D97-AF65-F5344CB8AC3E}">
        <p14:creationId xmlns:p14="http://schemas.microsoft.com/office/powerpoint/2010/main" val="405001971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935200" y="-697539"/>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sp>
        <p:nvSpPr>
          <p:cNvPr id="5" name="Freeform 5"/>
          <p:cNvSpPr/>
          <p:nvPr/>
        </p:nvSpPr>
        <p:spPr>
          <a:xfrm>
            <a:off x="0" y="-144661"/>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5">
              <a:extLst>
                <a:ext uri="{96DAC541-7B7A-43D3-8B79-37D633B846F1}">
                  <asvg:svgBlip xmlns="" xmlns:asvg="http://schemas.microsoft.com/office/drawing/2016/SVG/main" r:embed="rId6"/>
                </a:ext>
              </a:extLst>
            </a:blip>
            <a:stretch>
              <a:fillRect t="-67" b="-67"/>
            </a:stretch>
          </a:blipFill>
        </p:spPr>
      </p:sp>
      <p:grpSp>
        <p:nvGrpSpPr>
          <p:cNvPr id="6" name="Group 6"/>
          <p:cNvGrpSpPr/>
          <p:nvPr/>
        </p:nvGrpSpPr>
        <p:grpSpPr>
          <a:xfrm>
            <a:off x="0" y="206985"/>
            <a:ext cx="8468220" cy="1294288"/>
            <a:chOff x="-322393" y="0"/>
            <a:chExt cx="11290960" cy="1725718"/>
          </a:xfrm>
        </p:grpSpPr>
        <p:sp>
          <p:nvSpPr>
            <p:cNvPr id="7" name="Freeform 7"/>
            <p:cNvSpPr/>
            <p:nvPr/>
          </p:nvSpPr>
          <p:spPr>
            <a:xfrm>
              <a:off x="0" y="0"/>
              <a:ext cx="10968567" cy="1550591"/>
            </a:xfrm>
            <a:custGeom>
              <a:avLst/>
              <a:gdLst/>
              <a:ahLst/>
              <a:cxnLst/>
              <a:rect l="l" t="t" r="r" b="b"/>
              <a:pathLst>
                <a:path w="10968567" h="1550591">
                  <a:moveTo>
                    <a:pt x="0" y="0"/>
                  </a:moveTo>
                  <a:lnTo>
                    <a:pt x="10968567" y="0"/>
                  </a:lnTo>
                  <a:lnTo>
                    <a:pt x="10968567" y="1550591"/>
                  </a:lnTo>
                  <a:lnTo>
                    <a:pt x="0" y="1550591"/>
                  </a:lnTo>
                  <a:close/>
                </a:path>
              </a:pathLst>
            </a:custGeom>
            <a:solidFill>
              <a:srgbClr val="000000">
                <a:alpha val="0"/>
              </a:srgbClr>
            </a:solidFill>
          </p:spPr>
        </p:sp>
        <p:sp>
          <p:nvSpPr>
            <p:cNvPr id="8" name="TextBox 8"/>
            <p:cNvSpPr txBox="1"/>
            <p:nvPr/>
          </p:nvSpPr>
          <p:spPr>
            <a:xfrm>
              <a:off x="-322393" y="60827"/>
              <a:ext cx="10968567" cy="1664891"/>
            </a:xfrm>
            <a:prstGeom prst="rect">
              <a:avLst/>
            </a:prstGeom>
          </p:spPr>
          <p:txBody>
            <a:bodyPr lIns="0" tIns="0" rIns="0" bIns="0" rtlCol="0" anchor="t"/>
            <a:lstStyle/>
            <a:p>
              <a:pPr algn="ctr">
                <a:lnSpc>
                  <a:spcPts val="8400"/>
                </a:lnSpc>
              </a:pPr>
              <a:r>
                <a:rPr lang="en-US" sz="6000" b="1" dirty="0" smtClean="0">
                  <a:solidFill>
                    <a:srgbClr val="000000"/>
                  </a:solidFill>
                  <a:latin typeface="Canva Sans Bold"/>
                  <a:ea typeface="Canva Sans Bold"/>
                  <a:cs typeface="Canva Sans Bold"/>
                  <a:sym typeface="Canva Sans Bold"/>
                </a:rPr>
                <a:t>Page likes Ads </a:t>
              </a:r>
              <a:endParaRPr lang="en-US" sz="6000" b="1" dirty="0">
                <a:solidFill>
                  <a:srgbClr val="000000"/>
                </a:solidFill>
                <a:latin typeface="Canva Sans Bold"/>
                <a:ea typeface="Canva Sans Bold"/>
                <a:cs typeface="Canva Sans Bold"/>
                <a:sym typeface="Canva Sans Bold"/>
              </a:endParaRP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45</a:t>
              </a:r>
            </a:p>
          </p:txBody>
        </p:sp>
      </p:gr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801" y="2324100"/>
            <a:ext cx="8458200" cy="7186360"/>
          </a:xfrm>
          <a:prstGeom prst="rect">
            <a:avLst/>
          </a:prstGeom>
        </p:spPr>
      </p:pic>
      <p:graphicFrame>
        <p:nvGraphicFramePr>
          <p:cNvPr id="16" name="Table 15"/>
          <p:cNvGraphicFramePr>
            <a:graphicFrameLocks noGrp="1"/>
          </p:cNvGraphicFramePr>
          <p:nvPr>
            <p:extLst>
              <p:ext uri="{D42A27DB-BD31-4B8C-83A1-F6EECF244321}">
                <p14:modId xmlns:p14="http://schemas.microsoft.com/office/powerpoint/2010/main" val="3572972140"/>
              </p:ext>
            </p:extLst>
          </p:nvPr>
        </p:nvGraphicFramePr>
        <p:xfrm>
          <a:off x="9810430" y="1669634"/>
          <a:ext cx="7101888" cy="8495291"/>
        </p:xfrm>
        <a:graphic>
          <a:graphicData uri="http://schemas.openxmlformats.org/drawingml/2006/table">
            <a:tbl>
              <a:tblPr firstRow="1" bandRow="1">
                <a:tableStyleId>{5C22544A-7EE6-4342-B048-85BDC9FD1C3A}</a:tableStyleId>
              </a:tblPr>
              <a:tblGrid>
                <a:gridCol w="3550944">
                  <a:extLst>
                    <a:ext uri="{9D8B030D-6E8A-4147-A177-3AD203B41FA5}">
                      <a16:colId xmlns:a16="http://schemas.microsoft.com/office/drawing/2014/main" val="967511348"/>
                    </a:ext>
                  </a:extLst>
                </a:gridCol>
                <a:gridCol w="3550944">
                  <a:extLst>
                    <a:ext uri="{9D8B030D-6E8A-4147-A177-3AD203B41FA5}">
                      <a16:colId xmlns:a16="http://schemas.microsoft.com/office/drawing/2014/main" val="4026792797"/>
                    </a:ext>
                  </a:extLst>
                </a:gridCol>
              </a:tblGrid>
              <a:tr h="1577471">
                <a:tc>
                  <a:txBody>
                    <a:bodyPr/>
                    <a:lstStyle/>
                    <a:p>
                      <a:pPr algn="ctr"/>
                      <a:r>
                        <a:rPr lang="en-GB" sz="4000" b="1" dirty="0" smtClean="0">
                          <a:solidFill>
                            <a:schemeClr val="bg1"/>
                          </a:solidFill>
                        </a:rPr>
                        <a:t>Cost: 100</a:t>
                      </a:r>
                      <a:r>
                        <a:rPr lang="en-GB" sz="4000" b="1" baseline="0" dirty="0" smtClean="0">
                          <a:solidFill>
                            <a:schemeClr val="bg1"/>
                          </a:solidFill>
                        </a:rPr>
                        <a:t> L.E.</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83728581"/>
                  </a:ext>
                </a:extLst>
              </a:tr>
              <a:tr h="2242687">
                <a:tc>
                  <a:txBody>
                    <a:bodyPr/>
                    <a:lstStyle/>
                    <a:p>
                      <a:pPr algn="ctr"/>
                      <a:r>
                        <a:rPr lang="en-GB" sz="4000" b="1" dirty="0" smtClean="0">
                          <a:solidFill>
                            <a:schemeClr val="bg1"/>
                          </a:solidFill>
                        </a:rPr>
                        <a:t>View</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2752</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84412345"/>
                  </a:ext>
                </a:extLst>
              </a:tr>
              <a:tr h="2586171">
                <a:tc>
                  <a:txBody>
                    <a:bodyPr/>
                    <a:lstStyle/>
                    <a:p>
                      <a:pPr algn="ctr"/>
                      <a:r>
                        <a:rPr lang="en-GB" sz="4000" b="1" dirty="0" smtClean="0">
                          <a:solidFill>
                            <a:schemeClr val="bg1"/>
                          </a:solidFill>
                        </a:rPr>
                        <a:t>Reach</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2392</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20762886"/>
                  </a:ext>
                </a:extLst>
              </a:tr>
              <a:tr h="2088962">
                <a:tc>
                  <a:txBody>
                    <a:bodyPr/>
                    <a:lstStyle/>
                    <a:p>
                      <a:pPr algn="ctr"/>
                      <a:r>
                        <a:rPr lang="en-GB" sz="4000" b="1" dirty="0" smtClean="0">
                          <a:solidFill>
                            <a:schemeClr val="bg1"/>
                          </a:solidFill>
                        </a:rPr>
                        <a:t>Page</a:t>
                      </a:r>
                      <a:r>
                        <a:rPr lang="en-GB" sz="4000" b="1" baseline="0" dirty="0" smtClean="0">
                          <a:solidFill>
                            <a:schemeClr val="bg1"/>
                          </a:solidFill>
                        </a:rPr>
                        <a:t> </a:t>
                      </a:r>
                      <a:r>
                        <a:rPr lang="en-GB" sz="4000" b="1" dirty="0" smtClean="0">
                          <a:solidFill>
                            <a:schemeClr val="bg1"/>
                          </a:solidFill>
                        </a:rPr>
                        <a:t>Likes</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74</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13853670"/>
                  </a:ext>
                </a:extLst>
              </a:tr>
            </a:tbl>
          </a:graphicData>
        </a:graphic>
      </p:graphicFrame>
    </p:spTree>
    <p:extLst>
      <p:ext uri="{BB962C8B-B14F-4D97-AF65-F5344CB8AC3E}">
        <p14:creationId xmlns:p14="http://schemas.microsoft.com/office/powerpoint/2010/main" val="369082109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935200" y="-697539"/>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sp>
        <p:nvSpPr>
          <p:cNvPr id="5" name="Freeform 5"/>
          <p:cNvSpPr/>
          <p:nvPr/>
        </p:nvSpPr>
        <p:spPr>
          <a:xfrm>
            <a:off x="0" y="-144661"/>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5">
              <a:extLst>
                <a:ext uri="{96DAC541-7B7A-43D3-8B79-37D633B846F1}">
                  <asvg:svgBlip xmlns="" xmlns:asvg="http://schemas.microsoft.com/office/drawing/2016/SVG/main" r:embed="rId6"/>
                </a:ext>
              </a:extLst>
            </a:blip>
            <a:stretch>
              <a:fillRect t="-67" b="-67"/>
            </a:stretch>
          </a:blipFill>
        </p:spPr>
      </p:sp>
      <p:grpSp>
        <p:nvGrpSpPr>
          <p:cNvPr id="6" name="Group 6"/>
          <p:cNvGrpSpPr/>
          <p:nvPr/>
        </p:nvGrpSpPr>
        <p:grpSpPr>
          <a:xfrm>
            <a:off x="-433985" y="206985"/>
            <a:ext cx="8902205" cy="1248668"/>
            <a:chOff x="-901040" y="0"/>
            <a:chExt cx="11869607" cy="1664891"/>
          </a:xfrm>
        </p:grpSpPr>
        <p:sp>
          <p:nvSpPr>
            <p:cNvPr id="7" name="Freeform 7"/>
            <p:cNvSpPr/>
            <p:nvPr/>
          </p:nvSpPr>
          <p:spPr>
            <a:xfrm>
              <a:off x="0" y="0"/>
              <a:ext cx="10968567" cy="1550591"/>
            </a:xfrm>
            <a:custGeom>
              <a:avLst/>
              <a:gdLst/>
              <a:ahLst/>
              <a:cxnLst/>
              <a:rect l="l" t="t" r="r" b="b"/>
              <a:pathLst>
                <a:path w="10968567" h="1550591">
                  <a:moveTo>
                    <a:pt x="0" y="0"/>
                  </a:moveTo>
                  <a:lnTo>
                    <a:pt x="10968567" y="0"/>
                  </a:lnTo>
                  <a:lnTo>
                    <a:pt x="10968567" y="1550591"/>
                  </a:lnTo>
                  <a:lnTo>
                    <a:pt x="0" y="1550591"/>
                  </a:lnTo>
                  <a:close/>
                </a:path>
              </a:pathLst>
            </a:custGeom>
            <a:solidFill>
              <a:srgbClr val="000000">
                <a:alpha val="0"/>
              </a:srgbClr>
            </a:solidFill>
          </p:spPr>
        </p:sp>
        <p:sp>
          <p:nvSpPr>
            <p:cNvPr id="8" name="TextBox 8"/>
            <p:cNvSpPr txBox="1"/>
            <p:nvPr/>
          </p:nvSpPr>
          <p:spPr>
            <a:xfrm>
              <a:off x="-901040" y="0"/>
              <a:ext cx="10968567" cy="1664891"/>
            </a:xfrm>
            <a:prstGeom prst="rect">
              <a:avLst/>
            </a:prstGeom>
          </p:spPr>
          <p:txBody>
            <a:bodyPr lIns="0" tIns="0" rIns="0" bIns="0" rtlCol="0" anchor="t"/>
            <a:lstStyle/>
            <a:p>
              <a:pPr algn="ctr">
                <a:lnSpc>
                  <a:spcPts val="8400"/>
                </a:lnSpc>
              </a:pPr>
              <a:r>
                <a:rPr lang="en-US" sz="6000" b="1" dirty="0" smtClean="0">
                  <a:solidFill>
                    <a:srgbClr val="000000"/>
                  </a:solidFill>
                  <a:latin typeface="Canva Sans Bold"/>
                  <a:ea typeface="Canva Sans Bold"/>
                  <a:cs typeface="Canva Sans Bold"/>
                  <a:sym typeface="Canva Sans Bold"/>
                </a:rPr>
                <a:t>Calls Ads</a:t>
              </a:r>
              <a:endParaRPr lang="en-US" sz="6000" b="1" dirty="0">
                <a:solidFill>
                  <a:srgbClr val="000000"/>
                </a:solidFill>
                <a:latin typeface="Canva Sans Bold"/>
                <a:ea typeface="Canva Sans Bold"/>
                <a:cs typeface="Canva Sans Bold"/>
                <a:sym typeface="Canva Sans Bold"/>
              </a:endParaRP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45</a:t>
              </a:r>
            </a:p>
          </p:txBody>
        </p:sp>
      </p:gr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0610" y="2171700"/>
            <a:ext cx="8383390" cy="7395842"/>
          </a:xfrm>
          <a:prstGeom prst="rect">
            <a:avLst/>
          </a:prstGeom>
        </p:spPr>
      </p:pic>
      <p:graphicFrame>
        <p:nvGraphicFramePr>
          <p:cNvPr id="14" name="Table 13"/>
          <p:cNvGraphicFramePr>
            <a:graphicFrameLocks noGrp="1"/>
          </p:cNvGraphicFramePr>
          <p:nvPr>
            <p:extLst>
              <p:ext uri="{D42A27DB-BD31-4B8C-83A1-F6EECF244321}">
                <p14:modId xmlns:p14="http://schemas.microsoft.com/office/powerpoint/2010/main" val="1318261619"/>
              </p:ext>
            </p:extLst>
          </p:nvPr>
        </p:nvGraphicFramePr>
        <p:xfrm>
          <a:off x="9837324" y="1937942"/>
          <a:ext cx="7101888" cy="8349058"/>
        </p:xfrm>
        <a:graphic>
          <a:graphicData uri="http://schemas.openxmlformats.org/drawingml/2006/table">
            <a:tbl>
              <a:tblPr firstRow="1" bandRow="1">
                <a:tableStyleId>{5C22544A-7EE6-4342-B048-85BDC9FD1C3A}</a:tableStyleId>
              </a:tblPr>
              <a:tblGrid>
                <a:gridCol w="3550944">
                  <a:extLst>
                    <a:ext uri="{9D8B030D-6E8A-4147-A177-3AD203B41FA5}">
                      <a16:colId xmlns:a16="http://schemas.microsoft.com/office/drawing/2014/main" val="967511348"/>
                    </a:ext>
                  </a:extLst>
                </a:gridCol>
                <a:gridCol w="3550944">
                  <a:extLst>
                    <a:ext uri="{9D8B030D-6E8A-4147-A177-3AD203B41FA5}">
                      <a16:colId xmlns:a16="http://schemas.microsoft.com/office/drawing/2014/main" val="4026792797"/>
                    </a:ext>
                  </a:extLst>
                </a:gridCol>
              </a:tblGrid>
              <a:tr h="1577471">
                <a:tc>
                  <a:txBody>
                    <a:bodyPr/>
                    <a:lstStyle/>
                    <a:p>
                      <a:pPr algn="ctr"/>
                      <a:r>
                        <a:rPr lang="en-GB" sz="4000" b="1" dirty="0" smtClean="0">
                          <a:solidFill>
                            <a:schemeClr val="bg1"/>
                          </a:solidFill>
                        </a:rPr>
                        <a:t>Cost: 140</a:t>
                      </a:r>
                      <a:r>
                        <a:rPr lang="en-GB" sz="4000" b="1" baseline="0" dirty="0" smtClean="0">
                          <a:solidFill>
                            <a:schemeClr val="bg1"/>
                          </a:solidFill>
                        </a:rPr>
                        <a:t> L.E.</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83728581"/>
                  </a:ext>
                </a:extLst>
              </a:tr>
              <a:tr h="2096454">
                <a:tc>
                  <a:txBody>
                    <a:bodyPr/>
                    <a:lstStyle/>
                    <a:p>
                      <a:pPr algn="ctr"/>
                      <a:r>
                        <a:rPr lang="en-GB" sz="4000" b="1" dirty="0" smtClean="0">
                          <a:solidFill>
                            <a:schemeClr val="bg1"/>
                          </a:solidFill>
                        </a:rPr>
                        <a:t>View</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5531</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84412345"/>
                  </a:ext>
                </a:extLst>
              </a:tr>
              <a:tr h="2586171">
                <a:tc>
                  <a:txBody>
                    <a:bodyPr/>
                    <a:lstStyle/>
                    <a:p>
                      <a:pPr algn="ctr"/>
                      <a:r>
                        <a:rPr lang="en-GB" sz="4000" b="1" dirty="0" smtClean="0">
                          <a:solidFill>
                            <a:schemeClr val="bg1"/>
                          </a:solidFill>
                        </a:rPr>
                        <a:t>Reach</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3057</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20762886"/>
                  </a:ext>
                </a:extLst>
              </a:tr>
              <a:tr h="2088962">
                <a:tc>
                  <a:txBody>
                    <a:bodyPr/>
                    <a:lstStyle/>
                    <a:p>
                      <a:pPr algn="ctr"/>
                      <a:r>
                        <a:rPr lang="en-GB" sz="4000" b="1" dirty="0" smtClean="0">
                          <a:solidFill>
                            <a:schemeClr val="bg1"/>
                          </a:solidFill>
                        </a:rPr>
                        <a:t>Calls</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8</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13853670"/>
                  </a:ext>
                </a:extLst>
              </a:tr>
            </a:tbl>
          </a:graphicData>
        </a:graphic>
      </p:graphicFrame>
    </p:spTree>
    <p:extLst>
      <p:ext uri="{BB962C8B-B14F-4D97-AF65-F5344CB8AC3E}">
        <p14:creationId xmlns:p14="http://schemas.microsoft.com/office/powerpoint/2010/main" val="255377742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935200" y="-697539"/>
            <a:ext cx="4008025" cy="4008025"/>
            <a:chOff x="0" y="0"/>
            <a:chExt cx="5344033" cy="5344033"/>
          </a:xfrm>
        </p:grpSpPr>
        <p:sp>
          <p:nvSpPr>
            <p:cNvPr id="3" name="Freeform 3"/>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2"/>
              <a:stretch>
                <a:fillRect/>
              </a:stretch>
            </a:blipFill>
          </p:spPr>
        </p:sp>
      </p:grpSp>
      <p:sp>
        <p:nvSpPr>
          <p:cNvPr id="4" name="Freeform 4"/>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3">
              <a:extLst>
                <a:ext uri="{96DAC541-7B7A-43D3-8B79-37D633B846F1}">
                  <asvg:svgBlip xmlns="" xmlns:asvg="http://schemas.microsoft.com/office/drawing/2016/SVG/main" r:embed="rId4"/>
                </a:ext>
              </a:extLst>
            </a:blip>
            <a:stretch>
              <a:fillRect l="-138" r="-138"/>
            </a:stretch>
          </a:blipFill>
        </p:spPr>
      </p:sp>
      <p:sp>
        <p:nvSpPr>
          <p:cNvPr id="5" name="Freeform 5"/>
          <p:cNvSpPr/>
          <p:nvPr/>
        </p:nvSpPr>
        <p:spPr>
          <a:xfrm>
            <a:off x="0" y="-115194"/>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5">
              <a:extLst>
                <a:ext uri="{96DAC541-7B7A-43D3-8B79-37D633B846F1}">
                  <asvg:svgBlip xmlns="" xmlns:asvg="http://schemas.microsoft.com/office/drawing/2016/SVG/main" r:embed="rId6"/>
                </a:ext>
              </a:extLst>
            </a:blip>
            <a:stretch>
              <a:fillRect t="-67" b="-67"/>
            </a:stretch>
          </a:blipFill>
        </p:spPr>
      </p:sp>
      <p:grpSp>
        <p:nvGrpSpPr>
          <p:cNvPr id="6" name="Group 6"/>
          <p:cNvGrpSpPr/>
          <p:nvPr/>
        </p:nvGrpSpPr>
        <p:grpSpPr>
          <a:xfrm>
            <a:off x="121038" y="206985"/>
            <a:ext cx="8347182" cy="1324032"/>
            <a:chOff x="-161009" y="0"/>
            <a:chExt cx="11129576" cy="1765376"/>
          </a:xfrm>
        </p:grpSpPr>
        <p:sp>
          <p:nvSpPr>
            <p:cNvPr id="7" name="Freeform 7"/>
            <p:cNvSpPr/>
            <p:nvPr/>
          </p:nvSpPr>
          <p:spPr>
            <a:xfrm>
              <a:off x="0" y="0"/>
              <a:ext cx="10968567" cy="1550591"/>
            </a:xfrm>
            <a:custGeom>
              <a:avLst/>
              <a:gdLst/>
              <a:ahLst/>
              <a:cxnLst/>
              <a:rect l="l" t="t" r="r" b="b"/>
              <a:pathLst>
                <a:path w="10968567" h="1550591">
                  <a:moveTo>
                    <a:pt x="0" y="0"/>
                  </a:moveTo>
                  <a:lnTo>
                    <a:pt x="10968567" y="0"/>
                  </a:lnTo>
                  <a:lnTo>
                    <a:pt x="10968567" y="1550591"/>
                  </a:lnTo>
                  <a:lnTo>
                    <a:pt x="0" y="1550591"/>
                  </a:lnTo>
                  <a:close/>
                </a:path>
              </a:pathLst>
            </a:custGeom>
            <a:solidFill>
              <a:srgbClr val="000000">
                <a:alpha val="0"/>
              </a:srgbClr>
            </a:solidFill>
          </p:spPr>
        </p:sp>
        <p:sp>
          <p:nvSpPr>
            <p:cNvPr id="8" name="TextBox 8"/>
            <p:cNvSpPr txBox="1"/>
            <p:nvPr/>
          </p:nvSpPr>
          <p:spPr>
            <a:xfrm>
              <a:off x="-161009" y="100485"/>
              <a:ext cx="10968567" cy="1664891"/>
            </a:xfrm>
            <a:prstGeom prst="rect">
              <a:avLst/>
            </a:prstGeom>
          </p:spPr>
          <p:txBody>
            <a:bodyPr lIns="0" tIns="0" rIns="0" bIns="0" rtlCol="0" anchor="t"/>
            <a:lstStyle/>
            <a:p>
              <a:pPr algn="ctr">
                <a:lnSpc>
                  <a:spcPts val="8400"/>
                </a:lnSpc>
              </a:pPr>
              <a:r>
                <a:rPr lang="en-US" sz="6000" b="1" dirty="0" smtClean="0">
                  <a:solidFill>
                    <a:srgbClr val="000000"/>
                  </a:solidFill>
                  <a:latin typeface="Canva Sans Bold"/>
                  <a:ea typeface="Canva Sans Bold"/>
                  <a:cs typeface="Canva Sans Bold"/>
                  <a:sym typeface="Canva Sans Bold"/>
                </a:rPr>
                <a:t>Interaction Overview</a:t>
              </a:r>
              <a:endParaRPr lang="en-US" sz="6000" b="1" dirty="0">
                <a:solidFill>
                  <a:srgbClr val="000000"/>
                </a:solidFill>
                <a:latin typeface="Canva Sans Bold"/>
                <a:ea typeface="Canva Sans Bold"/>
                <a:cs typeface="Canva Sans Bold"/>
                <a:sym typeface="Canva Sans Bold"/>
              </a:endParaRPr>
            </a:p>
          </p:txBody>
        </p:sp>
      </p:grpSp>
      <p:grpSp>
        <p:nvGrpSpPr>
          <p:cNvPr id="10" name="Group 10"/>
          <p:cNvGrpSpPr/>
          <p:nvPr/>
        </p:nvGrpSpPr>
        <p:grpSpPr>
          <a:xfrm>
            <a:off x="6553200" y="6356350"/>
            <a:ext cx="2133600" cy="365125"/>
            <a:chOff x="0" y="0"/>
            <a:chExt cx="2844800" cy="486833"/>
          </a:xfrm>
        </p:grpSpPr>
        <p:sp>
          <p:nvSpPr>
            <p:cNvPr id="11" name="Freeform 11"/>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2" name="TextBox 12"/>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45</a:t>
              </a:r>
            </a:p>
          </p:txBody>
        </p:sp>
      </p:grpSp>
      <p:pic>
        <p:nvPicPr>
          <p:cNvPr id="29" name="Picture 2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2733" y="2825270"/>
            <a:ext cx="9533040" cy="7139516"/>
          </a:xfrm>
          <a:prstGeom prst="rect">
            <a:avLst/>
          </a:prstGeom>
        </p:spPr>
      </p:pic>
      <p:sp>
        <p:nvSpPr>
          <p:cNvPr id="30" name="TextBox 29"/>
          <p:cNvSpPr txBox="1"/>
          <p:nvPr/>
        </p:nvSpPr>
        <p:spPr>
          <a:xfrm>
            <a:off x="2895600" y="3438987"/>
            <a:ext cx="4724400" cy="584775"/>
          </a:xfrm>
          <a:prstGeom prst="rect">
            <a:avLst/>
          </a:prstGeom>
          <a:noFill/>
        </p:spPr>
        <p:txBody>
          <a:bodyPr wrap="square" rtlCol="0">
            <a:spAutoFit/>
          </a:bodyPr>
          <a:lstStyle/>
          <a:p>
            <a:r>
              <a:rPr lang="en-GB" sz="3200" dirty="0" smtClean="0"/>
              <a:t>48 % organic           52% Ads</a:t>
            </a:r>
            <a:endParaRPr lang="en-GB" sz="3200" dirty="0"/>
          </a:p>
        </p:txBody>
      </p:sp>
      <p:cxnSp>
        <p:nvCxnSpPr>
          <p:cNvPr id="32" name="Straight Connector 31"/>
          <p:cNvCxnSpPr/>
          <p:nvPr/>
        </p:nvCxnSpPr>
        <p:spPr>
          <a:xfrm>
            <a:off x="5257800" y="3310486"/>
            <a:ext cx="0" cy="205740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33" name="Table 32"/>
          <p:cNvGraphicFramePr>
            <a:graphicFrameLocks noGrp="1"/>
          </p:cNvGraphicFramePr>
          <p:nvPr>
            <p:extLst>
              <p:ext uri="{D42A27DB-BD31-4B8C-83A1-F6EECF244321}">
                <p14:modId xmlns:p14="http://schemas.microsoft.com/office/powerpoint/2010/main" val="2529015706"/>
              </p:ext>
            </p:extLst>
          </p:nvPr>
        </p:nvGraphicFramePr>
        <p:xfrm>
          <a:off x="10341186" y="2969671"/>
          <a:ext cx="6779160" cy="7146420"/>
        </p:xfrm>
        <a:graphic>
          <a:graphicData uri="http://schemas.openxmlformats.org/drawingml/2006/table">
            <a:tbl>
              <a:tblPr firstRow="1" bandRow="1">
                <a:tableStyleId>{5C22544A-7EE6-4342-B048-85BDC9FD1C3A}</a:tableStyleId>
              </a:tblPr>
              <a:tblGrid>
                <a:gridCol w="3389580">
                  <a:extLst>
                    <a:ext uri="{9D8B030D-6E8A-4147-A177-3AD203B41FA5}">
                      <a16:colId xmlns:a16="http://schemas.microsoft.com/office/drawing/2014/main" val="967511348"/>
                    </a:ext>
                  </a:extLst>
                </a:gridCol>
                <a:gridCol w="3389580">
                  <a:extLst>
                    <a:ext uri="{9D8B030D-6E8A-4147-A177-3AD203B41FA5}">
                      <a16:colId xmlns:a16="http://schemas.microsoft.com/office/drawing/2014/main" val="4026792797"/>
                    </a:ext>
                  </a:extLst>
                </a:gridCol>
              </a:tblGrid>
              <a:tr h="1021423">
                <a:tc>
                  <a:txBody>
                    <a:bodyPr/>
                    <a:lstStyle/>
                    <a:p>
                      <a:pPr algn="ctr"/>
                      <a:r>
                        <a:rPr lang="en-GB" sz="4000" b="1" dirty="0" smtClean="0">
                          <a:solidFill>
                            <a:schemeClr val="bg1"/>
                          </a:solidFill>
                        </a:rPr>
                        <a:t>View</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39.3 K</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83728581"/>
                  </a:ext>
                </a:extLst>
              </a:tr>
              <a:tr h="1985662">
                <a:tc>
                  <a:txBody>
                    <a:bodyPr/>
                    <a:lstStyle/>
                    <a:p>
                      <a:pPr algn="ctr"/>
                      <a:r>
                        <a:rPr lang="en-GB" sz="4000" b="1" dirty="0" smtClean="0">
                          <a:solidFill>
                            <a:schemeClr val="bg1"/>
                          </a:solidFill>
                        </a:rPr>
                        <a:t>Reach</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16.6</a:t>
                      </a:r>
                      <a:r>
                        <a:rPr lang="en-GB" sz="4000" b="1" baseline="0" dirty="0" smtClean="0">
                          <a:solidFill>
                            <a:schemeClr val="bg1"/>
                          </a:solidFill>
                        </a:rPr>
                        <a:t> K</a:t>
                      </a:r>
                      <a:endParaRPr lang="en-GB"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84412345"/>
                  </a:ext>
                </a:extLst>
              </a:tr>
              <a:tr h="2289780">
                <a:tc>
                  <a:txBody>
                    <a:bodyPr/>
                    <a:lstStyle/>
                    <a:p>
                      <a:pPr algn="ctr"/>
                      <a:r>
                        <a:rPr lang="en-GB" sz="4000" b="1" dirty="0" smtClean="0">
                          <a:solidFill>
                            <a:schemeClr val="bg1"/>
                          </a:solidFill>
                        </a:rPr>
                        <a:t>3</a:t>
                      </a:r>
                      <a:r>
                        <a:rPr lang="en-GB" sz="4000" b="1" baseline="0" dirty="0" smtClean="0">
                          <a:solidFill>
                            <a:schemeClr val="bg1"/>
                          </a:solidFill>
                        </a:rPr>
                        <a:t> sec. view</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1.6</a:t>
                      </a:r>
                      <a:r>
                        <a:rPr lang="en-GB" sz="4000" b="1" baseline="0" dirty="0" smtClean="0">
                          <a:solidFill>
                            <a:schemeClr val="bg1"/>
                          </a:solidFill>
                        </a:rPr>
                        <a:t> K</a:t>
                      </a:r>
                      <a:endParaRPr lang="en-GB" sz="4000" b="1" dirty="0">
                        <a:solidFill>
                          <a:schemeClr val="bg1"/>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20762886"/>
                  </a:ext>
                </a:extLst>
              </a:tr>
              <a:tr h="1849555">
                <a:tc>
                  <a:txBody>
                    <a:bodyPr/>
                    <a:lstStyle/>
                    <a:p>
                      <a:pPr algn="ctr"/>
                      <a:r>
                        <a:rPr lang="en-GB" sz="4000" b="1" dirty="0" smtClean="0">
                          <a:solidFill>
                            <a:schemeClr val="bg1"/>
                          </a:solidFill>
                        </a:rPr>
                        <a:t>Interaction</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GB" sz="4000" b="1" dirty="0" smtClean="0">
                          <a:solidFill>
                            <a:schemeClr val="bg1"/>
                          </a:solidFill>
                        </a:rPr>
                        <a:t>1.2</a:t>
                      </a:r>
                      <a:r>
                        <a:rPr lang="en-GB" sz="4000" b="1" baseline="0" dirty="0" smtClean="0">
                          <a:solidFill>
                            <a:schemeClr val="bg1"/>
                          </a:solidFill>
                        </a:rPr>
                        <a:t> K</a:t>
                      </a:r>
                      <a:endParaRPr lang="en-GB" sz="4000"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13853670"/>
                  </a:ext>
                </a:extLst>
              </a:tr>
            </a:tbl>
          </a:graphicData>
        </a:graphic>
      </p:graphicFrame>
      <p:sp>
        <p:nvSpPr>
          <p:cNvPr id="35" name="TextBox 34"/>
          <p:cNvSpPr txBox="1"/>
          <p:nvPr/>
        </p:nvSpPr>
        <p:spPr>
          <a:xfrm>
            <a:off x="332733" y="1795206"/>
            <a:ext cx="17421867" cy="707886"/>
          </a:xfrm>
          <a:prstGeom prst="rect">
            <a:avLst/>
          </a:prstGeom>
          <a:noFill/>
        </p:spPr>
        <p:txBody>
          <a:bodyPr wrap="square" rtlCol="0">
            <a:spAutoFit/>
          </a:bodyPr>
          <a:lstStyle/>
          <a:p>
            <a:r>
              <a:rPr lang="en-GB" sz="4000" b="1" dirty="0" smtClean="0">
                <a:solidFill>
                  <a:schemeClr val="bg1"/>
                </a:solidFill>
              </a:rPr>
              <a:t>The overview reaction with the page during the period 1/12/2024 – </a:t>
            </a:r>
            <a:r>
              <a:rPr lang="en-GB" sz="4000" b="1" dirty="0" smtClean="0">
                <a:solidFill>
                  <a:schemeClr val="bg1"/>
                </a:solidFill>
              </a:rPr>
              <a:t>31/3/2025</a:t>
            </a:r>
            <a:endParaRPr lang="en-GB" sz="4000" b="1" dirty="0">
              <a:solidFill>
                <a:schemeClr val="bg1"/>
              </a:solidFill>
            </a:endParaRPr>
          </a:p>
        </p:txBody>
      </p:sp>
    </p:spTree>
    <p:extLst>
      <p:ext uri="{BB962C8B-B14F-4D97-AF65-F5344CB8AC3E}">
        <p14:creationId xmlns:p14="http://schemas.microsoft.com/office/powerpoint/2010/main" val="386085404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sp>
        <p:nvSpPr>
          <p:cNvPr id="3" name="Freeform 3"/>
          <p:cNvSpPr/>
          <p:nvPr/>
        </p:nvSpPr>
        <p:spPr>
          <a:xfrm>
            <a:off x="3258257" y="2700916"/>
            <a:ext cx="11771487" cy="4885167"/>
          </a:xfrm>
          <a:custGeom>
            <a:avLst/>
            <a:gdLst/>
            <a:ahLst/>
            <a:cxnLst/>
            <a:rect l="l" t="t" r="r" b="b"/>
            <a:pathLst>
              <a:path w="11771487" h="4885167">
                <a:moveTo>
                  <a:pt x="0" y="0"/>
                </a:moveTo>
                <a:lnTo>
                  <a:pt x="11771487" y="0"/>
                </a:lnTo>
                <a:lnTo>
                  <a:pt x="11771487" y="4885167"/>
                </a:lnTo>
                <a:lnTo>
                  <a:pt x="0" y="4885167"/>
                </a:lnTo>
                <a:lnTo>
                  <a:pt x="0" y="0"/>
                </a:lnTo>
                <a:close/>
              </a:path>
            </a:pathLst>
          </a:custGeom>
          <a:blipFill>
            <a:blip r:embed="rId4">
              <a:extLst>
                <a:ext uri="{96DAC541-7B7A-43D3-8B79-37D633B846F1}">
                  <asvg:svgBlip xmlns="" xmlns:asvg="http://schemas.microsoft.com/office/drawing/2016/SVG/main" r:embed="rId5"/>
                </a:ext>
              </a:extLst>
            </a:blip>
            <a:stretch>
              <a:fillRect t="-103" b="-103"/>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6"/>
              <a:stretch>
                <a:fillRect/>
              </a:stretch>
            </a:blipFill>
          </p:spPr>
        </p:sp>
      </p:grpSp>
      <p:grpSp>
        <p:nvGrpSpPr>
          <p:cNvPr id="6" name="Group 6"/>
          <p:cNvGrpSpPr/>
          <p:nvPr/>
        </p:nvGrpSpPr>
        <p:grpSpPr>
          <a:xfrm>
            <a:off x="1676401" y="4268821"/>
            <a:ext cx="14369256" cy="1550591"/>
            <a:chOff x="0" y="0"/>
            <a:chExt cx="19159008" cy="2067455"/>
          </a:xfrm>
        </p:grpSpPr>
        <p:sp>
          <p:nvSpPr>
            <p:cNvPr id="7" name="Freeform 7"/>
            <p:cNvSpPr/>
            <p:nvPr/>
          </p:nvSpPr>
          <p:spPr>
            <a:xfrm>
              <a:off x="0" y="0"/>
              <a:ext cx="19159007" cy="2067455"/>
            </a:xfrm>
            <a:custGeom>
              <a:avLst/>
              <a:gdLst/>
              <a:ahLst/>
              <a:cxnLst/>
              <a:rect l="l" t="t" r="r" b="b"/>
              <a:pathLst>
                <a:path w="19159007" h="2067455">
                  <a:moveTo>
                    <a:pt x="0" y="0"/>
                  </a:moveTo>
                  <a:lnTo>
                    <a:pt x="19159007" y="0"/>
                  </a:lnTo>
                  <a:lnTo>
                    <a:pt x="19159007" y="2067455"/>
                  </a:lnTo>
                  <a:lnTo>
                    <a:pt x="0" y="2067455"/>
                  </a:lnTo>
                  <a:close/>
                </a:path>
              </a:pathLst>
            </a:custGeom>
            <a:solidFill>
              <a:srgbClr val="000000">
                <a:alpha val="0"/>
              </a:srgbClr>
            </a:solidFill>
          </p:spPr>
        </p:sp>
        <p:sp>
          <p:nvSpPr>
            <p:cNvPr id="8" name="TextBox 8"/>
            <p:cNvSpPr txBox="1"/>
            <p:nvPr/>
          </p:nvSpPr>
          <p:spPr>
            <a:xfrm>
              <a:off x="0" y="-152400"/>
              <a:ext cx="19159008" cy="2219855"/>
            </a:xfrm>
            <a:prstGeom prst="rect">
              <a:avLst/>
            </a:prstGeom>
          </p:spPr>
          <p:txBody>
            <a:bodyPr lIns="0" tIns="0" rIns="0" bIns="0" rtlCol="0" anchor="t"/>
            <a:lstStyle/>
            <a:p>
              <a:pPr algn="ctr">
                <a:lnSpc>
                  <a:spcPts val="11200"/>
                </a:lnSpc>
              </a:pPr>
              <a:r>
                <a:rPr lang="en-US" sz="8000" b="1" spc="480" dirty="0" smtClean="0">
                  <a:solidFill>
                    <a:srgbClr val="000000"/>
                  </a:solidFill>
                  <a:latin typeface="Canva Sans Bold"/>
                  <a:ea typeface="Canva Sans Bold"/>
                  <a:cs typeface="Canva Sans Bold"/>
                  <a:sym typeface="Canva Sans Bold"/>
                </a:rPr>
                <a:t>Recommendations</a:t>
              </a:r>
              <a:endParaRPr lang="en-US" sz="8000" b="1" spc="480" dirty="0">
                <a:solidFill>
                  <a:srgbClr val="000000"/>
                </a:solidFill>
                <a:latin typeface="Canva Sans Bold"/>
                <a:ea typeface="Canva Sans Bold"/>
                <a:cs typeface="Canva Sans Bold"/>
                <a:sym typeface="Canva Sans Bold"/>
              </a:endParaRPr>
            </a:p>
          </p:txBody>
        </p:sp>
      </p:gr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48</a:t>
              </a:r>
            </a:p>
          </p:txBody>
        </p:sp>
      </p:grpSp>
    </p:spTree>
    <p:extLst>
      <p:ext uri="{BB962C8B-B14F-4D97-AF65-F5344CB8AC3E}">
        <p14:creationId xmlns:p14="http://schemas.microsoft.com/office/powerpoint/2010/main" val="142648980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4"/>
          <p:cNvSpPr/>
          <p:nvPr/>
        </p:nvSpPr>
        <p:spPr>
          <a:xfrm>
            <a:off x="14935200" y="163344"/>
            <a:ext cx="3124200" cy="2971800"/>
          </a:xfrm>
          <a:custGeom>
            <a:avLst/>
            <a:gdLst/>
            <a:ahLst/>
            <a:cxnLst/>
            <a:rect l="l" t="t" r="r" b="b"/>
            <a:pathLst>
              <a:path w="4314338" h="4114800">
                <a:moveTo>
                  <a:pt x="0" y="0"/>
                </a:moveTo>
                <a:lnTo>
                  <a:pt x="4314338" y="0"/>
                </a:lnTo>
                <a:lnTo>
                  <a:pt x="4314338" y="4114800"/>
                </a:lnTo>
                <a:lnTo>
                  <a:pt x="0" y="4114800"/>
                </a:lnTo>
                <a:lnTo>
                  <a:pt x="0" y="0"/>
                </a:lnTo>
                <a:close/>
              </a:path>
            </a:pathLst>
          </a:custGeom>
          <a:blipFill>
            <a:blip r:embed="rId2">
              <a:extLst>
                <a:ext uri="{96DAC541-7B7A-43D3-8B79-37D633B846F1}">
                  <asvg:svgBlip xmlns="" xmlns:asvg="http://schemas.microsoft.com/office/drawing/2016/SVG/main" r:embed="rId7"/>
                </a:ext>
              </a:extLst>
            </a:blip>
            <a:stretch>
              <a:fillRect/>
            </a:stretch>
          </a:blipFill>
        </p:spPr>
      </p:sp>
      <p:sp>
        <p:nvSpPr>
          <p:cNvPr id="8" name="TextBox 7"/>
          <p:cNvSpPr txBox="1"/>
          <p:nvPr/>
        </p:nvSpPr>
        <p:spPr>
          <a:xfrm>
            <a:off x="457200" y="1187823"/>
            <a:ext cx="15392400" cy="9017853"/>
          </a:xfrm>
          <a:prstGeom prst="rect">
            <a:avLst/>
          </a:prstGeom>
          <a:noFill/>
        </p:spPr>
        <p:txBody>
          <a:bodyPr wrap="square" rtlCol="0">
            <a:spAutoFit/>
          </a:bodyPr>
          <a:lstStyle/>
          <a:p>
            <a:endParaRPr lang="en-GB" sz="4000" dirty="0" smtClean="0"/>
          </a:p>
          <a:p>
            <a:r>
              <a:rPr lang="en-GB" sz="4000" b="1" dirty="0" smtClean="0"/>
              <a:t>Based on the results observed from the plan implanted between 1/12/24 – 31/3/25, we recommended the following actions:</a:t>
            </a:r>
          </a:p>
          <a:p>
            <a:pPr marL="457200" indent="-457200" algn="just">
              <a:lnSpc>
                <a:spcPct val="150000"/>
              </a:lnSpc>
            </a:pPr>
            <a:r>
              <a:rPr lang="en-GB" sz="4000" dirty="0" smtClean="0"/>
              <a:t>1- </a:t>
            </a:r>
            <a:r>
              <a:rPr lang="en-GB" sz="4000" dirty="0"/>
              <a:t>Increase the number of interactive posts on the page, including videos featuring the doctor and live sessions to address audience questions.</a:t>
            </a:r>
            <a:endParaRPr lang="en-GB" sz="4000" dirty="0" smtClean="0"/>
          </a:p>
          <a:p>
            <a:pPr marL="457200" indent="-457200" algn="just">
              <a:lnSpc>
                <a:spcPct val="150000"/>
              </a:lnSpc>
            </a:pPr>
            <a:r>
              <a:rPr lang="en-GB" sz="4000" dirty="0" smtClean="0"/>
              <a:t>2- Encourage patients to write reviews and testimonials on the page to boost trust and credibility in the clinic </a:t>
            </a:r>
          </a:p>
          <a:p>
            <a:pPr marL="457200" indent="-457200" algn="just">
              <a:lnSpc>
                <a:spcPct val="150000"/>
              </a:lnSpc>
            </a:pPr>
            <a:r>
              <a:rPr lang="en-GB" sz="4000" dirty="0" smtClean="0"/>
              <a:t>3- </a:t>
            </a:r>
            <a:r>
              <a:rPr lang="en-GB" sz="4000" dirty="0"/>
              <a:t>Create a simple questionnaire to identify how patients learned about the clinic, which will help assess the actual impact of the page on attracting new patients</a:t>
            </a:r>
            <a:endParaRPr lang="en-GB" sz="4000" dirty="0" smtClean="0"/>
          </a:p>
          <a:p>
            <a:endParaRPr lang="en-GB" sz="4000" dirty="0"/>
          </a:p>
        </p:txBody>
      </p:sp>
      <p:sp>
        <p:nvSpPr>
          <p:cNvPr id="13" name="Freeform 5"/>
          <p:cNvSpPr/>
          <p:nvPr/>
        </p:nvSpPr>
        <p:spPr>
          <a:xfrm>
            <a:off x="0" y="-158056"/>
            <a:ext cx="9144000" cy="1807300"/>
          </a:xfrm>
          <a:custGeom>
            <a:avLst/>
            <a:gdLst/>
            <a:ahLst/>
            <a:cxnLst/>
            <a:rect l="l" t="t" r="r" b="b"/>
            <a:pathLst>
              <a:path w="9144000" h="1807300">
                <a:moveTo>
                  <a:pt x="0" y="0"/>
                </a:moveTo>
                <a:lnTo>
                  <a:pt x="9144000" y="0"/>
                </a:lnTo>
                <a:lnTo>
                  <a:pt x="9144000" y="1807300"/>
                </a:lnTo>
                <a:lnTo>
                  <a:pt x="0" y="1807300"/>
                </a:lnTo>
                <a:lnTo>
                  <a:pt x="0" y="0"/>
                </a:lnTo>
                <a:close/>
              </a:path>
            </a:pathLst>
          </a:custGeom>
          <a:blipFill>
            <a:blip r:embed="rId8">
              <a:extLst>
                <a:ext uri="{96DAC541-7B7A-43D3-8B79-37D633B846F1}">
                  <asvg:svgBlip xmlns="" xmlns:asvg="http://schemas.microsoft.com/office/drawing/2016/SVG/main" r:embed="rId6"/>
                </a:ext>
              </a:extLst>
            </a:blip>
            <a:stretch>
              <a:fillRect t="-67" b="-67"/>
            </a:stretch>
          </a:blipFill>
        </p:spPr>
      </p:sp>
      <p:sp>
        <p:nvSpPr>
          <p:cNvPr id="9" name="TextBox 8"/>
          <p:cNvSpPr txBox="1"/>
          <p:nvPr/>
        </p:nvSpPr>
        <p:spPr>
          <a:xfrm>
            <a:off x="241795" y="121260"/>
            <a:ext cx="8226425" cy="1248668"/>
          </a:xfrm>
          <a:prstGeom prst="rect">
            <a:avLst/>
          </a:prstGeom>
        </p:spPr>
        <p:txBody>
          <a:bodyPr lIns="0" tIns="0" rIns="0" bIns="0" rtlCol="0" anchor="t"/>
          <a:lstStyle/>
          <a:p>
            <a:pPr algn="ctr">
              <a:lnSpc>
                <a:spcPts val="8400"/>
              </a:lnSpc>
            </a:pPr>
            <a:r>
              <a:rPr lang="en-US" sz="6000" b="1" dirty="0" smtClean="0">
                <a:solidFill>
                  <a:srgbClr val="000000"/>
                </a:solidFill>
                <a:latin typeface="Canva Sans Bold"/>
                <a:ea typeface="Canva Sans Bold"/>
                <a:cs typeface="Canva Sans Bold"/>
                <a:sym typeface="Canva Sans Bold"/>
              </a:rPr>
              <a:t>Recommendations</a:t>
            </a:r>
            <a:endParaRPr lang="en-US" sz="6000" b="1" dirty="0">
              <a:solidFill>
                <a:srgbClr val="000000"/>
              </a:solidFill>
              <a:latin typeface="Canva Sans Bold"/>
              <a:ea typeface="Canva Sans Bold"/>
              <a:cs typeface="Canva Sans Bold"/>
              <a:sym typeface="Canva Sans Bold"/>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Up Ribbon 3"/>
          <p:cNvSpPr/>
          <p:nvPr/>
        </p:nvSpPr>
        <p:spPr>
          <a:xfrm>
            <a:off x="457200" y="3619500"/>
            <a:ext cx="17373600" cy="2667000"/>
          </a:xfrm>
          <a:prstGeom prst="ribbon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p:cNvSpPr txBox="1"/>
          <p:nvPr/>
        </p:nvSpPr>
        <p:spPr>
          <a:xfrm>
            <a:off x="5600700" y="4000500"/>
            <a:ext cx="7086600" cy="1569660"/>
          </a:xfrm>
          <a:prstGeom prst="rect">
            <a:avLst/>
          </a:prstGeom>
          <a:noFill/>
        </p:spPr>
        <p:txBody>
          <a:bodyPr wrap="square" rtlCol="0">
            <a:spAutoFit/>
          </a:bodyPr>
          <a:lstStyle/>
          <a:p>
            <a:pPr algn="ctr"/>
            <a:r>
              <a:rPr lang="en-GB" sz="9600" dirty="0" smtClean="0">
                <a:ln w="0"/>
                <a:effectLst>
                  <a:reflection blurRad="6350" stA="53000" endA="300" endPos="35500" dir="5400000" sy="-90000" algn="bl" rotWithShape="0"/>
                </a:effectLst>
                <a:latin typeface="High Tower Text" panose="02040502050506030303" pitchFamily="18" charset="0"/>
              </a:rPr>
              <a:t>Thanks</a:t>
            </a:r>
            <a:endParaRPr lang="en-GB" sz="9600" dirty="0">
              <a:ln w="0"/>
              <a:effectLst>
                <a:reflection blurRad="6350" stA="53000" endA="300" endPos="35500" dir="5400000" sy="-90000" algn="bl" rotWithShape="0"/>
              </a:effectLst>
              <a:latin typeface="High Tower Text" panose="02040502050506030303"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44661"/>
            <a:ext cx="9144000" cy="1687711"/>
          </a:xfrm>
          <a:custGeom>
            <a:avLst/>
            <a:gdLst/>
            <a:ahLst/>
            <a:cxnLst/>
            <a:rect l="l" t="t" r="r" b="b"/>
            <a:pathLst>
              <a:path w="9144000" h="1687711">
                <a:moveTo>
                  <a:pt x="0" y="0"/>
                </a:moveTo>
                <a:lnTo>
                  <a:pt x="9144000" y="0"/>
                </a:lnTo>
                <a:lnTo>
                  <a:pt x="9144000" y="1687711"/>
                </a:lnTo>
                <a:lnTo>
                  <a:pt x="0" y="1687711"/>
                </a:lnTo>
                <a:lnTo>
                  <a:pt x="0" y="0"/>
                </a:lnTo>
                <a:close/>
              </a:path>
            </a:pathLst>
          </a:custGeom>
          <a:blipFill>
            <a:blip r:embed="rId3">
              <a:extLst>
                <a:ext uri="{96DAC541-7B7A-43D3-8B79-37D633B846F1}">
                  <asvg:svgBlip xmlns="" xmlns:asvg="http://schemas.microsoft.com/office/drawing/2016/SVG/main" r:embed="rId4"/>
                </a:ext>
              </a:extLst>
            </a:blip>
            <a:stretch>
              <a:fillRect t="-229" b="-229"/>
            </a:stretch>
          </a:blipFill>
        </p:spPr>
      </p:sp>
      <p:sp>
        <p:nvSpPr>
          <p:cNvPr id="3" name="Freeform 3"/>
          <p:cNvSpPr/>
          <p:nvPr/>
        </p:nvSpPr>
        <p:spPr>
          <a:xfrm>
            <a:off x="16397764"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5">
              <a:extLst>
                <a:ext uri="{96DAC541-7B7A-43D3-8B79-37D633B846F1}">
                  <asvg:svgBlip xmlns="" xmlns:asvg="http://schemas.microsoft.com/office/drawing/2016/SVG/main" r:embed="rId6"/>
                </a:ext>
              </a:extLst>
            </a:blip>
            <a:stretch>
              <a:fillRect l="-138" r="-138"/>
            </a:stretch>
          </a:blipFill>
        </p:spPr>
      </p:sp>
      <p:sp>
        <p:nvSpPr>
          <p:cNvPr id="4" name="Freeform 4"/>
          <p:cNvSpPr/>
          <p:nvPr/>
        </p:nvSpPr>
        <p:spPr>
          <a:xfrm>
            <a:off x="265329" y="2228417"/>
            <a:ext cx="5672380" cy="2778842"/>
          </a:xfrm>
          <a:custGeom>
            <a:avLst/>
            <a:gdLst/>
            <a:ahLst/>
            <a:cxnLst/>
            <a:rect l="l" t="t" r="r" b="b"/>
            <a:pathLst>
              <a:path w="5672380" h="2778842">
                <a:moveTo>
                  <a:pt x="0" y="0"/>
                </a:moveTo>
                <a:lnTo>
                  <a:pt x="5672380" y="0"/>
                </a:lnTo>
                <a:lnTo>
                  <a:pt x="5672380" y="2778842"/>
                </a:lnTo>
                <a:lnTo>
                  <a:pt x="0" y="2778842"/>
                </a:lnTo>
                <a:lnTo>
                  <a:pt x="0" y="0"/>
                </a:lnTo>
                <a:close/>
              </a:path>
            </a:pathLst>
          </a:custGeom>
          <a:blipFill>
            <a:blip r:embed="rId7">
              <a:extLst>
                <a:ext uri="{96DAC541-7B7A-43D3-8B79-37D633B846F1}">
                  <asvg:svgBlip xmlns="" xmlns:asvg="http://schemas.microsoft.com/office/drawing/2016/SVG/main" r:embed="rId8"/>
                </a:ext>
              </a:extLst>
            </a:blip>
            <a:stretch>
              <a:fillRect t="-4" b="-4"/>
            </a:stretch>
          </a:blipFill>
        </p:spPr>
      </p:sp>
      <p:grpSp>
        <p:nvGrpSpPr>
          <p:cNvPr id="5" name="Group 5"/>
          <p:cNvGrpSpPr/>
          <p:nvPr/>
        </p:nvGrpSpPr>
        <p:grpSpPr>
          <a:xfrm>
            <a:off x="2435909" y="2739119"/>
            <a:ext cx="3219717" cy="1955105"/>
            <a:chOff x="0" y="0"/>
            <a:chExt cx="4292956" cy="2606807"/>
          </a:xfrm>
        </p:grpSpPr>
        <p:sp>
          <p:nvSpPr>
            <p:cNvPr id="6" name="Freeform 6"/>
            <p:cNvSpPr/>
            <p:nvPr/>
          </p:nvSpPr>
          <p:spPr>
            <a:xfrm>
              <a:off x="0" y="0"/>
              <a:ext cx="4292956" cy="2606807"/>
            </a:xfrm>
            <a:custGeom>
              <a:avLst/>
              <a:gdLst/>
              <a:ahLst/>
              <a:cxnLst/>
              <a:rect l="l" t="t" r="r" b="b"/>
              <a:pathLst>
                <a:path w="4292956" h="2606807">
                  <a:moveTo>
                    <a:pt x="0" y="0"/>
                  </a:moveTo>
                  <a:lnTo>
                    <a:pt x="4292956" y="0"/>
                  </a:lnTo>
                  <a:lnTo>
                    <a:pt x="4292956" y="2606807"/>
                  </a:lnTo>
                  <a:lnTo>
                    <a:pt x="0" y="2606807"/>
                  </a:lnTo>
                  <a:close/>
                </a:path>
              </a:pathLst>
            </a:custGeom>
            <a:solidFill>
              <a:srgbClr val="000000">
                <a:alpha val="0"/>
              </a:srgbClr>
            </a:solidFill>
          </p:spPr>
        </p:sp>
        <p:sp>
          <p:nvSpPr>
            <p:cNvPr id="7" name="TextBox 7"/>
            <p:cNvSpPr txBox="1"/>
            <p:nvPr/>
          </p:nvSpPr>
          <p:spPr>
            <a:xfrm>
              <a:off x="0" y="-76200"/>
              <a:ext cx="4292956" cy="2683007"/>
            </a:xfrm>
            <a:prstGeom prst="rect">
              <a:avLst/>
            </a:prstGeom>
          </p:spPr>
          <p:txBody>
            <a:bodyPr lIns="0" tIns="0" rIns="0" bIns="0" rtlCol="0" anchor="t"/>
            <a:lstStyle/>
            <a:p>
              <a:pPr algn="l">
                <a:lnSpc>
                  <a:spcPts val="3723"/>
                </a:lnSpc>
              </a:pPr>
              <a:r>
                <a:rPr lang="en-US" sz="2499" b="1">
                  <a:solidFill>
                    <a:srgbClr val="000000"/>
                  </a:solidFill>
                  <a:latin typeface="Canva Sans Bold"/>
                  <a:ea typeface="Canva Sans Bold"/>
                  <a:cs typeface="Canva Sans Bold"/>
                  <a:sym typeface="Canva Sans Bold"/>
                </a:rPr>
                <a:t>Canvas:</a:t>
              </a:r>
            </a:p>
            <a:p>
              <a:pPr algn="l">
                <a:lnSpc>
                  <a:spcPts val="3723"/>
                </a:lnSpc>
              </a:pPr>
              <a:r>
                <a:rPr lang="en-US" sz="2499">
                  <a:solidFill>
                    <a:srgbClr val="000000"/>
                  </a:solidFill>
                  <a:latin typeface="Canva Sans"/>
                  <a:ea typeface="Canva Sans"/>
                  <a:cs typeface="Canva Sans"/>
                  <a:sym typeface="Canva Sans"/>
                </a:rPr>
                <a:t>For designing social media posts, videos and ads creative</a:t>
              </a:r>
            </a:p>
          </p:txBody>
        </p:sp>
      </p:grpSp>
      <p:sp>
        <p:nvSpPr>
          <p:cNvPr id="8" name="Freeform 8"/>
          <p:cNvSpPr/>
          <p:nvPr/>
        </p:nvSpPr>
        <p:spPr>
          <a:xfrm>
            <a:off x="473088" y="2853419"/>
            <a:ext cx="1621727" cy="1604750"/>
          </a:xfrm>
          <a:custGeom>
            <a:avLst/>
            <a:gdLst/>
            <a:ahLst/>
            <a:cxnLst/>
            <a:rect l="l" t="t" r="r" b="b"/>
            <a:pathLst>
              <a:path w="1621727" h="1604750">
                <a:moveTo>
                  <a:pt x="0" y="0"/>
                </a:moveTo>
                <a:lnTo>
                  <a:pt x="1621727" y="0"/>
                </a:lnTo>
                <a:lnTo>
                  <a:pt x="1621727" y="1604750"/>
                </a:lnTo>
                <a:lnTo>
                  <a:pt x="0" y="1604750"/>
                </a:lnTo>
                <a:lnTo>
                  <a:pt x="0" y="0"/>
                </a:lnTo>
                <a:close/>
              </a:path>
            </a:pathLst>
          </a:custGeom>
          <a:blipFill>
            <a:blip r:embed="rId9">
              <a:extLst>
                <a:ext uri="{96DAC541-7B7A-43D3-8B79-37D633B846F1}">
                  <asvg:svgBlip xmlns="" xmlns:asvg="http://schemas.microsoft.com/office/drawing/2016/SVG/main" r:embed="rId10"/>
                </a:ext>
              </a:extLst>
            </a:blip>
            <a:stretch>
              <a:fillRect t="-528" b="-528"/>
            </a:stretch>
          </a:blipFill>
        </p:spPr>
      </p:sp>
      <p:sp>
        <p:nvSpPr>
          <p:cNvPr id="9" name="Freeform 9"/>
          <p:cNvSpPr/>
          <p:nvPr/>
        </p:nvSpPr>
        <p:spPr>
          <a:xfrm>
            <a:off x="12167344" y="2246679"/>
            <a:ext cx="5538187" cy="2708788"/>
          </a:xfrm>
          <a:custGeom>
            <a:avLst/>
            <a:gdLst/>
            <a:ahLst/>
            <a:cxnLst/>
            <a:rect l="l" t="t" r="r" b="b"/>
            <a:pathLst>
              <a:path w="5538187" h="2708788">
                <a:moveTo>
                  <a:pt x="0" y="0"/>
                </a:moveTo>
                <a:lnTo>
                  <a:pt x="5538187" y="0"/>
                </a:lnTo>
                <a:lnTo>
                  <a:pt x="5538187" y="2708788"/>
                </a:lnTo>
                <a:lnTo>
                  <a:pt x="0" y="2708788"/>
                </a:lnTo>
                <a:lnTo>
                  <a:pt x="0" y="0"/>
                </a:lnTo>
                <a:close/>
              </a:path>
            </a:pathLst>
          </a:custGeom>
          <a:blipFill>
            <a:blip r:embed="rId11">
              <a:extLst>
                <a:ext uri="{96DAC541-7B7A-43D3-8B79-37D633B846F1}">
                  <asvg:svgBlip xmlns="" xmlns:asvg="http://schemas.microsoft.com/office/drawing/2016/SVG/main" r:embed="rId12"/>
                </a:ext>
              </a:extLst>
            </a:blip>
            <a:stretch>
              <a:fillRect t="-59" b="-59"/>
            </a:stretch>
          </a:blipFill>
        </p:spPr>
      </p:sp>
      <p:grpSp>
        <p:nvGrpSpPr>
          <p:cNvPr id="10" name="Group 10"/>
          <p:cNvGrpSpPr/>
          <p:nvPr/>
        </p:nvGrpSpPr>
        <p:grpSpPr>
          <a:xfrm>
            <a:off x="13973824" y="2667245"/>
            <a:ext cx="3344787" cy="1842684"/>
            <a:chOff x="0" y="0"/>
            <a:chExt cx="4459716" cy="2456912"/>
          </a:xfrm>
        </p:grpSpPr>
        <p:sp>
          <p:nvSpPr>
            <p:cNvPr id="11" name="Freeform 11"/>
            <p:cNvSpPr/>
            <p:nvPr/>
          </p:nvSpPr>
          <p:spPr>
            <a:xfrm>
              <a:off x="0" y="0"/>
              <a:ext cx="4459716" cy="2456912"/>
            </a:xfrm>
            <a:custGeom>
              <a:avLst/>
              <a:gdLst/>
              <a:ahLst/>
              <a:cxnLst/>
              <a:rect l="l" t="t" r="r" b="b"/>
              <a:pathLst>
                <a:path w="4459716" h="2456912">
                  <a:moveTo>
                    <a:pt x="0" y="0"/>
                  </a:moveTo>
                  <a:lnTo>
                    <a:pt x="4459716" y="0"/>
                  </a:lnTo>
                  <a:lnTo>
                    <a:pt x="4459716" y="2456912"/>
                  </a:lnTo>
                  <a:lnTo>
                    <a:pt x="0" y="2456912"/>
                  </a:lnTo>
                  <a:close/>
                </a:path>
              </a:pathLst>
            </a:custGeom>
            <a:solidFill>
              <a:srgbClr val="000000">
                <a:alpha val="0"/>
              </a:srgbClr>
            </a:solidFill>
          </p:spPr>
        </p:sp>
        <p:sp>
          <p:nvSpPr>
            <p:cNvPr id="12" name="TextBox 12"/>
            <p:cNvSpPr txBox="1"/>
            <p:nvPr/>
          </p:nvSpPr>
          <p:spPr>
            <a:xfrm>
              <a:off x="0" y="-76200"/>
              <a:ext cx="4459716" cy="2533112"/>
            </a:xfrm>
            <a:prstGeom prst="rect">
              <a:avLst/>
            </a:prstGeom>
          </p:spPr>
          <p:txBody>
            <a:bodyPr lIns="0" tIns="0" rIns="0" bIns="0" rtlCol="0" anchor="t"/>
            <a:lstStyle/>
            <a:p>
              <a:pPr algn="l">
                <a:lnSpc>
                  <a:spcPts val="3723"/>
                </a:lnSpc>
              </a:pPr>
              <a:r>
                <a:rPr lang="en-US" sz="2499" b="1">
                  <a:solidFill>
                    <a:srgbClr val="000000"/>
                  </a:solidFill>
                  <a:latin typeface="Canva Sans Bold"/>
                  <a:ea typeface="Canva Sans Bold"/>
                  <a:cs typeface="Canva Sans Bold"/>
                  <a:sym typeface="Canva Sans Bold"/>
                </a:rPr>
                <a:t>Meta Business Suite:</a:t>
              </a:r>
            </a:p>
            <a:p>
              <a:pPr algn="l">
                <a:lnSpc>
                  <a:spcPts val="3723"/>
                </a:lnSpc>
              </a:pPr>
              <a:r>
                <a:rPr lang="en-US" sz="2499">
                  <a:solidFill>
                    <a:srgbClr val="000000"/>
                  </a:solidFill>
                  <a:latin typeface="Canva Sans"/>
                  <a:ea typeface="Canva Sans"/>
                  <a:cs typeface="Canva Sans"/>
                  <a:sym typeface="Canva Sans"/>
                </a:rPr>
                <a:t>For managing and scheduling Facebook and Instagram posts</a:t>
              </a:r>
            </a:p>
          </p:txBody>
        </p:sp>
      </p:grpSp>
      <p:sp>
        <p:nvSpPr>
          <p:cNvPr id="13" name="Freeform 13"/>
          <p:cNvSpPr/>
          <p:nvPr/>
        </p:nvSpPr>
        <p:spPr>
          <a:xfrm>
            <a:off x="12396207" y="3158222"/>
            <a:ext cx="1361462" cy="674215"/>
          </a:xfrm>
          <a:custGeom>
            <a:avLst/>
            <a:gdLst/>
            <a:ahLst/>
            <a:cxnLst/>
            <a:rect l="l" t="t" r="r" b="b"/>
            <a:pathLst>
              <a:path w="1361462" h="674215">
                <a:moveTo>
                  <a:pt x="0" y="0"/>
                </a:moveTo>
                <a:lnTo>
                  <a:pt x="1361462" y="0"/>
                </a:lnTo>
                <a:lnTo>
                  <a:pt x="1361462" y="674215"/>
                </a:lnTo>
                <a:lnTo>
                  <a:pt x="0" y="674215"/>
                </a:lnTo>
                <a:lnTo>
                  <a:pt x="0" y="0"/>
                </a:lnTo>
                <a:close/>
              </a:path>
            </a:pathLst>
          </a:custGeom>
          <a:blipFill>
            <a:blip r:embed="rId13">
              <a:extLst>
                <a:ext uri="{96DAC541-7B7A-43D3-8B79-37D633B846F1}">
                  <asvg:svgBlip xmlns="" xmlns:asvg="http://schemas.microsoft.com/office/drawing/2016/SVG/main" r:embed="rId14"/>
                </a:ext>
              </a:extLst>
            </a:blip>
            <a:stretch>
              <a:fillRect t="-836" b="-836"/>
            </a:stretch>
          </a:blipFill>
        </p:spPr>
      </p:sp>
      <p:sp>
        <p:nvSpPr>
          <p:cNvPr id="14" name="Freeform 14"/>
          <p:cNvSpPr/>
          <p:nvPr/>
        </p:nvSpPr>
        <p:spPr>
          <a:xfrm>
            <a:off x="265936" y="5043592"/>
            <a:ext cx="5671166" cy="2693640"/>
          </a:xfrm>
          <a:custGeom>
            <a:avLst/>
            <a:gdLst/>
            <a:ahLst/>
            <a:cxnLst/>
            <a:rect l="l" t="t" r="r" b="b"/>
            <a:pathLst>
              <a:path w="5671166" h="2693640">
                <a:moveTo>
                  <a:pt x="0" y="0"/>
                </a:moveTo>
                <a:lnTo>
                  <a:pt x="5671166" y="0"/>
                </a:lnTo>
                <a:lnTo>
                  <a:pt x="5671166" y="2693640"/>
                </a:lnTo>
                <a:lnTo>
                  <a:pt x="0" y="2693640"/>
                </a:lnTo>
                <a:lnTo>
                  <a:pt x="0" y="0"/>
                </a:lnTo>
                <a:close/>
              </a:path>
            </a:pathLst>
          </a:custGeom>
          <a:blipFill>
            <a:blip r:embed="rId15">
              <a:extLst>
                <a:ext uri="{96DAC541-7B7A-43D3-8B79-37D633B846F1}">
                  <asvg:svgBlip xmlns="" xmlns:asvg="http://schemas.microsoft.com/office/drawing/2016/SVG/main" r:embed="rId16"/>
                </a:ext>
              </a:extLst>
            </a:blip>
            <a:stretch>
              <a:fillRect l="-14" r="-14"/>
            </a:stretch>
          </a:blipFill>
        </p:spPr>
      </p:sp>
      <p:grpSp>
        <p:nvGrpSpPr>
          <p:cNvPr id="15" name="Group 15"/>
          <p:cNvGrpSpPr/>
          <p:nvPr/>
        </p:nvGrpSpPr>
        <p:grpSpPr>
          <a:xfrm>
            <a:off x="2515231" y="5550759"/>
            <a:ext cx="2955607" cy="1888861"/>
            <a:chOff x="0" y="0"/>
            <a:chExt cx="3940809" cy="2518481"/>
          </a:xfrm>
        </p:grpSpPr>
        <p:sp>
          <p:nvSpPr>
            <p:cNvPr id="16" name="Freeform 16"/>
            <p:cNvSpPr/>
            <p:nvPr/>
          </p:nvSpPr>
          <p:spPr>
            <a:xfrm>
              <a:off x="0" y="0"/>
              <a:ext cx="3940809" cy="2518481"/>
            </a:xfrm>
            <a:custGeom>
              <a:avLst/>
              <a:gdLst/>
              <a:ahLst/>
              <a:cxnLst/>
              <a:rect l="l" t="t" r="r" b="b"/>
              <a:pathLst>
                <a:path w="3940809" h="2518481">
                  <a:moveTo>
                    <a:pt x="0" y="0"/>
                  </a:moveTo>
                  <a:lnTo>
                    <a:pt x="3940809" y="0"/>
                  </a:lnTo>
                  <a:lnTo>
                    <a:pt x="3940809" y="2518481"/>
                  </a:lnTo>
                  <a:lnTo>
                    <a:pt x="0" y="2518481"/>
                  </a:lnTo>
                  <a:close/>
                </a:path>
              </a:pathLst>
            </a:custGeom>
            <a:solidFill>
              <a:srgbClr val="000000">
                <a:alpha val="0"/>
              </a:srgbClr>
            </a:solidFill>
          </p:spPr>
        </p:sp>
        <p:sp>
          <p:nvSpPr>
            <p:cNvPr id="17" name="TextBox 17"/>
            <p:cNvSpPr txBox="1"/>
            <p:nvPr/>
          </p:nvSpPr>
          <p:spPr>
            <a:xfrm>
              <a:off x="0" y="-76200"/>
              <a:ext cx="3940809" cy="2594681"/>
            </a:xfrm>
            <a:prstGeom prst="rect">
              <a:avLst/>
            </a:prstGeom>
          </p:spPr>
          <p:txBody>
            <a:bodyPr lIns="0" tIns="0" rIns="0" bIns="0" rtlCol="0" anchor="t"/>
            <a:lstStyle/>
            <a:p>
              <a:pPr algn="l">
                <a:lnSpc>
                  <a:spcPts val="3723"/>
                </a:lnSpc>
              </a:pPr>
              <a:r>
                <a:rPr lang="en-US" sz="2499" b="1">
                  <a:solidFill>
                    <a:srgbClr val="000000"/>
                  </a:solidFill>
                  <a:latin typeface="Canva Sans Bold"/>
                  <a:ea typeface="Canva Sans Bold"/>
                  <a:cs typeface="Canva Sans Bold"/>
                  <a:sym typeface="Canva Sans Bold"/>
                </a:rPr>
                <a:t>Capcut:</a:t>
              </a:r>
            </a:p>
            <a:p>
              <a:pPr algn="l">
                <a:lnSpc>
                  <a:spcPts val="3723"/>
                </a:lnSpc>
              </a:pPr>
              <a:r>
                <a:rPr lang="en-US" sz="2499">
                  <a:solidFill>
                    <a:srgbClr val="000000"/>
                  </a:solidFill>
                  <a:latin typeface="Canva Sans"/>
                  <a:ea typeface="Canva Sans"/>
                  <a:cs typeface="Canva Sans"/>
                  <a:sym typeface="Canva Sans"/>
                </a:rPr>
                <a:t>For editing videos and promotional videos</a:t>
              </a:r>
            </a:p>
          </p:txBody>
        </p:sp>
      </p:grpSp>
      <p:sp>
        <p:nvSpPr>
          <p:cNvPr id="18" name="Freeform 18"/>
          <p:cNvSpPr/>
          <p:nvPr/>
        </p:nvSpPr>
        <p:spPr>
          <a:xfrm>
            <a:off x="657554" y="5762036"/>
            <a:ext cx="1403825" cy="1033503"/>
          </a:xfrm>
          <a:custGeom>
            <a:avLst/>
            <a:gdLst/>
            <a:ahLst/>
            <a:cxnLst/>
            <a:rect l="l" t="t" r="r" b="b"/>
            <a:pathLst>
              <a:path w="1403825" h="1033503">
                <a:moveTo>
                  <a:pt x="0" y="0"/>
                </a:moveTo>
                <a:lnTo>
                  <a:pt x="1403825" y="0"/>
                </a:lnTo>
                <a:lnTo>
                  <a:pt x="1403825" y="1033503"/>
                </a:lnTo>
                <a:lnTo>
                  <a:pt x="0" y="1033503"/>
                </a:lnTo>
                <a:lnTo>
                  <a:pt x="0" y="0"/>
                </a:lnTo>
                <a:close/>
              </a:path>
            </a:pathLst>
          </a:custGeom>
          <a:blipFill>
            <a:blip r:embed="rId17">
              <a:extLst>
                <a:ext uri="{96DAC541-7B7A-43D3-8B79-37D633B846F1}">
                  <asvg:svgBlip xmlns="" xmlns:asvg="http://schemas.microsoft.com/office/drawing/2016/SVG/main" r:embed="rId18"/>
                </a:ext>
              </a:extLst>
            </a:blip>
            <a:stretch>
              <a:fillRect t="-1854" b="-1854"/>
            </a:stretch>
          </a:blipFill>
        </p:spPr>
      </p:sp>
      <p:grpSp>
        <p:nvGrpSpPr>
          <p:cNvPr id="19" name="Group 19"/>
          <p:cNvGrpSpPr/>
          <p:nvPr/>
        </p:nvGrpSpPr>
        <p:grpSpPr>
          <a:xfrm>
            <a:off x="15001704" y="-794315"/>
            <a:ext cx="4008025" cy="4008025"/>
            <a:chOff x="0" y="0"/>
            <a:chExt cx="5344033" cy="5344033"/>
          </a:xfrm>
        </p:grpSpPr>
        <p:sp>
          <p:nvSpPr>
            <p:cNvPr id="20" name="Freeform 20"/>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19"/>
              <a:stretch>
                <a:fillRect/>
              </a:stretch>
            </a:blipFill>
          </p:spPr>
        </p:sp>
      </p:grpSp>
      <p:sp>
        <p:nvSpPr>
          <p:cNvPr id="21" name="Freeform 21"/>
          <p:cNvSpPr/>
          <p:nvPr/>
        </p:nvSpPr>
        <p:spPr>
          <a:xfrm>
            <a:off x="12195205" y="5040200"/>
            <a:ext cx="5612999" cy="2697456"/>
          </a:xfrm>
          <a:custGeom>
            <a:avLst/>
            <a:gdLst/>
            <a:ahLst/>
            <a:cxnLst/>
            <a:rect l="l" t="t" r="r" b="b"/>
            <a:pathLst>
              <a:path w="5612999" h="2697456">
                <a:moveTo>
                  <a:pt x="0" y="0"/>
                </a:moveTo>
                <a:lnTo>
                  <a:pt x="5612999" y="0"/>
                </a:lnTo>
                <a:lnTo>
                  <a:pt x="5612999" y="2697456"/>
                </a:lnTo>
                <a:lnTo>
                  <a:pt x="0" y="2697456"/>
                </a:lnTo>
                <a:lnTo>
                  <a:pt x="0" y="0"/>
                </a:lnTo>
                <a:close/>
              </a:path>
            </a:pathLst>
          </a:custGeom>
          <a:blipFill>
            <a:blip r:embed="rId20">
              <a:extLst>
                <a:ext uri="{96DAC541-7B7A-43D3-8B79-37D633B846F1}">
                  <asvg:svgBlip xmlns="" xmlns:asvg="http://schemas.microsoft.com/office/drawing/2016/SVG/main" r:embed="rId21"/>
                </a:ext>
              </a:extLst>
            </a:blip>
            <a:stretch>
              <a:fillRect t="-81" b="-81"/>
            </a:stretch>
          </a:blipFill>
        </p:spPr>
      </p:sp>
      <p:grpSp>
        <p:nvGrpSpPr>
          <p:cNvPr id="22" name="Group 22"/>
          <p:cNvGrpSpPr/>
          <p:nvPr/>
        </p:nvGrpSpPr>
        <p:grpSpPr>
          <a:xfrm>
            <a:off x="14018776" y="5555104"/>
            <a:ext cx="3254881" cy="1390215"/>
            <a:chOff x="0" y="0"/>
            <a:chExt cx="4339841" cy="1853620"/>
          </a:xfrm>
        </p:grpSpPr>
        <p:sp>
          <p:nvSpPr>
            <p:cNvPr id="23" name="Freeform 23"/>
            <p:cNvSpPr/>
            <p:nvPr/>
          </p:nvSpPr>
          <p:spPr>
            <a:xfrm>
              <a:off x="0" y="0"/>
              <a:ext cx="4339841" cy="1853620"/>
            </a:xfrm>
            <a:custGeom>
              <a:avLst/>
              <a:gdLst/>
              <a:ahLst/>
              <a:cxnLst/>
              <a:rect l="l" t="t" r="r" b="b"/>
              <a:pathLst>
                <a:path w="4339841" h="1853620">
                  <a:moveTo>
                    <a:pt x="0" y="0"/>
                  </a:moveTo>
                  <a:lnTo>
                    <a:pt x="4339841" y="0"/>
                  </a:lnTo>
                  <a:lnTo>
                    <a:pt x="4339841" y="1853620"/>
                  </a:lnTo>
                  <a:lnTo>
                    <a:pt x="0" y="1853620"/>
                  </a:lnTo>
                  <a:close/>
                </a:path>
              </a:pathLst>
            </a:custGeom>
            <a:solidFill>
              <a:srgbClr val="000000">
                <a:alpha val="0"/>
              </a:srgbClr>
            </a:solidFill>
          </p:spPr>
        </p:sp>
        <p:sp>
          <p:nvSpPr>
            <p:cNvPr id="24" name="TextBox 24"/>
            <p:cNvSpPr txBox="1"/>
            <p:nvPr/>
          </p:nvSpPr>
          <p:spPr>
            <a:xfrm>
              <a:off x="0" y="-76200"/>
              <a:ext cx="4339841" cy="1929820"/>
            </a:xfrm>
            <a:prstGeom prst="rect">
              <a:avLst/>
            </a:prstGeom>
          </p:spPr>
          <p:txBody>
            <a:bodyPr lIns="0" tIns="0" rIns="0" bIns="0" rtlCol="0" anchor="t"/>
            <a:lstStyle/>
            <a:p>
              <a:pPr algn="l">
                <a:lnSpc>
                  <a:spcPts val="3723"/>
                </a:lnSpc>
              </a:pPr>
              <a:r>
                <a:rPr lang="en-US" sz="2499" b="1">
                  <a:solidFill>
                    <a:srgbClr val="000000"/>
                  </a:solidFill>
                  <a:latin typeface="Canva Sans Bold"/>
                  <a:ea typeface="Canva Sans Bold"/>
                  <a:cs typeface="Canva Sans Bold"/>
                  <a:sym typeface="Canva Sans Bold"/>
                </a:rPr>
                <a:t>Meta Ads Manager:</a:t>
              </a:r>
            </a:p>
            <a:p>
              <a:pPr algn="l">
                <a:lnSpc>
                  <a:spcPts val="3723"/>
                </a:lnSpc>
              </a:pPr>
              <a:r>
                <a:rPr lang="en-US" sz="2499">
                  <a:solidFill>
                    <a:srgbClr val="000000"/>
                  </a:solidFill>
                  <a:latin typeface="DM Sans"/>
                  <a:ea typeface="DM Sans"/>
                  <a:cs typeface="DM Sans"/>
                  <a:sym typeface="DM Sans"/>
                </a:rPr>
                <a:t>For running Facebook and Instagram Ads</a:t>
              </a:r>
            </a:p>
          </p:txBody>
        </p:sp>
      </p:grpSp>
      <p:grpSp>
        <p:nvGrpSpPr>
          <p:cNvPr id="25" name="Group 25"/>
          <p:cNvGrpSpPr/>
          <p:nvPr/>
        </p:nvGrpSpPr>
        <p:grpSpPr>
          <a:xfrm>
            <a:off x="12297970" y="5604302"/>
            <a:ext cx="1800511" cy="1814417"/>
            <a:chOff x="0" y="0"/>
            <a:chExt cx="2400681" cy="2419223"/>
          </a:xfrm>
        </p:grpSpPr>
        <p:sp>
          <p:nvSpPr>
            <p:cNvPr id="26" name="Freeform 26"/>
            <p:cNvSpPr/>
            <p:nvPr/>
          </p:nvSpPr>
          <p:spPr>
            <a:xfrm>
              <a:off x="0" y="0"/>
              <a:ext cx="2400681" cy="2419223"/>
            </a:xfrm>
            <a:custGeom>
              <a:avLst/>
              <a:gdLst/>
              <a:ahLst/>
              <a:cxnLst/>
              <a:rect l="l" t="t" r="r" b="b"/>
              <a:pathLst>
                <a:path w="2400681" h="2419223">
                  <a:moveTo>
                    <a:pt x="0" y="0"/>
                  </a:moveTo>
                  <a:lnTo>
                    <a:pt x="2400681" y="0"/>
                  </a:lnTo>
                  <a:lnTo>
                    <a:pt x="2400681" y="2419223"/>
                  </a:lnTo>
                  <a:lnTo>
                    <a:pt x="0" y="2419223"/>
                  </a:lnTo>
                  <a:lnTo>
                    <a:pt x="0" y="0"/>
                  </a:lnTo>
                  <a:close/>
                </a:path>
              </a:pathLst>
            </a:custGeom>
            <a:blipFill>
              <a:blip r:embed="rId22"/>
              <a:stretch>
                <a:fillRect l="-46048" r="-46048"/>
              </a:stretch>
            </a:blipFill>
          </p:spPr>
        </p:sp>
      </p:grpSp>
      <p:sp>
        <p:nvSpPr>
          <p:cNvPr id="27" name="Freeform 27"/>
          <p:cNvSpPr/>
          <p:nvPr/>
        </p:nvSpPr>
        <p:spPr>
          <a:xfrm>
            <a:off x="6266669" y="4989689"/>
            <a:ext cx="5612999" cy="2748442"/>
          </a:xfrm>
          <a:custGeom>
            <a:avLst/>
            <a:gdLst/>
            <a:ahLst/>
            <a:cxnLst/>
            <a:rect l="l" t="t" r="r" b="b"/>
            <a:pathLst>
              <a:path w="5612999" h="2748442">
                <a:moveTo>
                  <a:pt x="0" y="0"/>
                </a:moveTo>
                <a:lnTo>
                  <a:pt x="5612999" y="0"/>
                </a:lnTo>
                <a:lnTo>
                  <a:pt x="5612999" y="2748442"/>
                </a:lnTo>
                <a:lnTo>
                  <a:pt x="0" y="2748442"/>
                </a:lnTo>
                <a:lnTo>
                  <a:pt x="0" y="0"/>
                </a:lnTo>
                <a:close/>
              </a:path>
            </a:pathLst>
          </a:custGeom>
          <a:blipFill>
            <a:blip r:embed="rId23">
              <a:extLst>
                <a:ext uri="{96DAC541-7B7A-43D3-8B79-37D633B846F1}">
                  <asvg:svgBlip xmlns="" xmlns:asvg="http://schemas.microsoft.com/office/drawing/2016/SVG/main" r:embed="rId24"/>
                </a:ext>
              </a:extLst>
            </a:blip>
            <a:stretch>
              <a:fillRect t="-17" b="-17"/>
            </a:stretch>
          </a:blipFill>
        </p:spPr>
      </p:sp>
      <p:grpSp>
        <p:nvGrpSpPr>
          <p:cNvPr id="28" name="Group 28"/>
          <p:cNvGrpSpPr/>
          <p:nvPr/>
        </p:nvGrpSpPr>
        <p:grpSpPr>
          <a:xfrm>
            <a:off x="8281093" y="5244456"/>
            <a:ext cx="3433823" cy="2355520"/>
            <a:chOff x="0" y="0"/>
            <a:chExt cx="4578431" cy="3140693"/>
          </a:xfrm>
        </p:grpSpPr>
        <p:sp>
          <p:nvSpPr>
            <p:cNvPr id="29" name="Freeform 29"/>
            <p:cNvSpPr/>
            <p:nvPr/>
          </p:nvSpPr>
          <p:spPr>
            <a:xfrm>
              <a:off x="0" y="0"/>
              <a:ext cx="4578431" cy="3140693"/>
            </a:xfrm>
            <a:custGeom>
              <a:avLst/>
              <a:gdLst/>
              <a:ahLst/>
              <a:cxnLst/>
              <a:rect l="l" t="t" r="r" b="b"/>
              <a:pathLst>
                <a:path w="4578431" h="3140693">
                  <a:moveTo>
                    <a:pt x="0" y="0"/>
                  </a:moveTo>
                  <a:lnTo>
                    <a:pt x="4578431" y="0"/>
                  </a:lnTo>
                  <a:lnTo>
                    <a:pt x="4578431" y="3140693"/>
                  </a:lnTo>
                  <a:lnTo>
                    <a:pt x="0" y="3140693"/>
                  </a:lnTo>
                  <a:close/>
                </a:path>
              </a:pathLst>
            </a:custGeom>
            <a:solidFill>
              <a:srgbClr val="000000">
                <a:alpha val="0"/>
              </a:srgbClr>
            </a:solidFill>
          </p:spPr>
        </p:sp>
        <p:sp>
          <p:nvSpPr>
            <p:cNvPr id="30" name="TextBox 30"/>
            <p:cNvSpPr txBox="1"/>
            <p:nvPr/>
          </p:nvSpPr>
          <p:spPr>
            <a:xfrm>
              <a:off x="0" y="-76200"/>
              <a:ext cx="4578431" cy="3216893"/>
            </a:xfrm>
            <a:prstGeom prst="rect">
              <a:avLst/>
            </a:prstGeom>
          </p:spPr>
          <p:txBody>
            <a:bodyPr lIns="0" tIns="0" rIns="0" bIns="0" rtlCol="0" anchor="t"/>
            <a:lstStyle/>
            <a:p>
              <a:pPr algn="l">
                <a:lnSpc>
                  <a:spcPts val="3723"/>
                </a:lnSpc>
              </a:pPr>
              <a:r>
                <a:rPr lang="en-US" sz="2499" b="1">
                  <a:solidFill>
                    <a:srgbClr val="000000"/>
                  </a:solidFill>
                  <a:latin typeface="Canva Sans Bold"/>
                  <a:ea typeface="Canva Sans Bold"/>
                  <a:cs typeface="Canva Sans Bold"/>
                  <a:sym typeface="Canva Sans Bold"/>
                </a:rPr>
                <a:t>Google drive</a:t>
              </a:r>
            </a:p>
            <a:p>
              <a:pPr algn="l">
                <a:lnSpc>
                  <a:spcPts val="3723"/>
                </a:lnSpc>
              </a:pPr>
              <a:r>
                <a:rPr lang="en-US" sz="2499">
                  <a:solidFill>
                    <a:srgbClr val="000000"/>
                  </a:solidFill>
                  <a:latin typeface="Canva Sans"/>
                  <a:ea typeface="Canva Sans"/>
                  <a:cs typeface="Canva Sans"/>
                  <a:sym typeface="Canva Sans"/>
                </a:rPr>
                <a:t>Used for storing reports, presentations , content plans and sharing files.</a:t>
              </a:r>
            </a:p>
          </p:txBody>
        </p:sp>
      </p:grpSp>
      <p:sp>
        <p:nvSpPr>
          <p:cNvPr id="31" name="Freeform 31"/>
          <p:cNvSpPr/>
          <p:nvPr/>
        </p:nvSpPr>
        <p:spPr>
          <a:xfrm>
            <a:off x="6463090" y="5739839"/>
            <a:ext cx="1579543" cy="1307902"/>
          </a:xfrm>
          <a:custGeom>
            <a:avLst/>
            <a:gdLst/>
            <a:ahLst/>
            <a:cxnLst/>
            <a:rect l="l" t="t" r="r" b="b"/>
            <a:pathLst>
              <a:path w="1579543" h="1307902">
                <a:moveTo>
                  <a:pt x="0" y="0"/>
                </a:moveTo>
                <a:lnTo>
                  <a:pt x="1579543" y="0"/>
                </a:lnTo>
                <a:lnTo>
                  <a:pt x="1579543" y="1307902"/>
                </a:lnTo>
                <a:lnTo>
                  <a:pt x="0" y="1307902"/>
                </a:lnTo>
                <a:lnTo>
                  <a:pt x="0" y="0"/>
                </a:lnTo>
                <a:close/>
              </a:path>
            </a:pathLst>
          </a:custGeom>
          <a:blipFill>
            <a:blip r:embed="rId25">
              <a:extLst>
                <a:ext uri="{96DAC541-7B7A-43D3-8B79-37D633B846F1}">
                  <asvg:svgBlip xmlns="" xmlns:asvg="http://schemas.microsoft.com/office/drawing/2016/SVG/main" r:embed="rId26"/>
                </a:ext>
              </a:extLst>
            </a:blip>
            <a:stretch>
              <a:fillRect t="-199" b="-199"/>
            </a:stretch>
          </a:blipFill>
        </p:spPr>
      </p:sp>
      <p:grpSp>
        <p:nvGrpSpPr>
          <p:cNvPr id="32" name="Group 32"/>
          <p:cNvGrpSpPr/>
          <p:nvPr/>
        </p:nvGrpSpPr>
        <p:grpSpPr>
          <a:xfrm>
            <a:off x="770130" y="192071"/>
            <a:ext cx="6672792" cy="1114392"/>
            <a:chOff x="0" y="0"/>
            <a:chExt cx="8897056" cy="1485856"/>
          </a:xfrm>
        </p:grpSpPr>
        <p:sp>
          <p:nvSpPr>
            <p:cNvPr id="33" name="Freeform 33"/>
            <p:cNvSpPr/>
            <p:nvPr/>
          </p:nvSpPr>
          <p:spPr>
            <a:xfrm>
              <a:off x="0" y="0"/>
              <a:ext cx="8897056" cy="1485856"/>
            </a:xfrm>
            <a:custGeom>
              <a:avLst/>
              <a:gdLst/>
              <a:ahLst/>
              <a:cxnLst/>
              <a:rect l="l" t="t" r="r" b="b"/>
              <a:pathLst>
                <a:path w="8897056" h="1485856">
                  <a:moveTo>
                    <a:pt x="0" y="0"/>
                  </a:moveTo>
                  <a:lnTo>
                    <a:pt x="8897056" y="0"/>
                  </a:lnTo>
                  <a:lnTo>
                    <a:pt x="8897056" y="1485856"/>
                  </a:lnTo>
                  <a:lnTo>
                    <a:pt x="0" y="1485856"/>
                  </a:lnTo>
                  <a:close/>
                </a:path>
              </a:pathLst>
            </a:custGeom>
            <a:solidFill>
              <a:srgbClr val="000000">
                <a:alpha val="0"/>
              </a:srgbClr>
            </a:solidFill>
          </p:spPr>
        </p:sp>
        <p:sp>
          <p:nvSpPr>
            <p:cNvPr id="34" name="TextBox 34"/>
            <p:cNvSpPr txBox="1"/>
            <p:nvPr/>
          </p:nvSpPr>
          <p:spPr>
            <a:xfrm>
              <a:off x="0" y="-114300"/>
              <a:ext cx="8897056" cy="1600156"/>
            </a:xfrm>
            <a:prstGeom prst="rect">
              <a:avLst/>
            </a:prstGeom>
          </p:spPr>
          <p:txBody>
            <a:bodyPr lIns="0" tIns="0" rIns="0" bIns="0" rtlCol="0" anchor="t"/>
            <a:lstStyle/>
            <a:p>
              <a:pPr algn="ctr">
                <a:lnSpc>
                  <a:spcPts val="8400"/>
                </a:lnSpc>
              </a:pPr>
              <a:r>
                <a:rPr lang="en-US" sz="6000" b="1">
                  <a:solidFill>
                    <a:srgbClr val="000000"/>
                  </a:solidFill>
                  <a:latin typeface="Canva Sans Bold"/>
                  <a:ea typeface="Canva Sans Bold"/>
                  <a:cs typeface="Canva Sans Bold"/>
                  <a:sym typeface="Canva Sans Bold"/>
                </a:rPr>
                <a:t>Applications used</a:t>
              </a:r>
            </a:p>
          </p:txBody>
        </p:sp>
      </p:grpSp>
      <p:grpSp>
        <p:nvGrpSpPr>
          <p:cNvPr id="35" name="Group 35"/>
          <p:cNvGrpSpPr/>
          <p:nvPr/>
        </p:nvGrpSpPr>
        <p:grpSpPr>
          <a:xfrm>
            <a:off x="990601" y="1452046"/>
            <a:ext cx="15441800" cy="1342478"/>
            <a:chOff x="-834331" y="-57149"/>
            <a:chExt cx="20589067" cy="1789971"/>
          </a:xfrm>
        </p:grpSpPr>
        <p:sp>
          <p:nvSpPr>
            <p:cNvPr id="36" name="Freeform 36"/>
            <p:cNvSpPr/>
            <p:nvPr/>
          </p:nvSpPr>
          <p:spPr>
            <a:xfrm>
              <a:off x="0" y="0"/>
              <a:ext cx="19754735" cy="1732822"/>
            </a:xfrm>
            <a:custGeom>
              <a:avLst/>
              <a:gdLst/>
              <a:ahLst/>
              <a:cxnLst/>
              <a:rect l="l" t="t" r="r" b="b"/>
              <a:pathLst>
                <a:path w="19754735" h="1732822">
                  <a:moveTo>
                    <a:pt x="0" y="0"/>
                  </a:moveTo>
                  <a:lnTo>
                    <a:pt x="19754735" y="0"/>
                  </a:lnTo>
                  <a:lnTo>
                    <a:pt x="19754735" y="1732822"/>
                  </a:lnTo>
                  <a:lnTo>
                    <a:pt x="0" y="1732822"/>
                  </a:lnTo>
                  <a:close/>
                </a:path>
              </a:pathLst>
            </a:custGeom>
            <a:solidFill>
              <a:srgbClr val="000000">
                <a:alpha val="0"/>
              </a:srgbClr>
            </a:solidFill>
          </p:spPr>
        </p:sp>
        <p:sp>
          <p:nvSpPr>
            <p:cNvPr id="37" name="TextBox 37"/>
            <p:cNvSpPr txBox="1"/>
            <p:nvPr/>
          </p:nvSpPr>
          <p:spPr>
            <a:xfrm>
              <a:off x="-834331" y="-57149"/>
              <a:ext cx="20589067" cy="1789971"/>
            </a:xfrm>
            <a:prstGeom prst="rect">
              <a:avLst/>
            </a:prstGeom>
          </p:spPr>
          <p:txBody>
            <a:bodyPr lIns="0" tIns="0" rIns="0" bIns="0" rtlCol="0" anchor="t"/>
            <a:lstStyle/>
            <a:p>
              <a:pPr algn="ctr">
                <a:lnSpc>
                  <a:spcPts val="4898"/>
                </a:lnSpc>
              </a:pPr>
              <a:r>
                <a:rPr lang="en-US" sz="3499" b="1" dirty="0">
                  <a:solidFill>
                    <a:srgbClr val="FFFFFF"/>
                  </a:solidFill>
                  <a:latin typeface="Canva Sans Bold"/>
                  <a:ea typeface="Canva Sans Bold"/>
                  <a:cs typeface="Canva Sans Bold"/>
                  <a:sym typeface="Canva Sans Bold"/>
                </a:rPr>
                <a:t>We used these  applications, tools and sites during the projects steps  </a:t>
              </a:r>
            </a:p>
          </p:txBody>
        </p:sp>
      </p:grpSp>
      <p:sp>
        <p:nvSpPr>
          <p:cNvPr id="38" name="Freeform 38"/>
          <p:cNvSpPr/>
          <p:nvPr/>
        </p:nvSpPr>
        <p:spPr>
          <a:xfrm>
            <a:off x="6323552" y="2254564"/>
            <a:ext cx="5555986" cy="2747861"/>
          </a:xfrm>
          <a:custGeom>
            <a:avLst/>
            <a:gdLst/>
            <a:ahLst/>
            <a:cxnLst/>
            <a:rect l="l" t="t" r="r" b="b"/>
            <a:pathLst>
              <a:path w="5555986" h="2747861">
                <a:moveTo>
                  <a:pt x="0" y="0"/>
                </a:moveTo>
                <a:lnTo>
                  <a:pt x="5555986" y="0"/>
                </a:lnTo>
                <a:lnTo>
                  <a:pt x="5555986" y="2747861"/>
                </a:lnTo>
                <a:lnTo>
                  <a:pt x="0" y="2747861"/>
                </a:lnTo>
                <a:lnTo>
                  <a:pt x="0" y="0"/>
                </a:lnTo>
                <a:close/>
              </a:path>
            </a:pathLst>
          </a:custGeom>
          <a:blipFill>
            <a:blip r:embed="rId27">
              <a:extLst>
                <a:ext uri="{96DAC541-7B7A-43D3-8B79-37D633B846F1}">
                  <asvg:svgBlip xmlns="" xmlns:asvg="http://schemas.microsoft.com/office/drawing/2016/SVG/main" r:embed="rId28"/>
                </a:ext>
              </a:extLst>
            </a:blip>
            <a:stretch>
              <a:fillRect t="-28" b="-28"/>
            </a:stretch>
          </a:blipFill>
        </p:spPr>
      </p:sp>
      <p:grpSp>
        <p:nvGrpSpPr>
          <p:cNvPr id="39" name="Group 39"/>
          <p:cNvGrpSpPr/>
          <p:nvPr/>
        </p:nvGrpSpPr>
        <p:grpSpPr>
          <a:xfrm>
            <a:off x="6677396" y="2806144"/>
            <a:ext cx="1744884" cy="1733836"/>
            <a:chOff x="0" y="0"/>
            <a:chExt cx="2326513" cy="2311781"/>
          </a:xfrm>
        </p:grpSpPr>
        <p:sp>
          <p:nvSpPr>
            <p:cNvPr id="40" name="Freeform 40"/>
            <p:cNvSpPr/>
            <p:nvPr/>
          </p:nvSpPr>
          <p:spPr>
            <a:xfrm>
              <a:off x="0" y="0"/>
              <a:ext cx="2326513" cy="2311781"/>
            </a:xfrm>
            <a:custGeom>
              <a:avLst/>
              <a:gdLst/>
              <a:ahLst/>
              <a:cxnLst/>
              <a:rect l="l" t="t" r="r" b="b"/>
              <a:pathLst>
                <a:path w="2326513" h="2311781">
                  <a:moveTo>
                    <a:pt x="0" y="0"/>
                  </a:moveTo>
                  <a:lnTo>
                    <a:pt x="2326513" y="0"/>
                  </a:lnTo>
                  <a:lnTo>
                    <a:pt x="2326513" y="2311781"/>
                  </a:lnTo>
                  <a:lnTo>
                    <a:pt x="0" y="2311781"/>
                  </a:lnTo>
                  <a:lnTo>
                    <a:pt x="0" y="0"/>
                  </a:lnTo>
                  <a:close/>
                </a:path>
              </a:pathLst>
            </a:custGeom>
            <a:blipFill>
              <a:blip r:embed="rId29"/>
              <a:stretch>
                <a:fillRect l="-28665" r="-28665"/>
              </a:stretch>
            </a:blipFill>
          </p:spPr>
        </p:sp>
      </p:grpSp>
      <p:grpSp>
        <p:nvGrpSpPr>
          <p:cNvPr id="41" name="Group 41"/>
          <p:cNvGrpSpPr/>
          <p:nvPr/>
        </p:nvGrpSpPr>
        <p:grpSpPr>
          <a:xfrm>
            <a:off x="8478989" y="2754993"/>
            <a:ext cx="3137805" cy="1382241"/>
            <a:chOff x="0" y="0"/>
            <a:chExt cx="4183740" cy="1842988"/>
          </a:xfrm>
        </p:grpSpPr>
        <p:sp>
          <p:nvSpPr>
            <p:cNvPr id="42" name="Freeform 42"/>
            <p:cNvSpPr/>
            <p:nvPr/>
          </p:nvSpPr>
          <p:spPr>
            <a:xfrm>
              <a:off x="0" y="0"/>
              <a:ext cx="4183740" cy="1842988"/>
            </a:xfrm>
            <a:custGeom>
              <a:avLst/>
              <a:gdLst/>
              <a:ahLst/>
              <a:cxnLst/>
              <a:rect l="l" t="t" r="r" b="b"/>
              <a:pathLst>
                <a:path w="4183740" h="1842988">
                  <a:moveTo>
                    <a:pt x="0" y="0"/>
                  </a:moveTo>
                  <a:lnTo>
                    <a:pt x="4183740" y="0"/>
                  </a:lnTo>
                  <a:lnTo>
                    <a:pt x="4183740" y="1842988"/>
                  </a:lnTo>
                  <a:lnTo>
                    <a:pt x="0" y="1842988"/>
                  </a:lnTo>
                  <a:close/>
                </a:path>
              </a:pathLst>
            </a:custGeom>
            <a:solidFill>
              <a:srgbClr val="000000">
                <a:alpha val="0"/>
              </a:srgbClr>
            </a:solidFill>
          </p:spPr>
        </p:sp>
        <p:sp>
          <p:nvSpPr>
            <p:cNvPr id="43" name="TextBox 43"/>
            <p:cNvSpPr txBox="1"/>
            <p:nvPr/>
          </p:nvSpPr>
          <p:spPr>
            <a:xfrm>
              <a:off x="0" y="-47625"/>
              <a:ext cx="4183740" cy="1890613"/>
            </a:xfrm>
            <a:prstGeom prst="rect">
              <a:avLst/>
            </a:prstGeom>
          </p:spPr>
          <p:txBody>
            <a:bodyPr lIns="0" tIns="0" rIns="0" bIns="0" rtlCol="0" anchor="t"/>
            <a:lstStyle/>
            <a:p>
              <a:pPr algn="ctr">
                <a:lnSpc>
                  <a:spcPts val="3499"/>
                </a:lnSpc>
              </a:pPr>
              <a:r>
                <a:rPr lang="en-US" sz="2499" b="1">
                  <a:solidFill>
                    <a:srgbClr val="000000"/>
                  </a:solidFill>
                  <a:latin typeface="Canva Sans Bold"/>
                  <a:ea typeface="Canva Sans Bold"/>
                  <a:cs typeface="Canva Sans Bold"/>
                  <a:sym typeface="Canva Sans Bold"/>
                </a:rPr>
                <a:t>Fanpage Karma: </a:t>
              </a:r>
            </a:p>
            <a:p>
              <a:pPr algn="ctr">
                <a:lnSpc>
                  <a:spcPts val="3499"/>
                </a:lnSpc>
              </a:pPr>
              <a:r>
                <a:rPr lang="en-US" sz="2499">
                  <a:solidFill>
                    <a:srgbClr val="000000"/>
                  </a:solidFill>
                  <a:latin typeface="Canva Sans"/>
                  <a:ea typeface="Canva Sans"/>
                  <a:cs typeface="Canva Sans"/>
                  <a:sym typeface="Canva Sans"/>
                </a:rPr>
                <a:t>Used for </a:t>
              </a:r>
            </a:p>
            <a:p>
              <a:pPr algn="ctr">
                <a:lnSpc>
                  <a:spcPts val="3499"/>
                </a:lnSpc>
              </a:pPr>
              <a:r>
                <a:rPr lang="en-US" sz="2499">
                  <a:solidFill>
                    <a:srgbClr val="000000"/>
                  </a:solidFill>
                  <a:latin typeface="Canva Sans"/>
                  <a:ea typeface="Canva Sans"/>
                  <a:cs typeface="Canva Sans"/>
                  <a:sym typeface="Canva Sans"/>
                </a:rPr>
                <a:t>competitor analysis</a:t>
              </a:r>
            </a:p>
          </p:txBody>
        </p:sp>
      </p:grpSp>
      <p:sp>
        <p:nvSpPr>
          <p:cNvPr id="44" name="Freeform 44"/>
          <p:cNvSpPr/>
          <p:nvPr/>
        </p:nvSpPr>
        <p:spPr>
          <a:xfrm>
            <a:off x="6274786" y="7892311"/>
            <a:ext cx="5596764" cy="2059135"/>
          </a:xfrm>
          <a:custGeom>
            <a:avLst/>
            <a:gdLst/>
            <a:ahLst/>
            <a:cxnLst/>
            <a:rect l="l" t="t" r="r" b="b"/>
            <a:pathLst>
              <a:path w="5596764" h="2059135">
                <a:moveTo>
                  <a:pt x="0" y="0"/>
                </a:moveTo>
                <a:lnTo>
                  <a:pt x="5596764" y="0"/>
                </a:lnTo>
                <a:lnTo>
                  <a:pt x="5596764" y="2059135"/>
                </a:lnTo>
                <a:lnTo>
                  <a:pt x="0" y="2059135"/>
                </a:lnTo>
                <a:lnTo>
                  <a:pt x="0" y="0"/>
                </a:lnTo>
                <a:close/>
              </a:path>
            </a:pathLst>
          </a:custGeom>
          <a:blipFill>
            <a:blip r:embed="rId30">
              <a:extLst>
                <a:ext uri="{96DAC541-7B7A-43D3-8B79-37D633B846F1}">
                  <asvg:svgBlip xmlns="" xmlns:asvg="http://schemas.microsoft.com/office/drawing/2016/SVG/main" r:embed="rId31"/>
                </a:ext>
              </a:extLst>
            </a:blip>
            <a:stretch>
              <a:fillRect t="-153" b="-153"/>
            </a:stretch>
          </a:blipFill>
        </p:spPr>
      </p:sp>
      <p:sp>
        <p:nvSpPr>
          <p:cNvPr id="45" name="Freeform 45"/>
          <p:cNvSpPr/>
          <p:nvPr/>
        </p:nvSpPr>
        <p:spPr>
          <a:xfrm>
            <a:off x="273582" y="7865550"/>
            <a:ext cx="5596764" cy="2059135"/>
          </a:xfrm>
          <a:custGeom>
            <a:avLst/>
            <a:gdLst/>
            <a:ahLst/>
            <a:cxnLst/>
            <a:rect l="l" t="t" r="r" b="b"/>
            <a:pathLst>
              <a:path w="5596764" h="2059135">
                <a:moveTo>
                  <a:pt x="0" y="0"/>
                </a:moveTo>
                <a:lnTo>
                  <a:pt x="5596764" y="0"/>
                </a:lnTo>
                <a:lnTo>
                  <a:pt x="5596764" y="2059135"/>
                </a:lnTo>
                <a:lnTo>
                  <a:pt x="0" y="2059135"/>
                </a:lnTo>
                <a:lnTo>
                  <a:pt x="0" y="0"/>
                </a:lnTo>
                <a:close/>
              </a:path>
            </a:pathLst>
          </a:custGeom>
          <a:blipFill>
            <a:blip r:embed="rId30">
              <a:extLst>
                <a:ext uri="{96DAC541-7B7A-43D3-8B79-37D633B846F1}">
                  <asvg:svgBlip xmlns="" xmlns:asvg="http://schemas.microsoft.com/office/drawing/2016/SVG/main" r:embed="rId31"/>
                </a:ext>
              </a:extLst>
            </a:blip>
            <a:stretch>
              <a:fillRect t="-153" b="-153"/>
            </a:stretch>
          </a:blipFill>
        </p:spPr>
      </p:sp>
      <p:sp>
        <p:nvSpPr>
          <p:cNvPr id="46" name="Freeform 46"/>
          <p:cNvSpPr/>
          <p:nvPr/>
        </p:nvSpPr>
        <p:spPr>
          <a:xfrm>
            <a:off x="12196395" y="7892311"/>
            <a:ext cx="5596764" cy="2059135"/>
          </a:xfrm>
          <a:custGeom>
            <a:avLst/>
            <a:gdLst/>
            <a:ahLst/>
            <a:cxnLst/>
            <a:rect l="l" t="t" r="r" b="b"/>
            <a:pathLst>
              <a:path w="5596764" h="2059135">
                <a:moveTo>
                  <a:pt x="0" y="0"/>
                </a:moveTo>
                <a:lnTo>
                  <a:pt x="5596764" y="0"/>
                </a:lnTo>
                <a:lnTo>
                  <a:pt x="5596764" y="2059135"/>
                </a:lnTo>
                <a:lnTo>
                  <a:pt x="0" y="2059135"/>
                </a:lnTo>
                <a:lnTo>
                  <a:pt x="0" y="0"/>
                </a:lnTo>
                <a:close/>
              </a:path>
            </a:pathLst>
          </a:custGeom>
          <a:blipFill>
            <a:blip r:embed="rId30">
              <a:extLst>
                <a:ext uri="{96DAC541-7B7A-43D3-8B79-37D633B846F1}">
                  <asvg:svgBlip xmlns="" xmlns:asvg="http://schemas.microsoft.com/office/drawing/2016/SVG/main" r:embed="rId31"/>
                </a:ext>
              </a:extLst>
            </a:blip>
            <a:stretch>
              <a:fillRect t="-153" b="-153"/>
            </a:stretch>
          </a:blipFill>
        </p:spPr>
      </p:sp>
      <p:grpSp>
        <p:nvGrpSpPr>
          <p:cNvPr id="47" name="Group 47"/>
          <p:cNvGrpSpPr/>
          <p:nvPr/>
        </p:nvGrpSpPr>
        <p:grpSpPr>
          <a:xfrm>
            <a:off x="725991" y="8229600"/>
            <a:ext cx="1428750" cy="1428750"/>
            <a:chOff x="0" y="0"/>
            <a:chExt cx="1905000" cy="1905000"/>
          </a:xfrm>
        </p:grpSpPr>
        <p:sp>
          <p:nvSpPr>
            <p:cNvPr id="48" name="Freeform 48"/>
            <p:cNvSpPr/>
            <p:nvPr/>
          </p:nvSpPr>
          <p:spPr>
            <a:xfrm>
              <a:off x="0" y="0"/>
              <a:ext cx="1905000" cy="1905000"/>
            </a:xfrm>
            <a:custGeom>
              <a:avLst/>
              <a:gdLst/>
              <a:ahLst/>
              <a:cxnLst/>
              <a:rect l="l" t="t" r="r" b="b"/>
              <a:pathLst>
                <a:path w="1905000" h="1905000">
                  <a:moveTo>
                    <a:pt x="0" y="0"/>
                  </a:moveTo>
                  <a:lnTo>
                    <a:pt x="1905000" y="0"/>
                  </a:lnTo>
                  <a:lnTo>
                    <a:pt x="1905000" y="1905000"/>
                  </a:lnTo>
                  <a:lnTo>
                    <a:pt x="0" y="1905000"/>
                  </a:lnTo>
                  <a:lnTo>
                    <a:pt x="0" y="0"/>
                  </a:lnTo>
                  <a:close/>
                </a:path>
              </a:pathLst>
            </a:custGeom>
            <a:blipFill>
              <a:blip r:embed="rId32"/>
              <a:stretch>
                <a:fillRect/>
              </a:stretch>
            </a:blipFill>
          </p:spPr>
        </p:sp>
      </p:grpSp>
      <p:grpSp>
        <p:nvGrpSpPr>
          <p:cNvPr id="49" name="Group 49"/>
          <p:cNvGrpSpPr/>
          <p:nvPr/>
        </p:nvGrpSpPr>
        <p:grpSpPr>
          <a:xfrm>
            <a:off x="6569383" y="8128720"/>
            <a:ext cx="1428750" cy="1428750"/>
            <a:chOff x="0" y="0"/>
            <a:chExt cx="1905000" cy="1905000"/>
          </a:xfrm>
        </p:grpSpPr>
        <p:sp>
          <p:nvSpPr>
            <p:cNvPr id="50" name="Freeform 50"/>
            <p:cNvSpPr/>
            <p:nvPr/>
          </p:nvSpPr>
          <p:spPr>
            <a:xfrm>
              <a:off x="0" y="0"/>
              <a:ext cx="1905000" cy="1905000"/>
            </a:xfrm>
            <a:custGeom>
              <a:avLst/>
              <a:gdLst/>
              <a:ahLst/>
              <a:cxnLst/>
              <a:rect l="l" t="t" r="r" b="b"/>
              <a:pathLst>
                <a:path w="1905000" h="1905000">
                  <a:moveTo>
                    <a:pt x="0" y="0"/>
                  </a:moveTo>
                  <a:lnTo>
                    <a:pt x="1905000" y="0"/>
                  </a:lnTo>
                  <a:lnTo>
                    <a:pt x="1905000" y="1905000"/>
                  </a:lnTo>
                  <a:lnTo>
                    <a:pt x="0" y="1905000"/>
                  </a:lnTo>
                  <a:lnTo>
                    <a:pt x="0" y="0"/>
                  </a:lnTo>
                  <a:close/>
                </a:path>
              </a:pathLst>
            </a:custGeom>
            <a:blipFill>
              <a:blip r:embed="rId33"/>
              <a:stretch>
                <a:fillRect/>
              </a:stretch>
            </a:blipFill>
          </p:spPr>
        </p:sp>
      </p:grpSp>
      <p:grpSp>
        <p:nvGrpSpPr>
          <p:cNvPr id="51" name="Group 51"/>
          <p:cNvGrpSpPr/>
          <p:nvPr/>
        </p:nvGrpSpPr>
        <p:grpSpPr>
          <a:xfrm>
            <a:off x="12515602" y="8146023"/>
            <a:ext cx="1428750" cy="1428750"/>
            <a:chOff x="0" y="0"/>
            <a:chExt cx="1905000" cy="1905000"/>
          </a:xfrm>
        </p:grpSpPr>
        <p:sp>
          <p:nvSpPr>
            <p:cNvPr id="52" name="Freeform 52"/>
            <p:cNvSpPr/>
            <p:nvPr/>
          </p:nvSpPr>
          <p:spPr>
            <a:xfrm>
              <a:off x="0" y="0"/>
              <a:ext cx="1905000" cy="1905000"/>
            </a:xfrm>
            <a:custGeom>
              <a:avLst/>
              <a:gdLst/>
              <a:ahLst/>
              <a:cxnLst/>
              <a:rect l="l" t="t" r="r" b="b"/>
              <a:pathLst>
                <a:path w="1905000" h="1905000">
                  <a:moveTo>
                    <a:pt x="0" y="0"/>
                  </a:moveTo>
                  <a:lnTo>
                    <a:pt x="1905000" y="0"/>
                  </a:lnTo>
                  <a:lnTo>
                    <a:pt x="1905000" y="1905000"/>
                  </a:lnTo>
                  <a:lnTo>
                    <a:pt x="0" y="1905000"/>
                  </a:lnTo>
                  <a:lnTo>
                    <a:pt x="0" y="0"/>
                  </a:lnTo>
                  <a:close/>
                </a:path>
              </a:pathLst>
            </a:custGeom>
            <a:blipFill>
              <a:blip r:embed="rId34"/>
              <a:stretch>
                <a:fillRect/>
              </a:stretch>
            </a:blipFill>
          </p:spPr>
        </p:sp>
      </p:grpSp>
      <p:grpSp>
        <p:nvGrpSpPr>
          <p:cNvPr id="53" name="Group 53"/>
          <p:cNvGrpSpPr/>
          <p:nvPr/>
        </p:nvGrpSpPr>
        <p:grpSpPr>
          <a:xfrm>
            <a:off x="2427734" y="8287164"/>
            <a:ext cx="2954899" cy="1246495"/>
            <a:chOff x="0" y="0"/>
            <a:chExt cx="3939865" cy="1661993"/>
          </a:xfrm>
        </p:grpSpPr>
        <p:sp>
          <p:nvSpPr>
            <p:cNvPr id="54" name="Freeform 54"/>
            <p:cNvSpPr/>
            <p:nvPr/>
          </p:nvSpPr>
          <p:spPr>
            <a:xfrm>
              <a:off x="0" y="0"/>
              <a:ext cx="3939865" cy="1661993"/>
            </a:xfrm>
            <a:custGeom>
              <a:avLst/>
              <a:gdLst/>
              <a:ahLst/>
              <a:cxnLst/>
              <a:rect l="l" t="t" r="r" b="b"/>
              <a:pathLst>
                <a:path w="3939865" h="1661993">
                  <a:moveTo>
                    <a:pt x="0" y="0"/>
                  </a:moveTo>
                  <a:lnTo>
                    <a:pt x="3939865" y="0"/>
                  </a:lnTo>
                  <a:lnTo>
                    <a:pt x="3939865" y="1661993"/>
                  </a:lnTo>
                  <a:lnTo>
                    <a:pt x="0" y="1661993"/>
                  </a:lnTo>
                  <a:close/>
                </a:path>
              </a:pathLst>
            </a:custGeom>
            <a:solidFill>
              <a:srgbClr val="000000">
                <a:alpha val="0"/>
              </a:srgbClr>
            </a:solidFill>
          </p:spPr>
        </p:sp>
        <p:sp>
          <p:nvSpPr>
            <p:cNvPr id="55" name="TextBox 55"/>
            <p:cNvSpPr txBox="1"/>
            <p:nvPr/>
          </p:nvSpPr>
          <p:spPr>
            <a:xfrm>
              <a:off x="0" y="0"/>
              <a:ext cx="3939865" cy="1661993"/>
            </a:xfrm>
            <a:prstGeom prst="rect">
              <a:avLst/>
            </a:prstGeom>
          </p:spPr>
          <p:txBody>
            <a:bodyPr lIns="0" tIns="0" rIns="0" bIns="0" rtlCol="0" anchor="t"/>
            <a:lstStyle/>
            <a:p>
              <a:pPr algn="l">
                <a:lnSpc>
                  <a:spcPts val="2999"/>
                </a:lnSpc>
              </a:pPr>
              <a:r>
                <a:rPr lang="en-US" sz="2499" b="1">
                  <a:solidFill>
                    <a:srgbClr val="000000"/>
                  </a:solidFill>
                  <a:latin typeface="Canva Sans Bold"/>
                  <a:ea typeface="Canva Sans Bold"/>
                  <a:cs typeface="Canva Sans Bold"/>
                  <a:sym typeface="Canva Sans Bold"/>
                </a:rPr>
                <a:t>Google trends :</a:t>
              </a:r>
            </a:p>
            <a:p>
              <a:pPr algn="l">
                <a:lnSpc>
                  <a:spcPts val="2999"/>
                </a:lnSpc>
              </a:pPr>
              <a:r>
                <a:rPr lang="en-US" sz="2499">
                  <a:solidFill>
                    <a:srgbClr val="000000"/>
                  </a:solidFill>
                  <a:latin typeface="Canva Sans"/>
                  <a:ea typeface="Canva Sans"/>
                  <a:cs typeface="Canva Sans"/>
                  <a:sym typeface="Canva Sans"/>
                </a:rPr>
                <a:t>For making charts and calculation</a:t>
              </a:r>
            </a:p>
          </p:txBody>
        </p:sp>
      </p:grpSp>
      <p:grpSp>
        <p:nvGrpSpPr>
          <p:cNvPr id="56" name="Group 56"/>
          <p:cNvGrpSpPr/>
          <p:nvPr/>
        </p:nvGrpSpPr>
        <p:grpSpPr>
          <a:xfrm>
            <a:off x="8246457" y="8191500"/>
            <a:ext cx="2954899" cy="1246495"/>
            <a:chOff x="0" y="0"/>
            <a:chExt cx="3939865" cy="1661993"/>
          </a:xfrm>
        </p:grpSpPr>
        <p:sp>
          <p:nvSpPr>
            <p:cNvPr id="57" name="Freeform 57"/>
            <p:cNvSpPr/>
            <p:nvPr/>
          </p:nvSpPr>
          <p:spPr>
            <a:xfrm>
              <a:off x="0" y="0"/>
              <a:ext cx="3939865" cy="1661993"/>
            </a:xfrm>
            <a:custGeom>
              <a:avLst/>
              <a:gdLst/>
              <a:ahLst/>
              <a:cxnLst/>
              <a:rect l="l" t="t" r="r" b="b"/>
              <a:pathLst>
                <a:path w="3939865" h="1661993">
                  <a:moveTo>
                    <a:pt x="0" y="0"/>
                  </a:moveTo>
                  <a:lnTo>
                    <a:pt x="3939865" y="0"/>
                  </a:lnTo>
                  <a:lnTo>
                    <a:pt x="3939865" y="1661993"/>
                  </a:lnTo>
                  <a:lnTo>
                    <a:pt x="0" y="1661993"/>
                  </a:lnTo>
                  <a:close/>
                </a:path>
              </a:pathLst>
            </a:custGeom>
            <a:solidFill>
              <a:srgbClr val="000000">
                <a:alpha val="0"/>
              </a:srgbClr>
            </a:solidFill>
          </p:spPr>
        </p:sp>
        <p:sp>
          <p:nvSpPr>
            <p:cNvPr id="58" name="TextBox 58"/>
            <p:cNvSpPr txBox="1"/>
            <p:nvPr/>
          </p:nvSpPr>
          <p:spPr>
            <a:xfrm>
              <a:off x="0" y="0"/>
              <a:ext cx="3939865" cy="1661993"/>
            </a:xfrm>
            <a:prstGeom prst="rect">
              <a:avLst/>
            </a:prstGeom>
          </p:spPr>
          <p:txBody>
            <a:bodyPr lIns="0" tIns="0" rIns="0" bIns="0" rtlCol="0" anchor="t"/>
            <a:lstStyle/>
            <a:p>
              <a:pPr algn="l">
                <a:lnSpc>
                  <a:spcPts val="2999"/>
                </a:lnSpc>
              </a:pPr>
              <a:r>
                <a:rPr lang="en-US" sz="2499" b="1">
                  <a:solidFill>
                    <a:srgbClr val="000000"/>
                  </a:solidFill>
                  <a:latin typeface="Canva Sans Bold"/>
                  <a:ea typeface="Canva Sans Bold"/>
                  <a:cs typeface="Canva Sans Bold"/>
                  <a:sym typeface="Canva Sans Bold"/>
                </a:rPr>
                <a:t>PowerPoint :</a:t>
              </a:r>
            </a:p>
            <a:p>
              <a:pPr algn="l">
                <a:lnSpc>
                  <a:spcPts val="2999"/>
                </a:lnSpc>
              </a:pPr>
              <a:r>
                <a:rPr lang="en-US" sz="2499">
                  <a:solidFill>
                    <a:srgbClr val="000000"/>
                  </a:solidFill>
                  <a:latin typeface="Canva Sans"/>
                  <a:ea typeface="Canva Sans"/>
                  <a:cs typeface="Canva Sans"/>
                  <a:sym typeface="Canva Sans"/>
                </a:rPr>
                <a:t>For making the presentation</a:t>
              </a:r>
            </a:p>
          </p:txBody>
        </p:sp>
      </p:grpSp>
      <p:grpSp>
        <p:nvGrpSpPr>
          <p:cNvPr id="59" name="Group 59"/>
          <p:cNvGrpSpPr/>
          <p:nvPr/>
        </p:nvGrpSpPr>
        <p:grpSpPr>
          <a:xfrm>
            <a:off x="14046485" y="8247100"/>
            <a:ext cx="2954899" cy="1246495"/>
            <a:chOff x="0" y="0"/>
            <a:chExt cx="3939865" cy="1661993"/>
          </a:xfrm>
        </p:grpSpPr>
        <p:sp>
          <p:nvSpPr>
            <p:cNvPr id="60" name="Freeform 60"/>
            <p:cNvSpPr/>
            <p:nvPr/>
          </p:nvSpPr>
          <p:spPr>
            <a:xfrm>
              <a:off x="0" y="0"/>
              <a:ext cx="3939865" cy="1661993"/>
            </a:xfrm>
            <a:custGeom>
              <a:avLst/>
              <a:gdLst/>
              <a:ahLst/>
              <a:cxnLst/>
              <a:rect l="l" t="t" r="r" b="b"/>
              <a:pathLst>
                <a:path w="3939865" h="1661993">
                  <a:moveTo>
                    <a:pt x="0" y="0"/>
                  </a:moveTo>
                  <a:lnTo>
                    <a:pt x="3939865" y="0"/>
                  </a:lnTo>
                  <a:lnTo>
                    <a:pt x="3939865" y="1661993"/>
                  </a:lnTo>
                  <a:lnTo>
                    <a:pt x="0" y="1661993"/>
                  </a:lnTo>
                  <a:close/>
                </a:path>
              </a:pathLst>
            </a:custGeom>
            <a:solidFill>
              <a:srgbClr val="000000">
                <a:alpha val="0"/>
              </a:srgbClr>
            </a:solidFill>
          </p:spPr>
        </p:sp>
        <p:sp>
          <p:nvSpPr>
            <p:cNvPr id="61" name="TextBox 61"/>
            <p:cNvSpPr txBox="1"/>
            <p:nvPr/>
          </p:nvSpPr>
          <p:spPr>
            <a:xfrm>
              <a:off x="0" y="0"/>
              <a:ext cx="3939865" cy="1661993"/>
            </a:xfrm>
            <a:prstGeom prst="rect">
              <a:avLst/>
            </a:prstGeom>
          </p:spPr>
          <p:txBody>
            <a:bodyPr lIns="0" tIns="0" rIns="0" bIns="0" rtlCol="0" anchor="t"/>
            <a:lstStyle/>
            <a:p>
              <a:pPr algn="l">
                <a:lnSpc>
                  <a:spcPts val="2999"/>
                </a:lnSpc>
              </a:pPr>
              <a:r>
                <a:rPr lang="en-US" sz="2499" b="1">
                  <a:solidFill>
                    <a:srgbClr val="000000"/>
                  </a:solidFill>
                  <a:latin typeface="Canva Sans Bold"/>
                  <a:ea typeface="Canva Sans Bold"/>
                  <a:cs typeface="Canva Sans Bold"/>
                  <a:sym typeface="Canva Sans Bold"/>
                </a:rPr>
                <a:t>Githup:</a:t>
              </a:r>
            </a:p>
            <a:p>
              <a:pPr algn="l">
                <a:lnSpc>
                  <a:spcPts val="2999"/>
                </a:lnSpc>
              </a:pPr>
              <a:r>
                <a:rPr lang="en-US" sz="2499">
                  <a:solidFill>
                    <a:srgbClr val="000000"/>
                  </a:solidFill>
                  <a:latin typeface="Canva Sans"/>
                  <a:ea typeface="Canva Sans"/>
                  <a:cs typeface="Canva Sans"/>
                  <a:sym typeface="Canva Sans"/>
                </a:rPr>
                <a:t>For uploading the presentation</a:t>
              </a:r>
            </a:p>
          </p:txBody>
        </p:sp>
      </p:grpSp>
      <p:grpSp>
        <p:nvGrpSpPr>
          <p:cNvPr id="62" name="Group 62"/>
          <p:cNvGrpSpPr/>
          <p:nvPr/>
        </p:nvGrpSpPr>
        <p:grpSpPr>
          <a:xfrm>
            <a:off x="6553200" y="6356350"/>
            <a:ext cx="2133600" cy="365125"/>
            <a:chOff x="0" y="0"/>
            <a:chExt cx="2844800" cy="486833"/>
          </a:xfrm>
        </p:grpSpPr>
        <p:sp>
          <p:nvSpPr>
            <p:cNvPr id="63" name="Freeform 63"/>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64" name="TextBox 64"/>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6</a:t>
              </a: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535400" y="818927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grpSp>
        <p:nvGrpSpPr>
          <p:cNvPr id="3" name="Group 3"/>
          <p:cNvGrpSpPr/>
          <p:nvPr/>
        </p:nvGrpSpPr>
        <p:grpSpPr>
          <a:xfrm>
            <a:off x="14910914" y="-864773"/>
            <a:ext cx="4008025" cy="4008025"/>
            <a:chOff x="0" y="0"/>
            <a:chExt cx="5344033" cy="5344033"/>
          </a:xfrm>
        </p:grpSpPr>
        <p:sp>
          <p:nvSpPr>
            <p:cNvPr id="4" name="Freeform 4"/>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5" name="Freeform 5"/>
          <p:cNvSpPr/>
          <p:nvPr/>
        </p:nvSpPr>
        <p:spPr>
          <a:xfrm>
            <a:off x="598609" y="6560501"/>
            <a:ext cx="5923312" cy="1621536"/>
          </a:xfrm>
          <a:custGeom>
            <a:avLst/>
            <a:gdLst/>
            <a:ahLst/>
            <a:cxnLst/>
            <a:rect l="l" t="t" r="r" b="b"/>
            <a:pathLst>
              <a:path w="5923312" h="1621536">
                <a:moveTo>
                  <a:pt x="0" y="0"/>
                </a:moveTo>
                <a:lnTo>
                  <a:pt x="5923312" y="0"/>
                </a:lnTo>
                <a:lnTo>
                  <a:pt x="5923312" y="1621536"/>
                </a:lnTo>
                <a:lnTo>
                  <a:pt x="0" y="1621536"/>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grpSp>
        <p:nvGrpSpPr>
          <p:cNvPr id="9" name="Group 9"/>
          <p:cNvGrpSpPr/>
          <p:nvPr/>
        </p:nvGrpSpPr>
        <p:grpSpPr>
          <a:xfrm>
            <a:off x="6495302" y="1866256"/>
            <a:ext cx="10485120" cy="1276922"/>
            <a:chOff x="0" y="0"/>
            <a:chExt cx="13980160" cy="1702562"/>
          </a:xfrm>
        </p:grpSpPr>
        <p:sp>
          <p:nvSpPr>
            <p:cNvPr id="10" name="Freeform 10"/>
            <p:cNvSpPr/>
            <p:nvPr/>
          </p:nvSpPr>
          <p:spPr>
            <a:xfrm>
              <a:off x="0" y="0"/>
              <a:ext cx="13980161" cy="1702562"/>
            </a:xfrm>
            <a:custGeom>
              <a:avLst/>
              <a:gdLst/>
              <a:ahLst/>
              <a:cxnLst/>
              <a:rect l="l" t="t" r="r" b="b"/>
              <a:pathLst>
                <a:path w="13980161" h="1702562">
                  <a:moveTo>
                    <a:pt x="13980161" y="283845"/>
                  </a:moveTo>
                  <a:lnTo>
                    <a:pt x="13980161" y="1418844"/>
                  </a:lnTo>
                  <a:cubicBezTo>
                    <a:pt x="13980161" y="1575562"/>
                    <a:pt x="13853161" y="1702562"/>
                    <a:pt x="13696443" y="1702562"/>
                  </a:cubicBezTo>
                  <a:lnTo>
                    <a:pt x="0" y="1702562"/>
                  </a:lnTo>
                  <a:lnTo>
                    <a:pt x="0" y="0"/>
                  </a:lnTo>
                  <a:lnTo>
                    <a:pt x="13696442" y="0"/>
                  </a:lnTo>
                  <a:cubicBezTo>
                    <a:pt x="13853159" y="0"/>
                    <a:pt x="13980159" y="127000"/>
                    <a:pt x="13980159" y="283718"/>
                  </a:cubicBezTo>
                  <a:close/>
                </a:path>
              </a:pathLst>
            </a:custGeom>
            <a:solidFill>
              <a:srgbClr val="D0D8E8">
                <a:alpha val="65098"/>
              </a:srgbClr>
            </a:solidFill>
          </p:spPr>
        </p:sp>
      </p:grpSp>
      <p:sp>
        <p:nvSpPr>
          <p:cNvPr id="11" name="Freeform 11"/>
          <p:cNvSpPr/>
          <p:nvPr/>
        </p:nvSpPr>
        <p:spPr>
          <a:xfrm>
            <a:off x="6495301" y="1878706"/>
            <a:ext cx="10510552" cy="1302354"/>
          </a:xfrm>
          <a:custGeom>
            <a:avLst/>
            <a:gdLst/>
            <a:ahLst/>
            <a:cxnLst/>
            <a:rect l="l" t="t" r="r" b="b"/>
            <a:pathLst>
              <a:path w="10510552" h="1302354">
                <a:moveTo>
                  <a:pt x="0" y="0"/>
                </a:moveTo>
                <a:lnTo>
                  <a:pt x="10510552" y="0"/>
                </a:lnTo>
                <a:lnTo>
                  <a:pt x="10510552" y="1302354"/>
                </a:lnTo>
                <a:lnTo>
                  <a:pt x="0" y="1302354"/>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15" name="Group 15"/>
          <p:cNvGrpSpPr/>
          <p:nvPr/>
        </p:nvGrpSpPr>
        <p:grpSpPr>
          <a:xfrm>
            <a:off x="597423" y="1582594"/>
            <a:ext cx="5897880" cy="1596200"/>
            <a:chOff x="0" y="0"/>
            <a:chExt cx="7863840" cy="2128266"/>
          </a:xfrm>
        </p:grpSpPr>
        <p:sp>
          <p:nvSpPr>
            <p:cNvPr id="16" name="Freeform 16"/>
            <p:cNvSpPr/>
            <p:nvPr/>
          </p:nvSpPr>
          <p:spPr>
            <a:xfrm>
              <a:off x="0" y="0"/>
              <a:ext cx="7863840" cy="2128266"/>
            </a:xfrm>
            <a:custGeom>
              <a:avLst/>
              <a:gdLst/>
              <a:ahLst/>
              <a:cxnLst/>
              <a:rect l="l" t="t" r="r" b="b"/>
              <a:pathLst>
                <a:path w="7863840" h="2128266">
                  <a:moveTo>
                    <a:pt x="0" y="354711"/>
                  </a:moveTo>
                  <a:cubicBezTo>
                    <a:pt x="0" y="158750"/>
                    <a:pt x="158750" y="0"/>
                    <a:pt x="354711" y="0"/>
                  </a:cubicBezTo>
                  <a:lnTo>
                    <a:pt x="7509129" y="0"/>
                  </a:lnTo>
                  <a:cubicBezTo>
                    <a:pt x="7705090" y="0"/>
                    <a:pt x="7863840" y="158750"/>
                    <a:pt x="7863840" y="354711"/>
                  </a:cubicBezTo>
                  <a:lnTo>
                    <a:pt x="7863840" y="1773555"/>
                  </a:lnTo>
                  <a:cubicBezTo>
                    <a:pt x="7863840" y="1969516"/>
                    <a:pt x="7705090" y="2128266"/>
                    <a:pt x="7509129" y="2128266"/>
                  </a:cubicBezTo>
                  <a:lnTo>
                    <a:pt x="354711" y="2128266"/>
                  </a:lnTo>
                  <a:cubicBezTo>
                    <a:pt x="158750" y="2128266"/>
                    <a:pt x="0" y="1969516"/>
                    <a:pt x="0" y="1773555"/>
                  </a:cubicBezTo>
                  <a:lnTo>
                    <a:pt x="0" y="354711"/>
                  </a:lnTo>
                  <a:close/>
                </a:path>
              </a:pathLst>
            </a:custGeom>
            <a:solidFill>
              <a:srgbClr val="4F81BD"/>
            </a:solidFill>
          </p:spPr>
        </p:sp>
      </p:grpSp>
      <p:sp>
        <p:nvSpPr>
          <p:cNvPr id="17" name="Freeform 17"/>
          <p:cNvSpPr/>
          <p:nvPr/>
        </p:nvSpPr>
        <p:spPr>
          <a:xfrm>
            <a:off x="607303" y="1622888"/>
            <a:ext cx="5923216" cy="1621536"/>
          </a:xfrm>
          <a:custGeom>
            <a:avLst/>
            <a:gdLst/>
            <a:ahLst/>
            <a:cxnLst/>
            <a:rect l="l" t="t" r="r" b="b"/>
            <a:pathLst>
              <a:path w="5923216" h="1621536">
                <a:moveTo>
                  <a:pt x="0" y="0"/>
                </a:moveTo>
                <a:lnTo>
                  <a:pt x="5923216" y="0"/>
                </a:lnTo>
                <a:lnTo>
                  <a:pt x="5923216" y="1621536"/>
                </a:lnTo>
                <a:lnTo>
                  <a:pt x="0" y="1621536"/>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grpSp>
        <p:nvGrpSpPr>
          <p:cNvPr id="21" name="Group 21"/>
          <p:cNvGrpSpPr/>
          <p:nvPr/>
        </p:nvGrpSpPr>
        <p:grpSpPr>
          <a:xfrm>
            <a:off x="6520733" y="3434403"/>
            <a:ext cx="10485120" cy="1276922"/>
            <a:chOff x="0" y="0"/>
            <a:chExt cx="13980160" cy="1702562"/>
          </a:xfrm>
        </p:grpSpPr>
        <p:sp>
          <p:nvSpPr>
            <p:cNvPr id="22" name="Freeform 22"/>
            <p:cNvSpPr/>
            <p:nvPr/>
          </p:nvSpPr>
          <p:spPr>
            <a:xfrm>
              <a:off x="0" y="0"/>
              <a:ext cx="13980161" cy="1702562"/>
            </a:xfrm>
            <a:custGeom>
              <a:avLst/>
              <a:gdLst/>
              <a:ahLst/>
              <a:cxnLst/>
              <a:rect l="l" t="t" r="r" b="b"/>
              <a:pathLst>
                <a:path w="13980161" h="1702562">
                  <a:moveTo>
                    <a:pt x="13980161" y="283845"/>
                  </a:moveTo>
                  <a:lnTo>
                    <a:pt x="13980161" y="1418844"/>
                  </a:lnTo>
                  <a:cubicBezTo>
                    <a:pt x="13980161" y="1575562"/>
                    <a:pt x="13853161" y="1702562"/>
                    <a:pt x="13696443" y="1702562"/>
                  </a:cubicBezTo>
                  <a:lnTo>
                    <a:pt x="0" y="1702562"/>
                  </a:lnTo>
                  <a:lnTo>
                    <a:pt x="0" y="0"/>
                  </a:lnTo>
                  <a:lnTo>
                    <a:pt x="13696442" y="0"/>
                  </a:lnTo>
                  <a:cubicBezTo>
                    <a:pt x="13853159" y="0"/>
                    <a:pt x="13980159" y="127000"/>
                    <a:pt x="13980159" y="283718"/>
                  </a:cubicBezTo>
                  <a:close/>
                </a:path>
              </a:pathLst>
            </a:custGeom>
            <a:solidFill>
              <a:srgbClr val="D0D8E8">
                <a:alpha val="65098"/>
              </a:srgbClr>
            </a:solidFill>
          </p:spPr>
        </p:sp>
      </p:grpSp>
      <p:sp>
        <p:nvSpPr>
          <p:cNvPr id="23" name="Freeform 23"/>
          <p:cNvSpPr/>
          <p:nvPr/>
        </p:nvSpPr>
        <p:spPr>
          <a:xfrm>
            <a:off x="6482634" y="3420410"/>
            <a:ext cx="10510552" cy="1302354"/>
          </a:xfrm>
          <a:custGeom>
            <a:avLst/>
            <a:gdLst/>
            <a:ahLst/>
            <a:cxnLst/>
            <a:rect l="l" t="t" r="r" b="b"/>
            <a:pathLst>
              <a:path w="10510552" h="1302354">
                <a:moveTo>
                  <a:pt x="0" y="0"/>
                </a:moveTo>
                <a:lnTo>
                  <a:pt x="10510552" y="0"/>
                </a:lnTo>
                <a:lnTo>
                  <a:pt x="10510552" y="1302354"/>
                </a:lnTo>
                <a:lnTo>
                  <a:pt x="0" y="1302354"/>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27" name="Group 27"/>
          <p:cNvGrpSpPr/>
          <p:nvPr/>
        </p:nvGrpSpPr>
        <p:grpSpPr>
          <a:xfrm>
            <a:off x="597423" y="3220564"/>
            <a:ext cx="5897880" cy="1596199"/>
            <a:chOff x="0" y="0"/>
            <a:chExt cx="7863840" cy="2128266"/>
          </a:xfrm>
        </p:grpSpPr>
        <p:sp>
          <p:nvSpPr>
            <p:cNvPr id="28" name="Freeform 28"/>
            <p:cNvSpPr/>
            <p:nvPr/>
          </p:nvSpPr>
          <p:spPr>
            <a:xfrm>
              <a:off x="0" y="0"/>
              <a:ext cx="7863840" cy="2128266"/>
            </a:xfrm>
            <a:custGeom>
              <a:avLst/>
              <a:gdLst/>
              <a:ahLst/>
              <a:cxnLst/>
              <a:rect l="l" t="t" r="r" b="b"/>
              <a:pathLst>
                <a:path w="7863840" h="2128266">
                  <a:moveTo>
                    <a:pt x="0" y="354711"/>
                  </a:moveTo>
                  <a:cubicBezTo>
                    <a:pt x="0" y="158750"/>
                    <a:pt x="158750" y="0"/>
                    <a:pt x="354711" y="0"/>
                  </a:cubicBezTo>
                  <a:lnTo>
                    <a:pt x="7509129" y="0"/>
                  </a:lnTo>
                  <a:cubicBezTo>
                    <a:pt x="7705090" y="0"/>
                    <a:pt x="7863840" y="158750"/>
                    <a:pt x="7863840" y="354711"/>
                  </a:cubicBezTo>
                  <a:lnTo>
                    <a:pt x="7863840" y="1773555"/>
                  </a:lnTo>
                  <a:cubicBezTo>
                    <a:pt x="7863840" y="1969516"/>
                    <a:pt x="7705090" y="2128266"/>
                    <a:pt x="7509129" y="2128266"/>
                  </a:cubicBezTo>
                  <a:lnTo>
                    <a:pt x="354711" y="2128266"/>
                  </a:lnTo>
                  <a:cubicBezTo>
                    <a:pt x="158750" y="2128266"/>
                    <a:pt x="0" y="1969516"/>
                    <a:pt x="0" y="1773555"/>
                  </a:cubicBezTo>
                  <a:lnTo>
                    <a:pt x="0" y="354711"/>
                  </a:lnTo>
                  <a:close/>
                </a:path>
              </a:pathLst>
            </a:custGeom>
            <a:solidFill>
              <a:srgbClr val="4F81BD"/>
            </a:solidFill>
          </p:spPr>
        </p:sp>
      </p:grpSp>
      <p:sp>
        <p:nvSpPr>
          <p:cNvPr id="29" name="Freeform 29"/>
          <p:cNvSpPr/>
          <p:nvPr/>
        </p:nvSpPr>
        <p:spPr>
          <a:xfrm>
            <a:off x="584755" y="3261659"/>
            <a:ext cx="5923216" cy="1621536"/>
          </a:xfrm>
          <a:custGeom>
            <a:avLst/>
            <a:gdLst/>
            <a:ahLst/>
            <a:cxnLst/>
            <a:rect l="l" t="t" r="r" b="b"/>
            <a:pathLst>
              <a:path w="5923216" h="1621536">
                <a:moveTo>
                  <a:pt x="0" y="0"/>
                </a:moveTo>
                <a:lnTo>
                  <a:pt x="5923216" y="0"/>
                </a:lnTo>
                <a:lnTo>
                  <a:pt x="5923216" y="1621536"/>
                </a:lnTo>
                <a:lnTo>
                  <a:pt x="0" y="1621536"/>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grpSp>
        <p:nvGrpSpPr>
          <p:cNvPr id="33" name="Group 33"/>
          <p:cNvGrpSpPr/>
          <p:nvPr/>
        </p:nvGrpSpPr>
        <p:grpSpPr>
          <a:xfrm>
            <a:off x="6495302" y="5056173"/>
            <a:ext cx="10485120" cy="1276922"/>
            <a:chOff x="0" y="0"/>
            <a:chExt cx="13980160" cy="1702562"/>
          </a:xfrm>
        </p:grpSpPr>
        <p:sp>
          <p:nvSpPr>
            <p:cNvPr id="34" name="Freeform 34"/>
            <p:cNvSpPr/>
            <p:nvPr/>
          </p:nvSpPr>
          <p:spPr>
            <a:xfrm>
              <a:off x="0" y="0"/>
              <a:ext cx="13980161" cy="1702562"/>
            </a:xfrm>
            <a:custGeom>
              <a:avLst/>
              <a:gdLst/>
              <a:ahLst/>
              <a:cxnLst/>
              <a:rect l="l" t="t" r="r" b="b"/>
              <a:pathLst>
                <a:path w="13980161" h="1702562">
                  <a:moveTo>
                    <a:pt x="13980161" y="283845"/>
                  </a:moveTo>
                  <a:lnTo>
                    <a:pt x="13980161" y="1418844"/>
                  </a:lnTo>
                  <a:cubicBezTo>
                    <a:pt x="13980161" y="1575562"/>
                    <a:pt x="13853161" y="1702562"/>
                    <a:pt x="13696443" y="1702562"/>
                  </a:cubicBezTo>
                  <a:lnTo>
                    <a:pt x="0" y="1702562"/>
                  </a:lnTo>
                  <a:lnTo>
                    <a:pt x="0" y="0"/>
                  </a:lnTo>
                  <a:lnTo>
                    <a:pt x="13696442" y="0"/>
                  </a:lnTo>
                  <a:cubicBezTo>
                    <a:pt x="13853159" y="0"/>
                    <a:pt x="13980159" y="127000"/>
                    <a:pt x="13980159" y="283718"/>
                  </a:cubicBezTo>
                  <a:close/>
                </a:path>
              </a:pathLst>
            </a:custGeom>
            <a:solidFill>
              <a:srgbClr val="D0D8E8">
                <a:alpha val="65098"/>
              </a:srgbClr>
            </a:solidFill>
          </p:spPr>
        </p:sp>
      </p:grpSp>
      <p:sp>
        <p:nvSpPr>
          <p:cNvPr id="35" name="Freeform 35"/>
          <p:cNvSpPr/>
          <p:nvPr/>
        </p:nvSpPr>
        <p:spPr>
          <a:xfrm>
            <a:off x="6482634" y="5043505"/>
            <a:ext cx="10510552" cy="1302354"/>
          </a:xfrm>
          <a:custGeom>
            <a:avLst/>
            <a:gdLst/>
            <a:ahLst/>
            <a:cxnLst/>
            <a:rect l="l" t="t" r="r" b="b"/>
            <a:pathLst>
              <a:path w="10510552" h="1302354">
                <a:moveTo>
                  <a:pt x="0" y="0"/>
                </a:moveTo>
                <a:lnTo>
                  <a:pt x="10510552" y="0"/>
                </a:lnTo>
                <a:lnTo>
                  <a:pt x="10510552" y="1302354"/>
                </a:lnTo>
                <a:lnTo>
                  <a:pt x="0" y="1302354"/>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grpSp>
        <p:nvGrpSpPr>
          <p:cNvPr id="39" name="Group 39"/>
          <p:cNvGrpSpPr/>
          <p:nvPr/>
        </p:nvGrpSpPr>
        <p:grpSpPr>
          <a:xfrm>
            <a:off x="597423" y="4896554"/>
            <a:ext cx="5897880" cy="1596200"/>
            <a:chOff x="0" y="0"/>
            <a:chExt cx="7863840" cy="2128266"/>
          </a:xfrm>
        </p:grpSpPr>
        <p:sp>
          <p:nvSpPr>
            <p:cNvPr id="40" name="Freeform 40"/>
            <p:cNvSpPr/>
            <p:nvPr/>
          </p:nvSpPr>
          <p:spPr>
            <a:xfrm>
              <a:off x="0" y="0"/>
              <a:ext cx="7863840" cy="2128266"/>
            </a:xfrm>
            <a:custGeom>
              <a:avLst/>
              <a:gdLst/>
              <a:ahLst/>
              <a:cxnLst/>
              <a:rect l="l" t="t" r="r" b="b"/>
              <a:pathLst>
                <a:path w="7863840" h="2128266">
                  <a:moveTo>
                    <a:pt x="0" y="354711"/>
                  </a:moveTo>
                  <a:cubicBezTo>
                    <a:pt x="0" y="158750"/>
                    <a:pt x="158750" y="0"/>
                    <a:pt x="354711" y="0"/>
                  </a:cubicBezTo>
                  <a:lnTo>
                    <a:pt x="7509129" y="0"/>
                  </a:lnTo>
                  <a:cubicBezTo>
                    <a:pt x="7705090" y="0"/>
                    <a:pt x="7863840" y="158750"/>
                    <a:pt x="7863840" y="354711"/>
                  </a:cubicBezTo>
                  <a:lnTo>
                    <a:pt x="7863840" y="1773555"/>
                  </a:lnTo>
                  <a:cubicBezTo>
                    <a:pt x="7863840" y="1969516"/>
                    <a:pt x="7705090" y="2128266"/>
                    <a:pt x="7509129" y="2128266"/>
                  </a:cubicBezTo>
                  <a:lnTo>
                    <a:pt x="354711" y="2128266"/>
                  </a:lnTo>
                  <a:cubicBezTo>
                    <a:pt x="158750" y="2128266"/>
                    <a:pt x="0" y="1969516"/>
                    <a:pt x="0" y="1773555"/>
                  </a:cubicBezTo>
                  <a:lnTo>
                    <a:pt x="0" y="354711"/>
                  </a:lnTo>
                  <a:close/>
                </a:path>
              </a:pathLst>
            </a:custGeom>
            <a:solidFill>
              <a:srgbClr val="4F81BD"/>
            </a:solidFill>
          </p:spPr>
        </p:sp>
      </p:grpSp>
      <p:sp>
        <p:nvSpPr>
          <p:cNvPr id="41" name="Freeform 41"/>
          <p:cNvSpPr/>
          <p:nvPr/>
        </p:nvSpPr>
        <p:spPr>
          <a:xfrm>
            <a:off x="584755" y="4883886"/>
            <a:ext cx="5923216" cy="1621536"/>
          </a:xfrm>
          <a:custGeom>
            <a:avLst/>
            <a:gdLst/>
            <a:ahLst/>
            <a:cxnLst/>
            <a:rect l="l" t="t" r="r" b="b"/>
            <a:pathLst>
              <a:path w="5923216" h="1621536">
                <a:moveTo>
                  <a:pt x="0" y="0"/>
                </a:moveTo>
                <a:lnTo>
                  <a:pt x="5923216" y="0"/>
                </a:lnTo>
                <a:lnTo>
                  <a:pt x="5923216" y="1621536"/>
                </a:lnTo>
                <a:lnTo>
                  <a:pt x="0" y="1621536"/>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sp>
        <p:nvSpPr>
          <p:cNvPr id="45" name="Freeform 45"/>
          <p:cNvSpPr/>
          <p:nvPr/>
        </p:nvSpPr>
        <p:spPr>
          <a:xfrm>
            <a:off x="6465431" y="6741536"/>
            <a:ext cx="10510456" cy="1302353"/>
          </a:xfrm>
          <a:custGeom>
            <a:avLst/>
            <a:gdLst/>
            <a:ahLst/>
            <a:cxnLst/>
            <a:rect l="l" t="t" r="r" b="b"/>
            <a:pathLst>
              <a:path w="10510456" h="1302353">
                <a:moveTo>
                  <a:pt x="0" y="0"/>
                </a:moveTo>
                <a:lnTo>
                  <a:pt x="10510457" y="0"/>
                </a:lnTo>
                <a:lnTo>
                  <a:pt x="10510457" y="1302354"/>
                </a:lnTo>
                <a:lnTo>
                  <a:pt x="0" y="1302354"/>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sp>
        <p:nvSpPr>
          <p:cNvPr id="46" name="Freeform 46"/>
          <p:cNvSpPr/>
          <p:nvPr/>
        </p:nvSpPr>
        <p:spPr>
          <a:xfrm>
            <a:off x="6420363" y="8425260"/>
            <a:ext cx="10510456" cy="1302353"/>
          </a:xfrm>
          <a:custGeom>
            <a:avLst/>
            <a:gdLst/>
            <a:ahLst/>
            <a:cxnLst/>
            <a:rect l="l" t="t" r="r" b="b"/>
            <a:pathLst>
              <a:path w="10510456" h="1302353">
                <a:moveTo>
                  <a:pt x="0" y="0"/>
                </a:moveTo>
                <a:lnTo>
                  <a:pt x="10510457" y="0"/>
                </a:lnTo>
                <a:lnTo>
                  <a:pt x="10510457" y="1302354"/>
                </a:lnTo>
                <a:lnTo>
                  <a:pt x="0" y="1302354"/>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sp>
        <p:nvSpPr>
          <p:cNvPr id="50" name="Freeform 50"/>
          <p:cNvSpPr/>
          <p:nvPr/>
        </p:nvSpPr>
        <p:spPr>
          <a:xfrm>
            <a:off x="584755" y="8225844"/>
            <a:ext cx="5923312" cy="1621536"/>
          </a:xfrm>
          <a:custGeom>
            <a:avLst/>
            <a:gdLst/>
            <a:ahLst/>
            <a:cxnLst/>
            <a:rect l="l" t="t" r="r" b="b"/>
            <a:pathLst>
              <a:path w="5923312" h="1621536">
                <a:moveTo>
                  <a:pt x="0" y="0"/>
                </a:moveTo>
                <a:lnTo>
                  <a:pt x="5923312" y="0"/>
                </a:lnTo>
                <a:lnTo>
                  <a:pt x="5923312" y="1621536"/>
                </a:lnTo>
                <a:lnTo>
                  <a:pt x="0" y="1621536"/>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grpSp>
        <p:nvGrpSpPr>
          <p:cNvPr id="6" name="Group 6"/>
          <p:cNvGrpSpPr/>
          <p:nvPr/>
        </p:nvGrpSpPr>
        <p:grpSpPr>
          <a:xfrm>
            <a:off x="584755" y="6602774"/>
            <a:ext cx="6212202" cy="1492731"/>
            <a:chOff x="0" y="0"/>
            <a:chExt cx="8282936" cy="1990307"/>
          </a:xfrm>
        </p:grpSpPr>
        <p:sp>
          <p:nvSpPr>
            <p:cNvPr id="7" name="Freeform 7"/>
            <p:cNvSpPr/>
            <p:nvPr/>
          </p:nvSpPr>
          <p:spPr>
            <a:xfrm>
              <a:off x="0" y="0"/>
              <a:ext cx="8282936" cy="1990307"/>
            </a:xfrm>
            <a:custGeom>
              <a:avLst/>
              <a:gdLst/>
              <a:ahLst/>
              <a:cxnLst/>
              <a:rect l="l" t="t" r="r" b="b"/>
              <a:pathLst>
                <a:path w="8282936" h="1990307">
                  <a:moveTo>
                    <a:pt x="0" y="0"/>
                  </a:moveTo>
                  <a:lnTo>
                    <a:pt x="8282936" y="0"/>
                  </a:lnTo>
                  <a:lnTo>
                    <a:pt x="8282936" y="1990307"/>
                  </a:lnTo>
                  <a:lnTo>
                    <a:pt x="0" y="1990307"/>
                  </a:lnTo>
                  <a:close/>
                </a:path>
              </a:pathLst>
            </a:custGeom>
            <a:solidFill>
              <a:srgbClr val="000000">
                <a:alpha val="0"/>
              </a:srgbClr>
            </a:solidFill>
          </p:spPr>
        </p:sp>
        <p:sp>
          <p:nvSpPr>
            <p:cNvPr id="8" name="TextBox 8"/>
            <p:cNvSpPr txBox="1"/>
            <p:nvPr/>
          </p:nvSpPr>
          <p:spPr>
            <a:xfrm>
              <a:off x="0" y="-57150"/>
              <a:ext cx="8282936" cy="2047457"/>
            </a:xfrm>
            <a:prstGeom prst="rect">
              <a:avLst/>
            </a:prstGeom>
          </p:spPr>
          <p:txBody>
            <a:bodyPr lIns="0" tIns="0" rIns="0" bIns="0" rtlCol="0" anchor="ctr"/>
            <a:lstStyle/>
            <a:p>
              <a:pPr algn="ctr">
                <a:lnSpc>
                  <a:spcPts val="5832"/>
                </a:lnSpc>
              </a:pPr>
              <a:r>
                <a:rPr lang="en-US" sz="5400">
                  <a:solidFill>
                    <a:srgbClr val="FFFFFF"/>
                  </a:solidFill>
                  <a:latin typeface="Calibri (MS)"/>
                  <a:ea typeface="Calibri (MS)"/>
                  <a:cs typeface="Calibri (MS)"/>
                  <a:sym typeface="Calibri (MS)"/>
                </a:rPr>
                <a:t>Fatma Elkerdawy</a:t>
              </a:r>
            </a:p>
          </p:txBody>
        </p:sp>
      </p:grpSp>
      <p:grpSp>
        <p:nvGrpSpPr>
          <p:cNvPr id="12" name="Group 12"/>
          <p:cNvGrpSpPr/>
          <p:nvPr/>
        </p:nvGrpSpPr>
        <p:grpSpPr>
          <a:xfrm>
            <a:off x="6276241" y="1841149"/>
            <a:ext cx="10888835" cy="2205907"/>
            <a:chOff x="-341483" y="-699158"/>
            <a:chExt cx="14518447" cy="3005041"/>
          </a:xfrm>
        </p:grpSpPr>
        <p:sp>
          <p:nvSpPr>
            <p:cNvPr id="13" name="Freeform 13"/>
            <p:cNvSpPr/>
            <p:nvPr/>
          </p:nvSpPr>
          <p:spPr>
            <a:xfrm>
              <a:off x="-341483" y="550372"/>
              <a:ext cx="14014029" cy="1755511"/>
            </a:xfrm>
            <a:custGeom>
              <a:avLst/>
              <a:gdLst/>
              <a:ahLst/>
              <a:cxnLst/>
              <a:rect l="l" t="t" r="r" b="b"/>
              <a:pathLst>
                <a:path w="14014028" h="1755511">
                  <a:moveTo>
                    <a:pt x="0" y="0"/>
                  </a:moveTo>
                  <a:lnTo>
                    <a:pt x="14014028" y="0"/>
                  </a:lnTo>
                  <a:lnTo>
                    <a:pt x="14014028" y="1755511"/>
                  </a:lnTo>
                  <a:lnTo>
                    <a:pt x="0" y="1755511"/>
                  </a:lnTo>
                  <a:close/>
                </a:path>
              </a:pathLst>
            </a:custGeom>
            <a:solidFill>
              <a:srgbClr val="000000">
                <a:alpha val="0"/>
              </a:srgbClr>
            </a:solidFill>
          </p:spPr>
        </p:sp>
        <p:sp>
          <p:nvSpPr>
            <p:cNvPr id="14" name="TextBox 14"/>
            <p:cNvSpPr txBox="1"/>
            <p:nvPr/>
          </p:nvSpPr>
          <p:spPr>
            <a:xfrm>
              <a:off x="162935" y="-699158"/>
              <a:ext cx="14014029" cy="1793611"/>
            </a:xfrm>
            <a:prstGeom prst="rect">
              <a:avLst/>
            </a:prstGeom>
          </p:spPr>
          <p:txBody>
            <a:bodyPr lIns="0" tIns="0" rIns="0" bIns="0" rtlCol="0" anchor="ctr"/>
            <a:lstStyle/>
            <a:p>
              <a:pPr algn="l">
                <a:lnSpc>
                  <a:spcPts val="3024"/>
                </a:lnSpc>
              </a:pPr>
              <a:r>
                <a:rPr lang="en-US" sz="2799" dirty="0" smtClean="0">
                  <a:solidFill>
                    <a:srgbClr val="000000"/>
                  </a:solidFill>
                  <a:latin typeface="Calibri (MS)"/>
                  <a:ea typeface="Calibri (MS)"/>
                  <a:cs typeface="Calibri (MS)"/>
                  <a:sym typeface="Calibri (MS)"/>
                </a:rPr>
                <a:t> - </a:t>
              </a:r>
              <a:r>
                <a:rPr lang="en-US" sz="2799" dirty="0">
                  <a:solidFill>
                    <a:srgbClr val="000000"/>
                  </a:solidFill>
                  <a:latin typeface="Calibri (MS)"/>
                  <a:ea typeface="Calibri (MS)"/>
                  <a:cs typeface="Calibri (MS)"/>
                  <a:sym typeface="Calibri (MS)"/>
                </a:rPr>
                <a:t>Team </a:t>
              </a:r>
              <a:r>
                <a:rPr lang="en-US" sz="2799" dirty="0" smtClean="0">
                  <a:solidFill>
                    <a:srgbClr val="000000"/>
                  </a:solidFill>
                  <a:latin typeface="Calibri (MS)"/>
                  <a:ea typeface="Calibri (MS)"/>
                  <a:cs typeface="Calibri (MS)"/>
                  <a:sym typeface="Calibri (MS)"/>
                </a:rPr>
                <a:t>Leader       - Designing &amp; preparing </a:t>
              </a:r>
              <a:r>
                <a:rPr lang="en-US" sz="2799" dirty="0">
                  <a:solidFill>
                    <a:srgbClr val="000000"/>
                  </a:solidFill>
                  <a:latin typeface="Calibri (MS)"/>
                  <a:ea typeface="Calibri (MS)"/>
                  <a:cs typeface="Calibri (MS)"/>
                  <a:sym typeface="Calibri (MS)"/>
                </a:rPr>
                <a:t>the presentation</a:t>
              </a:r>
            </a:p>
            <a:p>
              <a:pPr algn="l">
                <a:lnSpc>
                  <a:spcPts val="3024"/>
                </a:lnSpc>
              </a:pPr>
              <a:r>
                <a:rPr lang="en-US" sz="2799" dirty="0" smtClean="0">
                  <a:solidFill>
                    <a:srgbClr val="000000"/>
                  </a:solidFill>
                  <a:latin typeface="Calibri (MS)"/>
                  <a:ea typeface="Calibri (MS)"/>
                  <a:cs typeface="Calibri (MS)"/>
                  <a:sym typeface="Calibri (MS)"/>
                </a:rPr>
                <a:t> - </a:t>
              </a:r>
              <a:r>
                <a:rPr lang="en-US" sz="2799" dirty="0">
                  <a:solidFill>
                    <a:srgbClr val="000000"/>
                  </a:solidFill>
                  <a:latin typeface="Calibri (MS)"/>
                  <a:ea typeface="Calibri (MS)"/>
                  <a:cs typeface="Calibri (MS)"/>
                  <a:sym typeface="Calibri (MS)"/>
                </a:rPr>
                <a:t>Making strategy, tactics and control  -Design posts &amp; Ads campaign</a:t>
              </a:r>
            </a:p>
          </p:txBody>
        </p:sp>
      </p:grpSp>
      <p:grpSp>
        <p:nvGrpSpPr>
          <p:cNvPr id="18" name="Group 18"/>
          <p:cNvGrpSpPr/>
          <p:nvPr/>
        </p:nvGrpSpPr>
        <p:grpSpPr>
          <a:xfrm>
            <a:off x="572051" y="1587510"/>
            <a:ext cx="6082503" cy="1732935"/>
            <a:chOff x="-212297" y="-57150"/>
            <a:chExt cx="8110004" cy="2310579"/>
          </a:xfrm>
        </p:grpSpPr>
        <p:sp>
          <p:nvSpPr>
            <p:cNvPr id="19" name="Freeform 19"/>
            <p:cNvSpPr/>
            <p:nvPr/>
          </p:nvSpPr>
          <p:spPr>
            <a:xfrm>
              <a:off x="-212297" y="34173"/>
              <a:ext cx="7897706" cy="2219256"/>
            </a:xfrm>
            <a:custGeom>
              <a:avLst/>
              <a:gdLst/>
              <a:ahLst/>
              <a:cxnLst/>
              <a:rect l="l" t="t" r="r" b="b"/>
              <a:pathLst>
                <a:path w="7897706" h="2219258">
                  <a:moveTo>
                    <a:pt x="0" y="0"/>
                  </a:moveTo>
                  <a:lnTo>
                    <a:pt x="7897706" y="0"/>
                  </a:lnTo>
                  <a:lnTo>
                    <a:pt x="7897706" y="2219258"/>
                  </a:lnTo>
                  <a:lnTo>
                    <a:pt x="0" y="2219258"/>
                  </a:lnTo>
                  <a:close/>
                </a:path>
              </a:pathLst>
            </a:custGeom>
            <a:solidFill>
              <a:srgbClr val="000000">
                <a:alpha val="0"/>
              </a:srgbClr>
            </a:solidFill>
          </p:spPr>
        </p:sp>
        <p:sp>
          <p:nvSpPr>
            <p:cNvPr id="20" name="TextBox 20"/>
            <p:cNvSpPr txBox="1"/>
            <p:nvPr/>
          </p:nvSpPr>
          <p:spPr>
            <a:xfrm>
              <a:off x="0" y="-57150"/>
              <a:ext cx="7897707" cy="2276408"/>
            </a:xfrm>
            <a:prstGeom prst="rect">
              <a:avLst/>
            </a:prstGeom>
          </p:spPr>
          <p:txBody>
            <a:bodyPr lIns="0" tIns="0" rIns="0" bIns="0" rtlCol="0" anchor="ctr"/>
            <a:lstStyle/>
            <a:p>
              <a:pPr algn="ctr">
                <a:lnSpc>
                  <a:spcPts val="5832"/>
                </a:lnSpc>
              </a:pPr>
              <a:r>
                <a:rPr lang="en-US" sz="5400" dirty="0" err="1">
                  <a:solidFill>
                    <a:srgbClr val="FFFFFF"/>
                  </a:solidFill>
                  <a:latin typeface="Calibri (MS)"/>
                  <a:ea typeface="Calibri (MS)"/>
                  <a:cs typeface="Calibri (MS)"/>
                  <a:sym typeface="Calibri (MS)"/>
                </a:rPr>
                <a:t>Doaa</a:t>
              </a:r>
              <a:r>
                <a:rPr lang="en-US" sz="5400" dirty="0">
                  <a:solidFill>
                    <a:srgbClr val="FFFFFF"/>
                  </a:solidFill>
                  <a:latin typeface="Calibri (MS)"/>
                  <a:ea typeface="Calibri (MS)"/>
                  <a:cs typeface="Calibri (MS)"/>
                  <a:sym typeface="Calibri (MS)"/>
                </a:rPr>
                <a:t> </a:t>
              </a:r>
              <a:r>
                <a:rPr lang="en-US" sz="5400" dirty="0" err="1">
                  <a:solidFill>
                    <a:srgbClr val="FFFFFF"/>
                  </a:solidFill>
                  <a:latin typeface="Calibri (MS)"/>
                  <a:ea typeface="Calibri (MS)"/>
                  <a:cs typeface="Calibri (MS)"/>
                  <a:sym typeface="Calibri (MS)"/>
                </a:rPr>
                <a:t>Fathi</a:t>
              </a:r>
              <a:endParaRPr lang="en-US" sz="5400" dirty="0">
                <a:solidFill>
                  <a:srgbClr val="FFFFFF"/>
                </a:solidFill>
                <a:latin typeface="Calibri (MS)"/>
                <a:ea typeface="Calibri (MS)"/>
                <a:cs typeface="Calibri (MS)"/>
                <a:sym typeface="Calibri (MS)"/>
              </a:endParaRPr>
            </a:p>
          </p:txBody>
        </p:sp>
      </p:grpSp>
      <p:grpSp>
        <p:nvGrpSpPr>
          <p:cNvPr id="24" name="Group 24"/>
          <p:cNvGrpSpPr/>
          <p:nvPr/>
        </p:nvGrpSpPr>
        <p:grpSpPr>
          <a:xfrm>
            <a:off x="4818537" y="495300"/>
            <a:ext cx="12497866" cy="4118618"/>
            <a:chOff x="0" y="0"/>
            <a:chExt cx="16663821" cy="6919364"/>
          </a:xfrm>
        </p:grpSpPr>
        <p:sp>
          <p:nvSpPr>
            <p:cNvPr id="25" name="Freeform 25"/>
            <p:cNvSpPr/>
            <p:nvPr/>
          </p:nvSpPr>
          <p:spPr>
            <a:xfrm>
              <a:off x="0" y="0"/>
              <a:ext cx="14014028" cy="1755511"/>
            </a:xfrm>
            <a:custGeom>
              <a:avLst/>
              <a:gdLst/>
              <a:ahLst/>
              <a:cxnLst/>
              <a:rect l="l" t="t" r="r" b="b"/>
              <a:pathLst>
                <a:path w="14014028" h="1755511">
                  <a:moveTo>
                    <a:pt x="0" y="0"/>
                  </a:moveTo>
                  <a:lnTo>
                    <a:pt x="14014028" y="0"/>
                  </a:lnTo>
                  <a:lnTo>
                    <a:pt x="14014028" y="1755511"/>
                  </a:lnTo>
                  <a:lnTo>
                    <a:pt x="0" y="1755511"/>
                  </a:lnTo>
                  <a:close/>
                </a:path>
              </a:pathLst>
            </a:custGeom>
            <a:solidFill>
              <a:srgbClr val="000000">
                <a:alpha val="0"/>
              </a:srgbClr>
            </a:solidFill>
          </p:spPr>
        </p:sp>
        <p:sp>
          <p:nvSpPr>
            <p:cNvPr id="26" name="TextBox 26"/>
            <p:cNvSpPr txBox="1"/>
            <p:nvPr/>
          </p:nvSpPr>
          <p:spPr>
            <a:xfrm>
              <a:off x="2649793" y="5125753"/>
              <a:ext cx="14014028" cy="1793611"/>
            </a:xfrm>
            <a:prstGeom prst="rect">
              <a:avLst/>
            </a:prstGeom>
          </p:spPr>
          <p:txBody>
            <a:bodyPr lIns="0" tIns="0" rIns="0" bIns="0" rtlCol="0" anchor="ctr"/>
            <a:lstStyle/>
            <a:p>
              <a:pPr algn="l">
                <a:lnSpc>
                  <a:spcPts val="3024"/>
                </a:lnSpc>
              </a:pPr>
              <a:r>
                <a:rPr lang="en-US" sz="2799" dirty="0">
                  <a:solidFill>
                    <a:srgbClr val="000000"/>
                  </a:solidFill>
                  <a:latin typeface="Calibri (MS)"/>
                  <a:ea typeface="Calibri (MS)"/>
                  <a:cs typeface="Calibri (MS)"/>
                  <a:sym typeface="Calibri (MS)"/>
                </a:rPr>
                <a:t>- Content Calendar and Content Creation</a:t>
              </a:r>
            </a:p>
            <a:p>
              <a:pPr algn="l">
                <a:lnSpc>
                  <a:spcPts val="3024"/>
                </a:lnSpc>
              </a:pPr>
              <a:r>
                <a:rPr lang="en-US" sz="2799" dirty="0">
                  <a:solidFill>
                    <a:srgbClr val="000000"/>
                  </a:solidFill>
                  <a:latin typeface="Calibri (MS)"/>
                  <a:ea typeface="Calibri (MS)"/>
                  <a:cs typeface="Calibri (MS)"/>
                  <a:sym typeface="Calibri (MS)"/>
                </a:rPr>
                <a:t>- Designing posts and Ads campaign</a:t>
              </a:r>
            </a:p>
          </p:txBody>
        </p:sp>
      </p:grpSp>
      <p:grpSp>
        <p:nvGrpSpPr>
          <p:cNvPr id="30" name="Group 30"/>
          <p:cNvGrpSpPr/>
          <p:nvPr/>
        </p:nvGrpSpPr>
        <p:grpSpPr>
          <a:xfrm>
            <a:off x="425710" y="3297699"/>
            <a:ext cx="5923280" cy="1664444"/>
            <a:chOff x="0" y="0"/>
            <a:chExt cx="7897707" cy="2219258"/>
          </a:xfrm>
        </p:grpSpPr>
        <p:sp>
          <p:nvSpPr>
            <p:cNvPr id="31" name="Freeform 31"/>
            <p:cNvSpPr/>
            <p:nvPr/>
          </p:nvSpPr>
          <p:spPr>
            <a:xfrm>
              <a:off x="0" y="0"/>
              <a:ext cx="7897706" cy="2219258"/>
            </a:xfrm>
            <a:custGeom>
              <a:avLst/>
              <a:gdLst/>
              <a:ahLst/>
              <a:cxnLst/>
              <a:rect l="l" t="t" r="r" b="b"/>
              <a:pathLst>
                <a:path w="7897706" h="2219258">
                  <a:moveTo>
                    <a:pt x="0" y="0"/>
                  </a:moveTo>
                  <a:lnTo>
                    <a:pt x="7897706" y="0"/>
                  </a:lnTo>
                  <a:lnTo>
                    <a:pt x="7897706" y="2219258"/>
                  </a:lnTo>
                  <a:lnTo>
                    <a:pt x="0" y="2219258"/>
                  </a:lnTo>
                  <a:close/>
                </a:path>
              </a:pathLst>
            </a:custGeom>
            <a:solidFill>
              <a:srgbClr val="000000">
                <a:alpha val="0"/>
              </a:srgbClr>
            </a:solidFill>
          </p:spPr>
        </p:sp>
        <p:sp>
          <p:nvSpPr>
            <p:cNvPr id="32" name="TextBox 32"/>
            <p:cNvSpPr txBox="1"/>
            <p:nvPr/>
          </p:nvSpPr>
          <p:spPr>
            <a:xfrm>
              <a:off x="0" y="-57150"/>
              <a:ext cx="7897707" cy="2276408"/>
            </a:xfrm>
            <a:prstGeom prst="rect">
              <a:avLst/>
            </a:prstGeom>
          </p:spPr>
          <p:txBody>
            <a:bodyPr lIns="0" tIns="0" rIns="0" bIns="0" rtlCol="0" anchor="ctr"/>
            <a:lstStyle/>
            <a:p>
              <a:pPr algn="ctr">
                <a:lnSpc>
                  <a:spcPts val="5832"/>
                </a:lnSpc>
              </a:pPr>
              <a:r>
                <a:rPr lang="en-US" sz="5400">
                  <a:solidFill>
                    <a:srgbClr val="FFFFFF"/>
                  </a:solidFill>
                  <a:latin typeface="Calibri (MS)"/>
                  <a:ea typeface="Calibri (MS)"/>
                  <a:cs typeface="Calibri (MS)"/>
                  <a:sym typeface="Calibri (MS)"/>
                </a:rPr>
                <a:t>Heba Ahmed </a:t>
              </a:r>
            </a:p>
          </p:txBody>
        </p:sp>
      </p:grpSp>
      <p:grpSp>
        <p:nvGrpSpPr>
          <p:cNvPr id="36" name="Group 36"/>
          <p:cNvGrpSpPr/>
          <p:nvPr/>
        </p:nvGrpSpPr>
        <p:grpSpPr>
          <a:xfrm>
            <a:off x="6675577" y="5028498"/>
            <a:ext cx="10510521" cy="1316634"/>
            <a:chOff x="0" y="0"/>
            <a:chExt cx="14014028" cy="1755511"/>
          </a:xfrm>
        </p:grpSpPr>
        <p:sp>
          <p:nvSpPr>
            <p:cNvPr id="37" name="Freeform 37"/>
            <p:cNvSpPr/>
            <p:nvPr/>
          </p:nvSpPr>
          <p:spPr>
            <a:xfrm>
              <a:off x="0" y="0"/>
              <a:ext cx="14014028" cy="1755511"/>
            </a:xfrm>
            <a:custGeom>
              <a:avLst/>
              <a:gdLst/>
              <a:ahLst/>
              <a:cxnLst/>
              <a:rect l="l" t="t" r="r" b="b"/>
              <a:pathLst>
                <a:path w="14014028" h="1755511">
                  <a:moveTo>
                    <a:pt x="0" y="0"/>
                  </a:moveTo>
                  <a:lnTo>
                    <a:pt x="14014028" y="0"/>
                  </a:lnTo>
                  <a:lnTo>
                    <a:pt x="14014028" y="1755511"/>
                  </a:lnTo>
                  <a:lnTo>
                    <a:pt x="0" y="1755511"/>
                  </a:lnTo>
                  <a:close/>
                </a:path>
              </a:pathLst>
            </a:custGeom>
            <a:solidFill>
              <a:srgbClr val="000000">
                <a:alpha val="0"/>
              </a:srgbClr>
            </a:solidFill>
          </p:spPr>
        </p:sp>
        <p:sp>
          <p:nvSpPr>
            <p:cNvPr id="38" name="TextBox 38"/>
            <p:cNvSpPr txBox="1"/>
            <p:nvPr/>
          </p:nvSpPr>
          <p:spPr>
            <a:xfrm>
              <a:off x="0" y="-38100"/>
              <a:ext cx="14014028" cy="1793611"/>
            </a:xfrm>
            <a:prstGeom prst="rect">
              <a:avLst/>
            </a:prstGeom>
          </p:spPr>
          <p:txBody>
            <a:bodyPr lIns="0" tIns="0" rIns="0" bIns="0" rtlCol="0" anchor="ctr"/>
            <a:lstStyle/>
            <a:p>
              <a:pPr algn="l">
                <a:lnSpc>
                  <a:spcPts val="3024"/>
                </a:lnSpc>
              </a:pPr>
              <a:r>
                <a:rPr lang="en-US" sz="2799">
                  <a:solidFill>
                    <a:srgbClr val="000000"/>
                  </a:solidFill>
                  <a:latin typeface="Calibri (MS)"/>
                  <a:ea typeface="Calibri (MS)"/>
                  <a:cs typeface="Calibri (MS)"/>
                  <a:sym typeface="Calibri (MS)"/>
                </a:rPr>
                <a:t>- Competitors Analysis       - Business Model Canvas</a:t>
              </a:r>
            </a:p>
            <a:p>
              <a:pPr algn="l">
                <a:lnSpc>
                  <a:spcPts val="3024"/>
                </a:lnSpc>
              </a:pPr>
              <a:r>
                <a:rPr lang="en-US" sz="2799">
                  <a:solidFill>
                    <a:srgbClr val="000000"/>
                  </a:solidFill>
                  <a:latin typeface="Calibri (MS)"/>
                  <a:ea typeface="Calibri (MS)"/>
                  <a:cs typeface="Calibri (MS)"/>
                  <a:sym typeface="Calibri (MS)"/>
                </a:rPr>
                <a:t>- Designing posts and Ads campaign</a:t>
              </a:r>
            </a:p>
          </p:txBody>
        </p:sp>
      </p:grpSp>
      <p:grpSp>
        <p:nvGrpSpPr>
          <p:cNvPr id="42" name="Group 42"/>
          <p:cNvGrpSpPr/>
          <p:nvPr/>
        </p:nvGrpSpPr>
        <p:grpSpPr>
          <a:xfrm>
            <a:off x="777698" y="4840304"/>
            <a:ext cx="5923280" cy="1664444"/>
            <a:chOff x="0" y="0"/>
            <a:chExt cx="7897707" cy="2219258"/>
          </a:xfrm>
        </p:grpSpPr>
        <p:sp>
          <p:nvSpPr>
            <p:cNvPr id="43" name="Freeform 43"/>
            <p:cNvSpPr/>
            <p:nvPr/>
          </p:nvSpPr>
          <p:spPr>
            <a:xfrm>
              <a:off x="0" y="0"/>
              <a:ext cx="7897706" cy="2219258"/>
            </a:xfrm>
            <a:custGeom>
              <a:avLst/>
              <a:gdLst/>
              <a:ahLst/>
              <a:cxnLst/>
              <a:rect l="l" t="t" r="r" b="b"/>
              <a:pathLst>
                <a:path w="7897706" h="2219258">
                  <a:moveTo>
                    <a:pt x="0" y="0"/>
                  </a:moveTo>
                  <a:lnTo>
                    <a:pt x="7897706" y="0"/>
                  </a:lnTo>
                  <a:lnTo>
                    <a:pt x="7897706" y="2219258"/>
                  </a:lnTo>
                  <a:lnTo>
                    <a:pt x="0" y="2219258"/>
                  </a:lnTo>
                  <a:close/>
                </a:path>
              </a:pathLst>
            </a:custGeom>
            <a:solidFill>
              <a:srgbClr val="000000">
                <a:alpha val="0"/>
              </a:srgbClr>
            </a:solidFill>
          </p:spPr>
        </p:sp>
        <p:sp>
          <p:nvSpPr>
            <p:cNvPr id="44" name="TextBox 44"/>
            <p:cNvSpPr txBox="1"/>
            <p:nvPr/>
          </p:nvSpPr>
          <p:spPr>
            <a:xfrm>
              <a:off x="0" y="-57150"/>
              <a:ext cx="7897707" cy="2276408"/>
            </a:xfrm>
            <a:prstGeom prst="rect">
              <a:avLst/>
            </a:prstGeom>
          </p:spPr>
          <p:txBody>
            <a:bodyPr lIns="0" tIns="0" rIns="0" bIns="0" rtlCol="0" anchor="ctr"/>
            <a:lstStyle/>
            <a:p>
              <a:pPr algn="ctr">
                <a:lnSpc>
                  <a:spcPts val="5832"/>
                </a:lnSpc>
              </a:pPr>
              <a:r>
                <a:rPr lang="en-US" sz="5400">
                  <a:solidFill>
                    <a:srgbClr val="FFFFFF"/>
                  </a:solidFill>
                  <a:latin typeface="Calibri (MS)"/>
                  <a:ea typeface="Calibri (MS)"/>
                  <a:cs typeface="Calibri (MS)"/>
                  <a:sym typeface="Calibri (MS)"/>
                </a:rPr>
                <a:t>Yassmin Nassar</a:t>
              </a:r>
            </a:p>
          </p:txBody>
        </p:sp>
      </p:grpSp>
      <p:grpSp>
        <p:nvGrpSpPr>
          <p:cNvPr id="47" name="Group 47"/>
          <p:cNvGrpSpPr/>
          <p:nvPr/>
        </p:nvGrpSpPr>
        <p:grpSpPr>
          <a:xfrm>
            <a:off x="6714681" y="8511692"/>
            <a:ext cx="10432310" cy="1176087"/>
            <a:chOff x="0" y="0"/>
            <a:chExt cx="13909747" cy="1568117"/>
          </a:xfrm>
        </p:grpSpPr>
        <p:sp>
          <p:nvSpPr>
            <p:cNvPr id="48" name="Freeform 48"/>
            <p:cNvSpPr/>
            <p:nvPr/>
          </p:nvSpPr>
          <p:spPr>
            <a:xfrm>
              <a:off x="0" y="0"/>
              <a:ext cx="13909746" cy="1568117"/>
            </a:xfrm>
            <a:custGeom>
              <a:avLst/>
              <a:gdLst/>
              <a:ahLst/>
              <a:cxnLst/>
              <a:rect l="l" t="t" r="r" b="b"/>
              <a:pathLst>
                <a:path w="13909746" h="1568117">
                  <a:moveTo>
                    <a:pt x="0" y="0"/>
                  </a:moveTo>
                  <a:lnTo>
                    <a:pt x="13909746" y="0"/>
                  </a:lnTo>
                  <a:lnTo>
                    <a:pt x="13909746" y="1568117"/>
                  </a:lnTo>
                  <a:lnTo>
                    <a:pt x="0" y="1568117"/>
                  </a:lnTo>
                  <a:close/>
                </a:path>
              </a:pathLst>
            </a:custGeom>
            <a:solidFill>
              <a:srgbClr val="000000">
                <a:alpha val="0"/>
              </a:srgbClr>
            </a:solidFill>
          </p:spPr>
        </p:sp>
        <p:sp>
          <p:nvSpPr>
            <p:cNvPr id="49" name="TextBox 49"/>
            <p:cNvSpPr txBox="1"/>
            <p:nvPr/>
          </p:nvSpPr>
          <p:spPr>
            <a:xfrm>
              <a:off x="0" y="-38100"/>
              <a:ext cx="13909747" cy="1606217"/>
            </a:xfrm>
            <a:prstGeom prst="rect">
              <a:avLst/>
            </a:prstGeom>
          </p:spPr>
          <p:txBody>
            <a:bodyPr lIns="0" tIns="0" rIns="0" bIns="0" rtlCol="0" anchor="ctr"/>
            <a:lstStyle/>
            <a:p>
              <a:pPr algn="l">
                <a:lnSpc>
                  <a:spcPts val="3024"/>
                </a:lnSpc>
              </a:pPr>
              <a:endParaRPr/>
            </a:p>
            <a:p>
              <a:pPr algn="l">
                <a:lnSpc>
                  <a:spcPts val="3024"/>
                </a:lnSpc>
              </a:pPr>
              <a:r>
                <a:rPr lang="en-US" sz="2799">
                  <a:solidFill>
                    <a:srgbClr val="000000"/>
                  </a:solidFill>
                  <a:latin typeface="Calibri (MS)"/>
                  <a:ea typeface="Calibri (MS)"/>
                  <a:cs typeface="Calibri (MS)"/>
                  <a:sym typeface="Calibri (MS)"/>
                </a:rPr>
                <a:t>- Buyer Persona   - Business Model Canvas</a:t>
              </a:r>
            </a:p>
            <a:p>
              <a:pPr algn="l">
                <a:lnSpc>
                  <a:spcPts val="3024"/>
                </a:lnSpc>
              </a:pPr>
              <a:r>
                <a:rPr lang="en-US" sz="2799">
                  <a:solidFill>
                    <a:srgbClr val="000000"/>
                  </a:solidFill>
                  <a:latin typeface="Calibri (MS)"/>
                  <a:ea typeface="Calibri (MS)"/>
                  <a:cs typeface="Calibri (MS)"/>
                  <a:sym typeface="Calibri (MS)"/>
                </a:rPr>
                <a:t>- Designing posts and Ads campaign</a:t>
              </a:r>
            </a:p>
            <a:p>
              <a:pPr algn="l">
                <a:lnSpc>
                  <a:spcPts val="3024"/>
                </a:lnSpc>
              </a:pPr>
              <a:endParaRPr lang="en-US" sz="2799">
                <a:solidFill>
                  <a:srgbClr val="000000"/>
                </a:solidFill>
                <a:latin typeface="Calibri (MS)"/>
                <a:ea typeface="Calibri (MS)"/>
                <a:cs typeface="Calibri (MS)"/>
                <a:sym typeface="Calibri (MS)"/>
              </a:endParaRPr>
            </a:p>
          </p:txBody>
        </p:sp>
      </p:grpSp>
      <p:grpSp>
        <p:nvGrpSpPr>
          <p:cNvPr id="51" name="Group 51"/>
          <p:cNvGrpSpPr/>
          <p:nvPr/>
        </p:nvGrpSpPr>
        <p:grpSpPr>
          <a:xfrm>
            <a:off x="597423" y="8210567"/>
            <a:ext cx="5751567" cy="1492731"/>
            <a:chOff x="0" y="0"/>
            <a:chExt cx="7668756" cy="1990307"/>
          </a:xfrm>
        </p:grpSpPr>
        <p:sp>
          <p:nvSpPr>
            <p:cNvPr id="52" name="Freeform 52"/>
            <p:cNvSpPr/>
            <p:nvPr/>
          </p:nvSpPr>
          <p:spPr>
            <a:xfrm>
              <a:off x="0" y="0"/>
              <a:ext cx="7668756" cy="1990307"/>
            </a:xfrm>
            <a:custGeom>
              <a:avLst/>
              <a:gdLst/>
              <a:ahLst/>
              <a:cxnLst/>
              <a:rect l="l" t="t" r="r" b="b"/>
              <a:pathLst>
                <a:path w="7668756" h="1990307">
                  <a:moveTo>
                    <a:pt x="0" y="0"/>
                  </a:moveTo>
                  <a:lnTo>
                    <a:pt x="7668756" y="0"/>
                  </a:lnTo>
                  <a:lnTo>
                    <a:pt x="7668756" y="1990307"/>
                  </a:lnTo>
                  <a:lnTo>
                    <a:pt x="0" y="1990307"/>
                  </a:lnTo>
                  <a:close/>
                </a:path>
              </a:pathLst>
            </a:custGeom>
            <a:solidFill>
              <a:srgbClr val="000000">
                <a:alpha val="0"/>
              </a:srgbClr>
            </a:solidFill>
          </p:spPr>
        </p:sp>
        <p:sp>
          <p:nvSpPr>
            <p:cNvPr id="53" name="TextBox 53"/>
            <p:cNvSpPr txBox="1"/>
            <p:nvPr/>
          </p:nvSpPr>
          <p:spPr>
            <a:xfrm>
              <a:off x="0" y="-57150"/>
              <a:ext cx="7668756" cy="2047457"/>
            </a:xfrm>
            <a:prstGeom prst="rect">
              <a:avLst/>
            </a:prstGeom>
          </p:spPr>
          <p:txBody>
            <a:bodyPr lIns="0" tIns="0" rIns="0" bIns="0" rtlCol="0" anchor="ctr"/>
            <a:lstStyle/>
            <a:p>
              <a:pPr algn="ctr">
                <a:lnSpc>
                  <a:spcPts val="5832"/>
                </a:lnSpc>
              </a:pPr>
              <a:r>
                <a:rPr lang="en-US" sz="5400">
                  <a:solidFill>
                    <a:srgbClr val="FFFFFF"/>
                  </a:solidFill>
                  <a:latin typeface="Calibri (MS)"/>
                  <a:ea typeface="Calibri (MS)"/>
                  <a:cs typeface="Calibri (MS)"/>
                  <a:sym typeface="Calibri (MS)"/>
                </a:rPr>
                <a:t>Shaimaa Aly</a:t>
              </a:r>
            </a:p>
          </p:txBody>
        </p:sp>
      </p:grpSp>
      <p:grpSp>
        <p:nvGrpSpPr>
          <p:cNvPr id="54" name="Group 54"/>
          <p:cNvGrpSpPr/>
          <p:nvPr/>
        </p:nvGrpSpPr>
        <p:grpSpPr>
          <a:xfrm>
            <a:off x="6792195" y="6794295"/>
            <a:ext cx="9144000" cy="989826"/>
            <a:chOff x="0" y="0"/>
            <a:chExt cx="12192000" cy="1319768"/>
          </a:xfrm>
        </p:grpSpPr>
        <p:sp>
          <p:nvSpPr>
            <p:cNvPr id="55" name="Freeform 55"/>
            <p:cNvSpPr/>
            <p:nvPr/>
          </p:nvSpPr>
          <p:spPr>
            <a:xfrm>
              <a:off x="0" y="0"/>
              <a:ext cx="12192000" cy="1319768"/>
            </a:xfrm>
            <a:custGeom>
              <a:avLst/>
              <a:gdLst/>
              <a:ahLst/>
              <a:cxnLst/>
              <a:rect l="l" t="t" r="r" b="b"/>
              <a:pathLst>
                <a:path w="12192000" h="1319768">
                  <a:moveTo>
                    <a:pt x="0" y="0"/>
                  </a:moveTo>
                  <a:lnTo>
                    <a:pt x="12192000" y="0"/>
                  </a:lnTo>
                  <a:lnTo>
                    <a:pt x="12192000" y="1319768"/>
                  </a:lnTo>
                  <a:lnTo>
                    <a:pt x="0" y="1319768"/>
                  </a:lnTo>
                  <a:close/>
                </a:path>
              </a:pathLst>
            </a:custGeom>
            <a:solidFill>
              <a:srgbClr val="000000">
                <a:alpha val="0"/>
              </a:srgbClr>
            </a:solidFill>
          </p:spPr>
        </p:sp>
        <p:sp>
          <p:nvSpPr>
            <p:cNvPr id="56" name="TextBox 56"/>
            <p:cNvSpPr txBox="1"/>
            <p:nvPr/>
          </p:nvSpPr>
          <p:spPr>
            <a:xfrm>
              <a:off x="0" y="-66675"/>
              <a:ext cx="12192000" cy="1386443"/>
            </a:xfrm>
            <a:prstGeom prst="rect">
              <a:avLst/>
            </a:prstGeom>
          </p:spPr>
          <p:txBody>
            <a:bodyPr lIns="0" tIns="0" rIns="0" bIns="0" rtlCol="0" anchor="t"/>
            <a:lstStyle/>
            <a:p>
              <a:pPr algn="l">
                <a:lnSpc>
                  <a:spcPts val="3358"/>
                </a:lnSpc>
              </a:pPr>
              <a:r>
                <a:rPr lang="en-US" sz="2799">
                  <a:solidFill>
                    <a:srgbClr val="000000"/>
                  </a:solidFill>
                  <a:latin typeface="Calibri (MS)"/>
                  <a:ea typeface="Calibri (MS)"/>
                  <a:cs typeface="Calibri (MS)"/>
                  <a:sym typeface="Calibri (MS)"/>
                </a:rPr>
                <a:t>- Content Calendar and Content Creation</a:t>
              </a:r>
            </a:p>
            <a:p>
              <a:pPr algn="l">
                <a:lnSpc>
                  <a:spcPts val="3358"/>
                </a:lnSpc>
              </a:pPr>
              <a:r>
                <a:rPr lang="en-US" sz="2799">
                  <a:solidFill>
                    <a:srgbClr val="000000"/>
                  </a:solidFill>
                  <a:latin typeface="Calibri (MS)"/>
                  <a:ea typeface="Calibri (MS)"/>
                  <a:cs typeface="Calibri (MS)"/>
                  <a:sym typeface="Calibri (MS)"/>
                </a:rPr>
                <a:t>- Designing posts and Ads campaign</a:t>
              </a:r>
            </a:p>
          </p:txBody>
        </p:sp>
      </p:grpSp>
      <p:grpSp>
        <p:nvGrpSpPr>
          <p:cNvPr id="57" name="Group 57"/>
          <p:cNvGrpSpPr/>
          <p:nvPr/>
        </p:nvGrpSpPr>
        <p:grpSpPr>
          <a:xfrm>
            <a:off x="0" y="30440"/>
            <a:ext cx="9708356" cy="1543050"/>
            <a:chOff x="0" y="0"/>
            <a:chExt cx="12944475" cy="2057400"/>
          </a:xfrm>
        </p:grpSpPr>
        <p:sp>
          <p:nvSpPr>
            <p:cNvPr id="58" name="Freeform 58"/>
            <p:cNvSpPr/>
            <p:nvPr/>
          </p:nvSpPr>
          <p:spPr>
            <a:xfrm>
              <a:off x="0" y="0"/>
              <a:ext cx="12944475" cy="2057400"/>
            </a:xfrm>
            <a:custGeom>
              <a:avLst/>
              <a:gdLst/>
              <a:ahLst/>
              <a:cxnLst/>
              <a:rect l="l" t="t" r="r" b="b"/>
              <a:pathLst>
                <a:path w="12944475" h="2057400">
                  <a:moveTo>
                    <a:pt x="11915775" y="0"/>
                  </a:moveTo>
                  <a:lnTo>
                    <a:pt x="0" y="0"/>
                  </a:lnTo>
                  <a:lnTo>
                    <a:pt x="0" y="2057400"/>
                  </a:lnTo>
                  <a:lnTo>
                    <a:pt x="11915775" y="2057400"/>
                  </a:lnTo>
                  <a:lnTo>
                    <a:pt x="12944475" y="1028700"/>
                  </a:lnTo>
                  <a:lnTo>
                    <a:pt x="11915775" y="0"/>
                  </a:lnTo>
                  <a:close/>
                </a:path>
              </a:pathLst>
            </a:custGeom>
            <a:solidFill>
              <a:srgbClr val="5494AD"/>
            </a:solidFill>
          </p:spPr>
        </p:sp>
      </p:grpSp>
      <p:grpSp>
        <p:nvGrpSpPr>
          <p:cNvPr id="59" name="Group 59"/>
          <p:cNvGrpSpPr/>
          <p:nvPr/>
        </p:nvGrpSpPr>
        <p:grpSpPr>
          <a:xfrm>
            <a:off x="0" y="30440"/>
            <a:ext cx="9708351" cy="1422534"/>
            <a:chOff x="0" y="0"/>
            <a:chExt cx="12944468" cy="2057400"/>
          </a:xfrm>
        </p:grpSpPr>
        <p:sp>
          <p:nvSpPr>
            <p:cNvPr id="60" name="Freeform 60"/>
            <p:cNvSpPr/>
            <p:nvPr/>
          </p:nvSpPr>
          <p:spPr>
            <a:xfrm>
              <a:off x="0" y="0"/>
              <a:ext cx="12944468" cy="2057400"/>
            </a:xfrm>
            <a:custGeom>
              <a:avLst/>
              <a:gdLst/>
              <a:ahLst/>
              <a:cxnLst/>
              <a:rect l="l" t="t" r="r" b="b"/>
              <a:pathLst>
                <a:path w="12944468" h="2057400">
                  <a:moveTo>
                    <a:pt x="0" y="0"/>
                  </a:moveTo>
                  <a:lnTo>
                    <a:pt x="12944468" y="0"/>
                  </a:lnTo>
                  <a:lnTo>
                    <a:pt x="12944468" y="2057400"/>
                  </a:lnTo>
                  <a:lnTo>
                    <a:pt x="0" y="2057400"/>
                  </a:lnTo>
                  <a:close/>
                </a:path>
              </a:pathLst>
            </a:custGeom>
            <a:solidFill>
              <a:srgbClr val="000000">
                <a:alpha val="0"/>
              </a:srgbClr>
            </a:solidFill>
          </p:spPr>
        </p:sp>
        <p:sp>
          <p:nvSpPr>
            <p:cNvPr id="61" name="TextBox 61"/>
            <p:cNvSpPr txBox="1"/>
            <p:nvPr/>
          </p:nvSpPr>
          <p:spPr>
            <a:xfrm>
              <a:off x="0" y="0"/>
              <a:ext cx="12944468" cy="2057400"/>
            </a:xfrm>
            <a:prstGeom prst="rect">
              <a:avLst/>
            </a:prstGeom>
          </p:spPr>
          <p:txBody>
            <a:bodyPr lIns="0" tIns="0" rIns="0" bIns="0" rtlCol="0" anchor="ctr"/>
            <a:lstStyle/>
            <a:p>
              <a:pPr algn="ctr">
                <a:lnSpc>
                  <a:spcPts val="7200"/>
                </a:lnSpc>
              </a:pPr>
              <a:r>
                <a:rPr lang="en-US" sz="6000">
                  <a:solidFill>
                    <a:srgbClr val="000000"/>
                  </a:solidFill>
                  <a:latin typeface="Canva Sans"/>
                  <a:ea typeface="Canva Sans"/>
                  <a:cs typeface="Canva Sans"/>
                  <a:sym typeface="Canva Sans"/>
                </a:rPr>
                <a:t>Team Roles</a:t>
              </a: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314182" y="8229600"/>
            <a:ext cx="1890236" cy="2057400"/>
          </a:xfrm>
          <a:custGeom>
            <a:avLst/>
            <a:gdLst/>
            <a:ahLst/>
            <a:cxnLst/>
            <a:rect l="l" t="t" r="r" b="b"/>
            <a:pathLst>
              <a:path w="1890236" h="2057400">
                <a:moveTo>
                  <a:pt x="0" y="0"/>
                </a:moveTo>
                <a:lnTo>
                  <a:pt x="1890236" y="0"/>
                </a:lnTo>
                <a:lnTo>
                  <a:pt x="1890236" y="2057400"/>
                </a:lnTo>
                <a:lnTo>
                  <a:pt x="0" y="2057400"/>
                </a:lnTo>
                <a:lnTo>
                  <a:pt x="0" y="0"/>
                </a:lnTo>
                <a:close/>
              </a:path>
            </a:pathLst>
          </a:custGeom>
          <a:blipFill>
            <a:blip r:embed="rId2">
              <a:extLst>
                <a:ext uri="{96DAC541-7B7A-43D3-8B79-37D633B846F1}">
                  <asvg:svgBlip xmlns="" xmlns:asvg="http://schemas.microsoft.com/office/drawing/2016/SVG/main" r:embed="rId3"/>
                </a:ext>
              </a:extLst>
            </a:blip>
            <a:stretch>
              <a:fillRect l="-138" r="-138"/>
            </a:stretch>
          </a:blipFill>
        </p:spPr>
      </p:sp>
      <p:grpSp>
        <p:nvGrpSpPr>
          <p:cNvPr id="4" name="Group 4"/>
          <p:cNvGrpSpPr/>
          <p:nvPr/>
        </p:nvGrpSpPr>
        <p:grpSpPr>
          <a:xfrm>
            <a:off x="15085907" y="-779923"/>
            <a:ext cx="4008025" cy="4008025"/>
            <a:chOff x="0" y="0"/>
            <a:chExt cx="5344033" cy="5344033"/>
          </a:xfrm>
        </p:grpSpPr>
        <p:sp>
          <p:nvSpPr>
            <p:cNvPr id="5" name="Freeform 5"/>
            <p:cNvSpPr/>
            <p:nvPr/>
          </p:nvSpPr>
          <p:spPr>
            <a:xfrm>
              <a:off x="0" y="0"/>
              <a:ext cx="5344033" cy="5344033"/>
            </a:xfrm>
            <a:custGeom>
              <a:avLst/>
              <a:gdLst/>
              <a:ahLst/>
              <a:cxnLst/>
              <a:rect l="l" t="t" r="r" b="b"/>
              <a:pathLst>
                <a:path w="5344033" h="5344033">
                  <a:moveTo>
                    <a:pt x="0" y="0"/>
                  </a:moveTo>
                  <a:lnTo>
                    <a:pt x="5344033" y="0"/>
                  </a:lnTo>
                  <a:lnTo>
                    <a:pt x="5344033" y="5344033"/>
                  </a:lnTo>
                  <a:lnTo>
                    <a:pt x="0" y="5344033"/>
                  </a:lnTo>
                  <a:lnTo>
                    <a:pt x="0" y="0"/>
                  </a:lnTo>
                  <a:close/>
                </a:path>
              </a:pathLst>
            </a:custGeom>
            <a:blipFill>
              <a:blip r:embed="rId4"/>
              <a:stretch>
                <a:fillRect/>
              </a:stretch>
            </a:blipFill>
          </p:spPr>
        </p:sp>
      </p:grpSp>
      <p:sp>
        <p:nvSpPr>
          <p:cNvPr id="7" name="Freeform 7"/>
          <p:cNvSpPr/>
          <p:nvPr/>
        </p:nvSpPr>
        <p:spPr>
          <a:xfrm>
            <a:off x="3962400" y="4555348"/>
            <a:ext cx="9641069" cy="1223962"/>
          </a:xfrm>
          <a:custGeom>
            <a:avLst/>
            <a:gdLst/>
            <a:ahLst/>
            <a:cxnLst/>
            <a:rect l="l" t="t" r="r" b="b"/>
            <a:pathLst>
              <a:path w="12854759" h="1631950">
                <a:moveTo>
                  <a:pt x="0" y="0"/>
                </a:moveTo>
                <a:lnTo>
                  <a:pt x="12854759" y="0"/>
                </a:lnTo>
                <a:lnTo>
                  <a:pt x="12854759" y="1631950"/>
                </a:lnTo>
                <a:lnTo>
                  <a:pt x="0" y="1631950"/>
                </a:lnTo>
                <a:close/>
              </a:path>
            </a:pathLst>
          </a:custGeom>
          <a:solidFill>
            <a:srgbClr val="000000">
              <a:alpha val="0"/>
            </a:srgbClr>
          </a:solidFill>
        </p:spPr>
      </p:sp>
      <p:grpSp>
        <p:nvGrpSpPr>
          <p:cNvPr id="9" name="Group 9"/>
          <p:cNvGrpSpPr/>
          <p:nvPr/>
        </p:nvGrpSpPr>
        <p:grpSpPr>
          <a:xfrm>
            <a:off x="6553200" y="6356350"/>
            <a:ext cx="2133600" cy="365125"/>
            <a:chOff x="0" y="0"/>
            <a:chExt cx="2844800" cy="486833"/>
          </a:xfrm>
        </p:grpSpPr>
        <p:sp>
          <p:nvSpPr>
            <p:cNvPr id="10" name="Freeform 10"/>
            <p:cNvSpPr/>
            <p:nvPr/>
          </p:nvSpPr>
          <p:spPr>
            <a:xfrm>
              <a:off x="0" y="0"/>
              <a:ext cx="2844800" cy="486833"/>
            </a:xfrm>
            <a:custGeom>
              <a:avLst/>
              <a:gdLst/>
              <a:ahLst/>
              <a:cxnLst/>
              <a:rect l="l" t="t" r="r" b="b"/>
              <a:pathLst>
                <a:path w="2844800" h="486833">
                  <a:moveTo>
                    <a:pt x="0" y="0"/>
                  </a:moveTo>
                  <a:lnTo>
                    <a:pt x="2844800" y="0"/>
                  </a:lnTo>
                  <a:lnTo>
                    <a:pt x="2844800" y="486833"/>
                  </a:lnTo>
                  <a:lnTo>
                    <a:pt x="0" y="486833"/>
                  </a:lnTo>
                  <a:close/>
                </a:path>
              </a:pathLst>
            </a:custGeom>
            <a:solidFill>
              <a:srgbClr val="000000">
                <a:alpha val="0"/>
              </a:srgbClr>
            </a:solidFill>
          </p:spPr>
        </p:sp>
        <p:sp>
          <p:nvSpPr>
            <p:cNvPr id="11" name="TextBox 11"/>
            <p:cNvSpPr txBox="1"/>
            <p:nvPr/>
          </p:nvSpPr>
          <p:spPr>
            <a:xfrm>
              <a:off x="0" y="-19050"/>
              <a:ext cx="2844800" cy="505883"/>
            </a:xfrm>
            <a:prstGeom prst="rect">
              <a:avLst/>
            </a:prstGeom>
          </p:spPr>
          <p:txBody>
            <a:bodyPr lIns="0" tIns="0" rIns="0" bIns="0" rtlCol="0" anchor="ctr"/>
            <a:lstStyle/>
            <a:p>
              <a:pPr algn="r">
                <a:lnSpc>
                  <a:spcPts val="1439"/>
                </a:lnSpc>
              </a:pPr>
              <a:r>
                <a:rPr lang="en-US" sz="1200">
                  <a:solidFill>
                    <a:srgbClr val="898989"/>
                  </a:solidFill>
                  <a:latin typeface="Calibri (MS)"/>
                  <a:ea typeface="Calibri (MS)"/>
                  <a:cs typeface="Calibri (MS)"/>
                  <a:sym typeface="Calibri (MS)"/>
                </a:rPr>
                <a:t>9</a:t>
              </a:r>
            </a:p>
          </p:txBody>
        </p:sp>
      </p:grpSp>
      <p:graphicFrame>
        <p:nvGraphicFramePr>
          <p:cNvPr id="13" name="Table 12"/>
          <p:cNvGraphicFramePr>
            <a:graphicFrameLocks noGrp="1"/>
          </p:cNvGraphicFramePr>
          <p:nvPr>
            <p:extLst>
              <p:ext uri="{D42A27DB-BD31-4B8C-83A1-F6EECF244321}">
                <p14:modId xmlns:p14="http://schemas.microsoft.com/office/powerpoint/2010/main" val="3200812304"/>
              </p:ext>
            </p:extLst>
          </p:nvPr>
        </p:nvGraphicFramePr>
        <p:xfrm>
          <a:off x="19933" y="0"/>
          <a:ext cx="18288001" cy="10556076"/>
        </p:xfrm>
        <a:graphic>
          <a:graphicData uri="http://schemas.openxmlformats.org/drawingml/2006/table">
            <a:tbl>
              <a:tblPr firstRow="1" bandRow="1">
                <a:effectLst>
                  <a:outerShdw blurRad="50800" dist="38100" dir="2700000" algn="tl" rotWithShape="0">
                    <a:prstClr val="black">
                      <a:alpha val="40000"/>
                    </a:prstClr>
                  </a:outerShdw>
                </a:effectLst>
                <a:tableStyleId>{2D5ABB26-0587-4C30-8999-92F81FD0307C}</a:tableStyleId>
              </a:tblPr>
              <a:tblGrid>
                <a:gridCol w="3356742">
                  <a:extLst>
                    <a:ext uri="{9D8B030D-6E8A-4147-A177-3AD203B41FA5}">
                      <a16:colId xmlns:a16="http://schemas.microsoft.com/office/drawing/2014/main" val="2601313478"/>
                    </a:ext>
                  </a:extLst>
                </a:gridCol>
                <a:gridCol w="3958459">
                  <a:extLst>
                    <a:ext uri="{9D8B030D-6E8A-4147-A177-3AD203B41FA5}">
                      <a16:colId xmlns:a16="http://schemas.microsoft.com/office/drawing/2014/main" val="3724850552"/>
                    </a:ext>
                  </a:extLst>
                </a:gridCol>
                <a:gridCol w="4267200">
                  <a:extLst>
                    <a:ext uri="{9D8B030D-6E8A-4147-A177-3AD203B41FA5}">
                      <a16:colId xmlns:a16="http://schemas.microsoft.com/office/drawing/2014/main" val="54110928"/>
                    </a:ext>
                  </a:extLst>
                </a:gridCol>
                <a:gridCol w="3677924">
                  <a:extLst>
                    <a:ext uri="{9D8B030D-6E8A-4147-A177-3AD203B41FA5}">
                      <a16:colId xmlns:a16="http://schemas.microsoft.com/office/drawing/2014/main" val="330946894"/>
                    </a:ext>
                  </a:extLst>
                </a:gridCol>
                <a:gridCol w="3027676">
                  <a:extLst>
                    <a:ext uri="{9D8B030D-6E8A-4147-A177-3AD203B41FA5}">
                      <a16:colId xmlns:a16="http://schemas.microsoft.com/office/drawing/2014/main" val="2143109506"/>
                    </a:ext>
                  </a:extLst>
                </a:gridCol>
              </a:tblGrid>
              <a:tr h="647699">
                <a:tc gridSpan="5">
                  <a:txBody>
                    <a:bodyPr/>
                    <a:lstStyle/>
                    <a:p>
                      <a:pPr algn="ctr"/>
                      <a:r>
                        <a:rPr lang="en-GB" sz="3600" b="1" spc="300" dirty="0" smtClean="0">
                          <a:solidFill>
                            <a:schemeClr val="tx1"/>
                          </a:solidFill>
                          <a:latin typeface="Canva Sans" panose="020B0604020202020204" charset="0"/>
                        </a:rPr>
                        <a:t>Business Model</a:t>
                      </a:r>
                      <a:r>
                        <a:rPr lang="en-GB" sz="3600" b="1" spc="300" baseline="0" dirty="0" smtClean="0">
                          <a:solidFill>
                            <a:schemeClr val="tx1"/>
                          </a:solidFill>
                          <a:latin typeface="Canva Sans" panose="020B0604020202020204" charset="0"/>
                        </a:rPr>
                        <a:t> Canvas</a:t>
                      </a:r>
                      <a:endParaRPr lang="en-GB" sz="3600" b="1" spc="300" dirty="0">
                        <a:solidFill>
                          <a:schemeClr val="tx1"/>
                        </a:solidFill>
                        <a:latin typeface="Canva Sans" panose="020B0604020202020204" charset="0"/>
                      </a:endParaRPr>
                    </a:p>
                  </a:txBody>
                  <a:tcPr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40000"/>
                        <a:lumOff val="60000"/>
                      </a:schemeClr>
                    </a:solidFill>
                  </a:tcPr>
                </a:tc>
                <a:tc hMerge="1">
                  <a:txBody>
                    <a:bodyPr/>
                    <a:lstStyle/>
                    <a:p>
                      <a:pPr algn="ctr"/>
                      <a:endParaRPr lang="en-GB" sz="20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hMerge="1">
                  <a:txBody>
                    <a:bodyPr/>
                    <a:lstStyle/>
                    <a:p>
                      <a:pPr algn="ctr"/>
                      <a:endParaRPr lang="en-GB" sz="20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hMerge="1">
                  <a:txBody>
                    <a:bodyPr/>
                    <a:lstStyle/>
                    <a:p>
                      <a:pPr algn="ctr"/>
                      <a:endParaRPr lang="en-GB" sz="20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hMerge="1">
                  <a:txBody>
                    <a:bodyPr/>
                    <a:lstStyle/>
                    <a:p>
                      <a:pPr algn="ctr"/>
                      <a:endParaRPr lang="en-GB" sz="20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419219461"/>
                  </a:ext>
                </a:extLst>
              </a:tr>
              <a:tr h="761999">
                <a:tc>
                  <a:txBody>
                    <a:bodyPr/>
                    <a:lstStyle/>
                    <a:p>
                      <a:pPr algn="ctr"/>
                      <a:r>
                        <a:rPr lang="en-GB" sz="2000" b="1" spc="300" dirty="0" smtClean="0">
                          <a:solidFill>
                            <a:schemeClr val="tx1"/>
                          </a:solidFill>
                          <a:latin typeface="Canva Sans" panose="020B0604020202020204" charset="0"/>
                        </a:rPr>
                        <a:t>Key</a:t>
                      </a:r>
                      <a:r>
                        <a:rPr lang="en-GB" sz="2000" b="1" spc="300" baseline="0" dirty="0" smtClean="0">
                          <a:solidFill>
                            <a:schemeClr val="tx1"/>
                          </a:solidFill>
                          <a:latin typeface="Canva Sans" panose="020B0604020202020204" charset="0"/>
                        </a:rPr>
                        <a:t> Partner</a:t>
                      </a:r>
                      <a:endParaRPr lang="en-GB" sz="2000" b="1" spc="300" dirty="0">
                        <a:solidFill>
                          <a:schemeClr val="tx1"/>
                        </a:solidFill>
                        <a:latin typeface="Canva Sans" panose="020B0604020202020204" charset="0"/>
                      </a:endParaRPr>
                    </a:p>
                  </a:txBody>
                  <a:tcPr anchor="ctr">
                    <a:lnL w="38100" cap="flat" cmpd="sng" algn="ctr">
                      <a:no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2000" b="1" spc="300" dirty="0" smtClean="0">
                          <a:solidFill>
                            <a:schemeClr val="tx1"/>
                          </a:solidFill>
                          <a:latin typeface="Canva Sans" panose="020B0604020202020204" charset="0"/>
                        </a:rPr>
                        <a:t>Key</a:t>
                      </a:r>
                      <a:r>
                        <a:rPr lang="en-GB" sz="2000" b="1" spc="300" baseline="0" dirty="0" smtClean="0">
                          <a:solidFill>
                            <a:schemeClr val="tx1"/>
                          </a:solidFill>
                          <a:latin typeface="Canva Sans" panose="020B0604020202020204" charset="0"/>
                        </a:rPr>
                        <a:t> Activity</a:t>
                      </a:r>
                      <a:endParaRPr lang="en-GB" sz="20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2000" b="1" spc="300" dirty="0" smtClean="0">
                          <a:solidFill>
                            <a:schemeClr val="tx1"/>
                          </a:solidFill>
                          <a:latin typeface="Canva Sans" panose="020B0604020202020204" charset="0"/>
                        </a:rPr>
                        <a:t>Value</a:t>
                      </a:r>
                      <a:r>
                        <a:rPr lang="en-GB" sz="2000" b="1" spc="300" baseline="0" dirty="0" smtClean="0">
                          <a:solidFill>
                            <a:schemeClr val="tx1"/>
                          </a:solidFill>
                          <a:latin typeface="Canva Sans" panose="020B0604020202020204" charset="0"/>
                        </a:rPr>
                        <a:t> Preposition</a:t>
                      </a:r>
                      <a:endParaRPr lang="en-GB" sz="20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2000" b="1" spc="300" dirty="0" smtClean="0">
                          <a:solidFill>
                            <a:schemeClr val="tx1"/>
                          </a:solidFill>
                          <a:latin typeface="Canva Sans" panose="020B0604020202020204" charset="0"/>
                        </a:rPr>
                        <a:t>Customer relationship</a:t>
                      </a:r>
                      <a:endParaRPr lang="en-GB" sz="20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2000" b="1" spc="300" dirty="0" smtClean="0">
                          <a:solidFill>
                            <a:schemeClr val="tx1"/>
                          </a:solidFill>
                          <a:latin typeface="Canva Sans" panose="020B0604020202020204" charset="0"/>
                        </a:rPr>
                        <a:t>Customer Segments</a:t>
                      </a:r>
                      <a:endParaRPr lang="en-GB" sz="20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4234051460"/>
                  </a:ext>
                </a:extLst>
              </a:tr>
              <a:tr h="2278018">
                <a:tc rowSpan="3">
                  <a:txBody>
                    <a:bodyPr/>
                    <a:lstStyle/>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Health insurance companies.</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Suppliers of medical equipment and materials.</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Dental prosthetics manufacturing laboratories.</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Other medical clinics for mutual referrals</a:t>
                      </a:r>
                      <a:endParaRPr lang="en-GB" sz="1800" dirty="0">
                        <a:solidFill>
                          <a:schemeClr val="tx1"/>
                        </a:solidFill>
                        <a:latin typeface="Canva Sans" panose="020B0604020202020204" charset="0"/>
                      </a:endParaRPr>
                    </a:p>
                  </a:txBody>
                  <a:tcPr anchor="ctr">
                    <a:lnL w="38100" cap="flat" cmpd="sng" algn="ctr">
                      <a:no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Dental diagnose &amp; treatments.</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Surgery  &amp; Implant</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Cosmetic</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Health insurance companies.</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20000"/>
                        <a:lumOff val="80000"/>
                      </a:schemeClr>
                    </a:solidFill>
                  </a:tcPr>
                </a:tc>
                <a:tc rowSpan="3">
                  <a:txBody>
                    <a:bodyPr/>
                    <a:lstStyle/>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Personalized ,painless dental experience with high technology.</a:t>
                      </a: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Online &amp; phone booking.</a:t>
                      </a: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100% Sterilization guarantee.</a:t>
                      </a: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Competitive prices and special offers with high quality services.</a:t>
                      </a:r>
                    </a:p>
                    <a:p>
                      <a:endParaRPr lang="en-GB" sz="18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Visits to the clinic</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Engagement via social media &amp; massage.</a:t>
                      </a:r>
                    </a:p>
                    <a:p>
                      <a:endParaRPr lang="en-GB" sz="18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20000"/>
                        <a:lumOff val="80000"/>
                      </a:schemeClr>
                    </a:solidFill>
                  </a:tcPr>
                </a:tc>
                <a:tc rowSpan="3">
                  <a:txBody>
                    <a:bodyPr/>
                    <a:lstStyle/>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Individuals</a:t>
                      </a: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Families</a:t>
                      </a: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Children</a:t>
                      </a: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Elderly people</a:t>
                      </a: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Dental implant patients</a:t>
                      </a: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Health insurance companies</a:t>
                      </a:r>
                    </a:p>
                  </a:txBody>
                  <a:tcPr anchor="ctr">
                    <a:lnL w="381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936725152"/>
                  </a:ext>
                </a:extLst>
              </a:tr>
              <a:tr h="627407">
                <a:tc vMerge="1">
                  <a:txBody>
                    <a:bodyPr/>
                    <a:lstStyle/>
                    <a:p>
                      <a:endParaRPr lang="en-GB"/>
                    </a:p>
                  </a:txBody>
                  <a:tcPr/>
                </a:tc>
                <a:tc>
                  <a:txBody>
                    <a:bodyPr/>
                    <a:lstStyle/>
                    <a:p>
                      <a:pPr algn="ctr"/>
                      <a:r>
                        <a:rPr lang="en-GB" sz="2000" b="1" spc="600" dirty="0" smtClean="0">
                          <a:solidFill>
                            <a:schemeClr val="tx1"/>
                          </a:solidFill>
                          <a:latin typeface="Canva Sans" panose="020B0604020202020204" charset="0"/>
                        </a:rPr>
                        <a:t>Key resources</a:t>
                      </a:r>
                      <a:endParaRPr lang="en-GB" sz="2000" b="1" spc="6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vMerge="1">
                  <a:txBody>
                    <a:bodyPr/>
                    <a:lstStyle/>
                    <a:p>
                      <a:endParaRPr lang="en-GB"/>
                    </a:p>
                  </a:txBody>
                  <a:tcPr/>
                </a:tc>
                <a:tc>
                  <a:txBody>
                    <a:bodyPr/>
                    <a:lstStyle/>
                    <a:p>
                      <a:pPr algn="ctr"/>
                      <a:r>
                        <a:rPr lang="en-GB" sz="1800" b="1" spc="300" dirty="0" smtClean="0">
                          <a:solidFill>
                            <a:schemeClr val="tx1"/>
                          </a:solidFill>
                          <a:latin typeface="Canva Sans" panose="020B0604020202020204" charset="0"/>
                        </a:rPr>
                        <a:t>Channels</a:t>
                      </a:r>
                      <a:endParaRPr lang="en-GB" sz="18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vMerge="1">
                  <a:txBody>
                    <a:bodyPr/>
                    <a:lstStyle/>
                    <a:p>
                      <a:endParaRPr lang="en-GB"/>
                    </a:p>
                  </a:txBody>
                  <a:tcPr/>
                </a:tc>
                <a:extLst>
                  <a:ext uri="{0D108BD9-81ED-4DB2-BD59-A6C34878D82A}">
                    <a16:rowId xmlns:a16="http://schemas.microsoft.com/office/drawing/2014/main" val="667510094"/>
                  </a:ext>
                </a:extLst>
              </a:tr>
              <a:tr h="2166518">
                <a:tc vMerge="1">
                  <a:txBody>
                    <a:bodyPr/>
                    <a:lstStyle/>
                    <a:p>
                      <a:endParaRPr lang="en-GB"/>
                    </a:p>
                  </a:txBody>
                  <a:tcPr/>
                </a:tc>
                <a:tc>
                  <a:txBody>
                    <a:bodyPr/>
                    <a:lstStyle/>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Highly skilled  professionals.</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Advanced equipment &amp; devices</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Brand identity (social media &amp; reputation).</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endParaRPr lang="en-GB"/>
                    </a:p>
                  </a:txBody>
                  <a:tcPr/>
                </a:tc>
                <a:tc>
                  <a:txBody>
                    <a:bodyPr/>
                    <a:lstStyle/>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Direct booking at the clinic .</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Social media platform (Facebook, Instagram).</a:t>
                      </a:r>
                    </a:p>
                    <a:p>
                      <a:pPr marL="285750" indent="-285750" algn="just">
                        <a:lnSpc>
                          <a:spcPct val="150000"/>
                        </a:lnSpc>
                        <a:buFont typeface="Arial" panose="020B0604020202020204" pitchFamily="34" charset="0"/>
                        <a:buChar char="•"/>
                      </a:pPr>
                      <a:r>
                        <a:rPr lang="en-GB" sz="1800" dirty="0" smtClean="0">
                          <a:solidFill>
                            <a:schemeClr val="tx1"/>
                          </a:solidFill>
                          <a:latin typeface="Canva Sans" panose="020B0604020202020204" charset="0"/>
                        </a:rPr>
                        <a:t>Clinic referral program</a:t>
                      </a:r>
                      <a:endParaRPr lang="en-GB" sz="18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endParaRPr lang="en-GB"/>
                    </a:p>
                  </a:txBody>
                  <a:tcPr/>
                </a:tc>
                <a:extLst>
                  <a:ext uri="{0D108BD9-81ED-4DB2-BD59-A6C34878D82A}">
                    <a16:rowId xmlns:a16="http://schemas.microsoft.com/office/drawing/2014/main" val="2807622270"/>
                  </a:ext>
                </a:extLst>
              </a:tr>
              <a:tr h="592321">
                <a:tc gridSpan="2">
                  <a:txBody>
                    <a:bodyPr/>
                    <a:lstStyle/>
                    <a:p>
                      <a:pPr algn="ctr"/>
                      <a:r>
                        <a:rPr lang="en-GB" sz="1800" b="1" spc="300" dirty="0" smtClean="0">
                          <a:solidFill>
                            <a:schemeClr val="tx1"/>
                          </a:solidFill>
                          <a:latin typeface="Canva Sans" panose="020B0604020202020204" charset="0"/>
                        </a:rPr>
                        <a:t>Cost Structure</a:t>
                      </a:r>
                      <a:endParaRPr lang="en-GB" sz="1800" b="1" spc="300" dirty="0">
                        <a:solidFill>
                          <a:schemeClr val="tx1"/>
                        </a:solidFill>
                        <a:latin typeface="Canva Sans" panose="020B0604020202020204" charset="0"/>
                      </a:endParaRPr>
                    </a:p>
                  </a:txBody>
                  <a:tcPr anchor="ctr">
                    <a:lnL w="38100" cap="flat" cmpd="sng" algn="ctr">
                      <a:no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hMerge="1">
                  <a:txBody>
                    <a:bodyPr/>
                    <a:lstStyle/>
                    <a:p>
                      <a:endParaRPr lang="en-GB" dirty="0"/>
                    </a:p>
                  </a:txBody>
                  <a:tcPr/>
                </a:tc>
                <a:tc>
                  <a:txBody>
                    <a:bodyPr/>
                    <a:lstStyle/>
                    <a:p>
                      <a:pPr algn="ctr"/>
                      <a:r>
                        <a:rPr lang="en-GB" sz="1800" b="1" spc="300" dirty="0" smtClean="0">
                          <a:solidFill>
                            <a:schemeClr val="tx1"/>
                          </a:solidFill>
                          <a:latin typeface="Canva Sans" panose="020B0604020202020204" charset="0"/>
                        </a:rPr>
                        <a:t>Competitors</a:t>
                      </a:r>
                      <a:endParaRPr lang="en-GB" sz="18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gridSpan="2">
                  <a:txBody>
                    <a:bodyPr/>
                    <a:lstStyle/>
                    <a:p>
                      <a:pPr algn="ctr"/>
                      <a:r>
                        <a:rPr lang="en-GB" sz="1800" b="1" spc="300" dirty="0" smtClean="0">
                          <a:solidFill>
                            <a:schemeClr val="tx1"/>
                          </a:solidFill>
                          <a:latin typeface="Canva Sans" panose="020B0604020202020204" charset="0"/>
                        </a:rPr>
                        <a:t>Revenue Stream</a:t>
                      </a:r>
                      <a:endParaRPr lang="en-GB" sz="1800" b="1" spc="3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hMerge="1">
                  <a:txBody>
                    <a:bodyPr/>
                    <a:lstStyle/>
                    <a:p>
                      <a:endParaRPr lang="en-GB" dirty="0"/>
                    </a:p>
                  </a:txBody>
                  <a:tcPr/>
                </a:tc>
                <a:extLst>
                  <a:ext uri="{0D108BD9-81ED-4DB2-BD59-A6C34878D82A}">
                    <a16:rowId xmlns:a16="http://schemas.microsoft.com/office/drawing/2014/main" val="2598943310"/>
                  </a:ext>
                </a:extLst>
              </a:tr>
              <a:tr h="3482114">
                <a:tc gridSpan="2">
                  <a:txBody>
                    <a:bodyPr/>
                    <a:lstStyle/>
                    <a:p>
                      <a:pPr marL="285750" indent="-285750" algn="just">
                        <a:buFont typeface="Arial" panose="020B0604020202020204" pitchFamily="34" charset="0"/>
                        <a:buChar char="•"/>
                      </a:pPr>
                      <a:r>
                        <a:rPr lang="en-GB" sz="1800" dirty="0" smtClean="0">
                          <a:solidFill>
                            <a:schemeClr val="tx1"/>
                          </a:solidFill>
                          <a:latin typeface="Canva Sans" panose="020B0604020202020204" charset="0"/>
                        </a:rPr>
                        <a:t>Salaries for doctors and staff</a:t>
                      </a:r>
                    </a:p>
                    <a:p>
                      <a:pPr marL="285750" indent="-285750" algn="just">
                        <a:buFont typeface="Arial" panose="020B0604020202020204" pitchFamily="34" charset="0"/>
                        <a:buChar char="•"/>
                      </a:pPr>
                      <a:endParaRPr lang="en-GB" sz="1800" dirty="0" smtClean="0">
                        <a:solidFill>
                          <a:schemeClr val="tx1"/>
                        </a:solidFill>
                        <a:latin typeface="Canva Sans" panose="020B0604020202020204" charset="0"/>
                      </a:endParaRPr>
                    </a:p>
                    <a:p>
                      <a:pPr marL="285750" indent="-285750" algn="just">
                        <a:buFont typeface="Arial" panose="020B0604020202020204" pitchFamily="34" charset="0"/>
                        <a:buChar char="•"/>
                      </a:pPr>
                      <a:r>
                        <a:rPr lang="en-GB" sz="1800" dirty="0" smtClean="0">
                          <a:solidFill>
                            <a:schemeClr val="tx1"/>
                          </a:solidFill>
                          <a:latin typeface="Canva Sans" panose="020B0604020202020204" charset="0"/>
                        </a:rPr>
                        <a:t>Purchase and maintenance of dental equipment's</a:t>
                      </a:r>
                    </a:p>
                    <a:p>
                      <a:pPr marL="285750" indent="-285750" algn="just">
                        <a:buFont typeface="Arial" panose="020B0604020202020204" pitchFamily="34" charset="0"/>
                        <a:buChar char="•"/>
                      </a:pPr>
                      <a:endParaRPr lang="en-GB" sz="1800" dirty="0" smtClean="0">
                        <a:solidFill>
                          <a:schemeClr val="tx1"/>
                        </a:solidFill>
                        <a:latin typeface="Canva Sans" panose="020B0604020202020204" charset="0"/>
                      </a:endParaRPr>
                    </a:p>
                    <a:p>
                      <a:pPr marL="285750" indent="-285750" algn="just">
                        <a:buFont typeface="Arial" panose="020B0604020202020204" pitchFamily="34" charset="0"/>
                        <a:buChar char="•"/>
                      </a:pPr>
                      <a:r>
                        <a:rPr lang="en-GB" sz="1800" dirty="0" smtClean="0">
                          <a:solidFill>
                            <a:schemeClr val="tx1"/>
                          </a:solidFill>
                          <a:latin typeface="Canva Sans" panose="020B0604020202020204" charset="0"/>
                        </a:rPr>
                        <a:t>Rent and operational facilities expenses</a:t>
                      </a:r>
                    </a:p>
                    <a:p>
                      <a:pPr marL="285750" indent="-285750" algn="just">
                        <a:buFont typeface="Arial" panose="020B0604020202020204" pitchFamily="34" charset="0"/>
                        <a:buChar char="•"/>
                      </a:pPr>
                      <a:endParaRPr lang="en-GB" sz="1800" dirty="0" smtClean="0">
                        <a:solidFill>
                          <a:schemeClr val="tx1"/>
                        </a:solidFill>
                        <a:latin typeface="Canva Sans" panose="020B0604020202020204" charset="0"/>
                      </a:endParaRPr>
                    </a:p>
                    <a:p>
                      <a:pPr marL="285750" indent="-285750" algn="just">
                        <a:buFont typeface="Arial" panose="020B0604020202020204" pitchFamily="34" charset="0"/>
                        <a:buChar char="•"/>
                      </a:pPr>
                      <a:r>
                        <a:rPr lang="en-GB" sz="1800" dirty="0" smtClean="0">
                          <a:solidFill>
                            <a:schemeClr val="tx1"/>
                          </a:solidFill>
                          <a:latin typeface="Canva Sans" panose="020B0604020202020204" charset="0"/>
                        </a:rPr>
                        <a:t>Marketing, advertising, and promotional costs</a:t>
                      </a:r>
                    </a:p>
                    <a:p>
                      <a:pPr marL="285750" indent="-285750" algn="just">
                        <a:buFont typeface="Arial" panose="020B0604020202020204" pitchFamily="34" charset="0"/>
                        <a:buChar char="•"/>
                      </a:pPr>
                      <a:endParaRPr lang="en-GB" sz="1800" dirty="0" smtClean="0">
                        <a:solidFill>
                          <a:schemeClr val="tx1"/>
                        </a:solidFill>
                        <a:latin typeface="Canva Sans" panose="020B0604020202020204" charset="0"/>
                      </a:endParaRPr>
                    </a:p>
                    <a:p>
                      <a:pPr marL="285750" indent="-285750" algn="just">
                        <a:buFont typeface="Arial" panose="020B0604020202020204" pitchFamily="34" charset="0"/>
                        <a:buChar char="•"/>
                      </a:pPr>
                      <a:r>
                        <a:rPr lang="en-GB" sz="1800" dirty="0" smtClean="0">
                          <a:solidFill>
                            <a:schemeClr val="tx1"/>
                          </a:solidFill>
                          <a:latin typeface="Canva Sans" panose="020B0604020202020204" charset="0"/>
                        </a:rPr>
                        <a:t>Procurement of medical and dental supplies</a:t>
                      </a:r>
                    </a:p>
                    <a:p>
                      <a:pPr marL="285750" indent="-285750" algn="just">
                        <a:buFont typeface="Arial" panose="020B0604020202020204" pitchFamily="34" charset="0"/>
                        <a:buChar char="•"/>
                      </a:pPr>
                      <a:endParaRPr lang="en-GB" sz="1800" dirty="0" smtClean="0">
                        <a:solidFill>
                          <a:schemeClr val="tx1"/>
                        </a:solidFill>
                        <a:latin typeface="Canva Sans" panose="020B0604020202020204" charset="0"/>
                      </a:endParaRPr>
                    </a:p>
                    <a:p>
                      <a:pPr marL="285750" indent="-285750" algn="just">
                        <a:buFont typeface="Arial" panose="020B0604020202020204" pitchFamily="34" charset="0"/>
                        <a:buChar char="•"/>
                      </a:pPr>
                      <a:r>
                        <a:rPr lang="en-GB" sz="1800" dirty="0" smtClean="0">
                          <a:solidFill>
                            <a:schemeClr val="tx1"/>
                          </a:solidFill>
                          <a:latin typeface="Canva Sans" panose="020B0604020202020204" charset="0"/>
                        </a:rPr>
                        <a:t>Licensing, regulatory, and legal fees</a:t>
                      </a:r>
                    </a:p>
                    <a:p>
                      <a:pPr marL="285750" indent="-285750" algn="just">
                        <a:buFont typeface="Arial" panose="020B0604020202020204" pitchFamily="34" charset="0"/>
                        <a:buChar char="•"/>
                      </a:pPr>
                      <a:endParaRPr lang="en-GB" sz="1800" dirty="0">
                        <a:solidFill>
                          <a:schemeClr val="tx1"/>
                        </a:solidFill>
                        <a:latin typeface="Canva Sans" panose="020B0604020202020204" charset="0"/>
                      </a:endParaRPr>
                    </a:p>
                  </a:txBody>
                  <a:tcPr anchor="ctr">
                    <a:lnL w="38100" cap="flat" cmpd="sng" algn="ctr">
                      <a:no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noFill/>
                      <a:prstDash val="solid"/>
                      <a:round/>
                      <a:headEnd type="none" w="med" len="med"/>
                      <a:tailEnd type="none" w="med" len="med"/>
                    </a:lnB>
                    <a:solidFill>
                      <a:schemeClr val="tx2">
                        <a:lumMod val="20000"/>
                        <a:lumOff val="80000"/>
                      </a:schemeClr>
                    </a:solidFill>
                  </a:tcPr>
                </a:tc>
                <a:tc hMerge="1">
                  <a:txBody>
                    <a:bodyPr/>
                    <a:lstStyle/>
                    <a:p>
                      <a:endParaRPr lang="en-GB" dirty="0"/>
                    </a:p>
                  </a:txBody>
                  <a:tcPr/>
                </a:tc>
                <a:tc>
                  <a:txBody>
                    <a:bodyPr/>
                    <a:lstStyle/>
                    <a:p>
                      <a:pPr algn="ctr">
                        <a:lnSpc>
                          <a:spcPts val="2158"/>
                        </a:lnSpc>
                      </a:pPr>
                      <a:endParaRPr lang="en-US" sz="1799" b="1" dirty="0" smtClean="0">
                        <a:solidFill>
                          <a:schemeClr val="tx1"/>
                        </a:solidFill>
                        <a:latin typeface="Pragmatica Bold"/>
                        <a:ea typeface="Pragmatica Bold"/>
                        <a:cs typeface="Pragmatica Bold"/>
                        <a:sym typeface="Pragmatica Bold"/>
                      </a:endParaRPr>
                    </a:p>
                    <a:p>
                      <a:pPr algn="ctr">
                        <a:lnSpc>
                          <a:spcPts val="2158"/>
                        </a:lnSpc>
                      </a:pPr>
                      <a:r>
                        <a:rPr lang="en-US" sz="1799" b="1" dirty="0" err="1" smtClean="0">
                          <a:solidFill>
                            <a:schemeClr val="tx1"/>
                          </a:solidFill>
                          <a:latin typeface="Pragmatica Bold"/>
                          <a:ea typeface="Pragmatica Bold"/>
                          <a:cs typeface="Pragmatica Bold"/>
                          <a:sym typeface="Pragmatica Bold"/>
                        </a:rPr>
                        <a:t>Bassem</a:t>
                      </a:r>
                      <a:r>
                        <a:rPr lang="en-US" sz="1799" b="1" dirty="0" smtClean="0">
                          <a:solidFill>
                            <a:schemeClr val="tx1"/>
                          </a:solidFill>
                          <a:latin typeface="Pragmatica Bold"/>
                          <a:ea typeface="Pragmatica Bold"/>
                          <a:cs typeface="Pragmatica Bold"/>
                          <a:sym typeface="Pragmatica Bold"/>
                        </a:rPr>
                        <a:t> El-</a:t>
                      </a:r>
                      <a:r>
                        <a:rPr lang="en-US" sz="1799" b="1" dirty="0" err="1" smtClean="0">
                          <a:solidFill>
                            <a:schemeClr val="tx1"/>
                          </a:solidFill>
                          <a:latin typeface="Pragmatica Bold"/>
                          <a:ea typeface="Pragmatica Bold"/>
                          <a:cs typeface="Pragmatica Bold"/>
                          <a:sym typeface="Pragmatica Bold"/>
                        </a:rPr>
                        <a:t>Ashrafy</a:t>
                      </a:r>
                      <a:r>
                        <a:rPr lang="en-US" sz="1799" b="1" dirty="0" smtClean="0">
                          <a:solidFill>
                            <a:schemeClr val="tx1"/>
                          </a:solidFill>
                          <a:latin typeface="Pragmatica Bold"/>
                          <a:ea typeface="Pragmatica Bold"/>
                          <a:cs typeface="Pragmatica Bold"/>
                          <a:sym typeface="Pragmatica Bold"/>
                        </a:rPr>
                        <a:t> Dental Clinic</a:t>
                      </a:r>
                    </a:p>
                    <a:p>
                      <a:pPr algn="ctr">
                        <a:lnSpc>
                          <a:spcPts val="2158"/>
                        </a:lnSpc>
                      </a:pPr>
                      <a:r>
                        <a:rPr lang="en-US" sz="1799" u="sng" dirty="0" smtClean="0">
                          <a:solidFill>
                            <a:schemeClr val="tx1"/>
                          </a:solidFill>
                          <a:latin typeface="Pragmatica"/>
                          <a:ea typeface="Pragmatica"/>
                          <a:cs typeface="Pragmatica"/>
                          <a:sym typeface="Pragmatica"/>
                        </a:rPr>
                        <a:t>https://www.facebook.com/share/14nrquofW6/</a:t>
                      </a:r>
                    </a:p>
                    <a:p>
                      <a:pPr algn="ctr">
                        <a:lnSpc>
                          <a:spcPts val="2158"/>
                        </a:lnSpc>
                      </a:pPr>
                      <a:endParaRPr lang="en-US" sz="1799" u="sng" dirty="0" smtClean="0">
                        <a:solidFill>
                          <a:schemeClr val="tx1"/>
                        </a:solidFill>
                        <a:latin typeface="Pragmatica"/>
                        <a:ea typeface="Pragmatica"/>
                        <a:cs typeface="Pragmatica"/>
                        <a:sym typeface="Pragmatica"/>
                      </a:endParaRPr>
                    </a:p>
                    <a:p>
                      <a:pPr algn="ctr">
                        <a:lnSpc>
                          <a:spcPts val="2158"/>
                        </a:lnSpc>
                      </a:pPr>
                      <a:endParaRPr lang="en-US" sz="1799" u="sng" dirty="0" smtClean="0">
                        <a:solidFill>
                          <a:schemeClr val="tx1"/>
                        </a:solidFill>
                        <a:latin typeface="Pragmatica"/>
                        <a:ea typeface="Pragmatica"/>
                        <a:cs typeface="Pragmatica"/>
                        <a:sym typeface="Pragmatica"/>
                      </a:endParaRPr>
                    </a:p>
                    <a:p>
                      <a:pPr algn="ctr">
                        <a:lnSpc>
                          <a:spcPts val="2158"/>
                        </a:lnSpc>
                      </a:pPr>
                      <a:r>
                        <a:rPr lang="en-US" sz="1799" b="1" i="1" dirty="0" smtClean="0">
                          <a:solidFill>
                            <a:schemeClr val="tx1"/>
                          </a:solidFill>
                          <a:latin typeface="Pragmatica Bold Italics"/>
                          <a:ea typeface="Pragmatica Bold Italics"/>
                          <a:cs typeface="Pragmatica Bold Italics"/>
                          <a:sym typeface="Pragmatica Bold Italics"/>
                        </a:rPr>
                        <a:t>Dr. Waleed Dental Clinic</a:t>
                      </a:r>
                    </a:p>
                    <a:p>
                      <a:pPr algn="ctr">
                        <a:lnSpc>
                          <a:spcPts val="2158"/>
                        </a:lnSpc>
                      </a:pPr>
                      <a:r>
                        <a:rPr lang="en-US" sz="1799" u="sng" dirty="0" smtClean="0">
                          <a:solidFill>
                            <a:schemeClr val="tx1"/>
                          </a:solidFill>
                          <a:latin typeface="Pragmatica"/>
                          <a:ea typeface="Pragmatica"/>
                          <a:cs typeface="Pragmatica"/>
                          <a:sym typeface="Pragmatica"/>
                        </a:rPr>
                        <a:t>https://www.facebook.com/share/15BNF6pVz8</a:t>
                      </a:r>
                      <a:endParaRPr lang="en-GB" sz="18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noFill/>
                      <a:prstDash val="solid"/>
                      <a:round/>
                      <a:headEnd type="none" w="med" len="med"/>
                      <a:tailEnd type="none" w="med" len="med"/>
                    </a:lnB>
                    <a:solidFill>
                      <a:schemeClr val="tx2">
                        <a:lumMod val="20000"/>
                        <a:lumOff val="80000"/>
                      </a:schemeClr>
                    </a:solidFill>
                  </a:tcPr>
                </a:tc>
                <a:tc gridSpan="2">
                  <a:txBody>
                    <a:bodyPr/>
                    <a:lstStyle/>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Fees for services</a:t>
                      </a:r>
                    </a:p>
                    <a:p>
                      <a:pPr marL="285750" indent="-285750">
                        <a:lnSpc>
                          <a:spcPct val="150000"/>
                        </a:lnSpc>
                        <a:buFont typeface="Arial" panose="020B0604020202020204" pitchFamily="34" charset="0"/>
                        <a:buChar char="•"/>
                      </a:pPr>
                      <a:endParaRPr lang="en-GB" sz="1800" dirty="0" smtClean="0">
                        <a:solidFill>
                          <a:schemeClr val="tx1"/>
                        </a:solidFill>
                        <a:latin typeface="Canva Sans" panose="020B0604020202020204" charset="0"/>
                      </a:endParaRP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Medical corporate deals with companies.</a:t>
                      </a:r>
                    </a:p>
                    <a:p>
                      <a:pPr marL="285750" indent="-285750">
                        <a:lnSpc>
                          <a:spcPct val="150000"/>
                        </a:lnSpc>
                        <a:buFont typeface="Arial" panose="020B0604020202020204" pitchFamily="34" charset="0"/>
                        <a:buChar char="•"/>
                      </a:pPr>
                      <a:endParaRPr lang="en-GB" sz="1800" dirty="0" smtClean="0">
                        <a:solidFill>
                          <a:schemeClr val="tx1"/>
                        </a:solidFill>
                        <a:latin typeface="Canva Sans" panose="020B0604020202020204" charset="0"/>
                      </a:endParaRPr>
                    </a:p>
                    <a:p>
                      <a:pPr marL="285750" indent="-285750">
                        <a:lnSpc>
                          <a:spcPct val="150000"/>
                        </a:lnSpc>
                        <a:buFont typeface="Arial" panose="020B0604020202020204" pitchFamily="34" charset="0"/>
                        <a:buChar char="•"/>
                      </a:pPr>
                      <a:r>
                        <a:rPr lang="en-GB" sz="1800" dirty="0" smtClean="0">
                          <a:solidFill>
                            <a:schemeClr val="tx1"/>
                          </a:solidFill>
                          <a:latin typeface="Canva Sans" panose="020B0604020202020204" charset="0"/>
                        </a:rPr>
                        <a:t>Cosmetic offers and smile makeover bundles</a:t>
                      </a:r>
                      <a:endParaRPr lang="en-GB" sz="1800" dirty="0">
                        <a:solidFill>
                          <a:schemeClr val="tx1"/>
                        </a:solidFill>
                        <a:latin typeface="Canva Sans" panose="020B0604020202020204" charset="0"/>
                      </a:endParaRPr>
                    </a:p>
                  </a:txBody>
                  <a:tcPr anchor="ctr">
                    <a:lnL w="381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noFill/>
                      <a:prstDash val="solid"/>
                      <a:round/>
                      <a:headEnd type="none" w="med" len="med"/>
                      <a:tailEnd type="none" w="med" len="med"/>
                    </a:lnB>
                    <a:solidFill>
                      <a:schemeClr val="tx2">
                        <a:lumMod val="20000"/>
                        <a:lumOff val="80000"/>
                      </a:schemeClr>
                    </a:solidFill>
                  </a:tcPr>
                </a:tc>
                <a:tc hMerge="1">
                  <a:txBody>
                    <a:bodyPr/>
                    <a:lstStyle/>
                    <a:p>
                      <a:endParaRPr lang="en-GB" dirty="0"/>
                    </a:p>
                  </a:txBody>
                  <a:tcPr/>
                </a:tc>
                <a:extLst>
                  <a:ext uri="{0D108BD9-81ED-4DB2-BD59-A6C34878D82A}">
                    <a16:rowId xmlns:a16="http://schemas.microsoft.com/office/drawing/2014/main" val="1549549231"/>
                  </a:ext>
                </a:extLst>
              </a:tr>
            </a:tbl>
          </a:graphicData>
        </a:graphic>
      </p:graphicFrame>
      <p:sp>
        <p:nvSpPr>
          <p:cNvPr id="15" name="Freeform 114"/>
          <p:cNvSpPr/>
          <p:nvPr/>
        </p:nvSpPr>
        <p:spPr>
          <a:xfrm>
            <a:off x="1331867" y="1545665"/>
            <a:ext cx="830094" cy="731992"/>
          </a:xfrm>
          <a:custGeom>
            <a:avLst/>
            <a:gdLst/>
            <a:ahLst/>
            <a:cxnLst/>
            <a:rect l="l" t="t" r="r" b="b"/>
            <a:pathLst>
              <a:path w="830094" h="731992">
                <a:moveTo>
                  <a:pt x="0" y="0"/>
                </a:moveTo>
                <a:lnTo>
                  <a:pt x="830094" y="0"/>
                </a:lnTo>
                <a:lnTo>
                  <a:pt x="830094" y="731992"/>
                </a:lnTo>
                <a:lnTo>
                  <a:pt x="0" y="731992"/>
                </a:lnTo>
                <a:lnTo>
                  <a:pt x="0" y="0"/>
                </a:lnTo>
                <a:close/>
              </a:path>
            </a:pathLst>
          </a:custGeom>
          <a:blipFill>
            <a:blip r:embed="rId5">
              <a:extLst>
                <a:ext uri="{96DAC541-7B7A-43D3-8B79-37D633B846F1}">
                  <asvg:svgBlip xmlns="" xmlns:asvg="http://schemas.microsoft.com/office/drawing/2016/SVG/main" r:embed="rId42"/>
                </a:ext>
              </a:extLst>
            </a:blip>
            <a:stretch>
              <a:fillRect/>
            </a:stretch>
          </a:blipFill>
        </p:spPr>
      </p:sp>
      <p:sp>
        <p:nvSpPr>
          <p:cNvPr id="16" name="Freeform 120"/>
          <p:cNvSpPr/>
          <p:nvPr/>
        </p:nvSpPr>
        <p:spPr>
          <a:xfrm>
            <a:off x="6157237" y="2030654"/>
            <a:ext cx="938117" cy="953613"/>
          </a:xfrm>
          <a:custGeom>
            <a:avLst/>
            <a:gdLst/>
            <a:ahLst/>
            <a:cxnLst/>
            <a:rect l="l" t="t" r="r" b="b"/>
            <a:pathLst>
              <a:path w="938117" h="953613">
                <a:moveTo>
                  <a:pt x="0" y="0"/>
                </a:moveTo>
                <a:lnTo>
                  <a:pt x="938117" y="0"/>
                </a:lnTo>
                <a:lnTo>
                  <a:pt x="938117" y="953614"/>
                </a:lnTo>
                <a:lnTo>
                  <a:pt x="0" y="953614"/>
                </a:lnTo>
                <a:lnTo>
                  <a:pt x="0" y="0"/>
                </a:lnTo>
                <a:close/>
              </a:path>
            </a:pathLst>
          </a:custGeom>
          <a:blipFill>
            <a:blip r:embed="rId43">
              <a:alphaModFix amt="30000"/>
              <a:extLst>
                <a:ext uri="{96DAC541-7B7A-43D3-8B79-37D633B846F1}">
                  <asvg:svgBlip xmlns="" xmlns:asvg="http://schemas.microsoft.com/office/drawing/2016/SVG/main" r:embed="rId54"/>
                </a:ext>
              </a:extLst>
            </a:blip>
            <a:stretch>
              <a:fillRect/>
            </a:stretch>
          </a:blipFill>
        </p:spPr>
      </p:sp>
      <p:sp>
        <p:nvSpPr>
          <p:cNvPr id="17" name="Freeform 119"/>
          <p:cNvSpPr/>
          <p:nvPr/>
        </p:nvSpPr>
        <p:spPr>
          <a:xfrm>
            <a:off x="9076514" y="1607306"/>
            <a:ext cx="846695" cy="846695"/>
          </a:xfrm>
          <a:custGeom>
            <a:avLst/>
            <a:gdLst/>
            <a:ahLst/>
            <a:cxnLst/>
            <a:rect l="l" t="t" r="r" b="b"/>
            <a:pathLst>
              <a:path w="846695" h="846695">
                <a:moveTo>
                  <a:pt x="0" y="0"/>
                </a:moveTo>
                <a:lnTo>
                  <a:pt x="846695" y="0"/>
                </a:lnTo>
                <a:lnTo>
                  <a:pt x="846695" y="846695"/>
                </a:lnTo>
                <a:lnTo>
                  <a:pt x="0" y="846695"/>
                </a:lnTo>
                <a:lnTo>
                  <a:pt x="0" y="0"/>
                </a:lnTo>
                <a:close/>
              </a:path>
            </a:pathLst>
          </a:custGeom>
          <a:blipFill>
            <a:blip r:embed="rId55">
              <a:alphaModFix amt="30000"/>
              <a:extLst>
                <a:ext uri="{96DAC541-7B7A-43D3-8B79-37D633B846F1}">
                  <asvg:svgBlip xmlns="" xmlns:asvg="http://schemas.microsoft.com/office/drawing/2016/SVG/main" r:embed="rId52"/>
                </a:ext>
              </a:extLst>
            </a:blip>
            <a:stretch>
              <a:fillRect/>
            </a:stretch>
          </a:blipFill>
          <a:effectLst>
            <a:outerShdw blurRad="50800" dist="50800" dir="5400000" algn="ctr" rotWithShape="0">
              <a:srgbClr val="000000">
                <a:alpha val="0"/>
              </a:srgbClr>
            </a:outerShdw>
          </a:effectLst>
        </p:spPr>
      </p:sp>
      <p:sp>
        <p:nvSpPr>
          <p:cNvPr id="18" name="Freeform 118"/>
          <p:cNvSpPr/>
          <p:nvPr/>
        </p:nvSpPr>
        <p:spPr>
          <a:xfrm>
            <a:off x="13854322" y="2803453"/>
            <a:ext cx="891174" cy="791990"/>
          </a:xfrm>
          <a:custGeom>
            <a:avLst/>
            <a:gdLst/>
            <a:ahLst/>
            <a:cxnLst/>
            <a:rect l="l" t="t" r="r" b="b"/>
            <a:pathLst>
              <a:path w="942975" h="942975">
                <a:moveTo>
                  <a:pt x="0" y="0"/>
                </a:moveTo>
                <a:lnTo>
                  <a:pt x="942975" y="0"/>
                </a:lnTo>
                <a:lnTo>
                  <a:pt x="942975" y="942975"/>
                </a:lnTo>
                <a:lnTo>
                  <a:pt x="0" y="942975"/>
                </a:lnTo>
                <a:lnTo>
                  <a:pt x="0" y="0"/>
                </a:lnTo>
                <a:close/>
              </a:path>
            </a:pathLst>
          </a:custGeom>
          <a:blipFill>
            <a:blip r:embed="rId56">
              <a:alphaModFix amt="30000"/>
              <a:extLst>
                <a:ext uri="{96DAC541-7B7A-43D3-8B79-37D633B846F1}">
                  <asvg:svgBlip xmlns="" xmlns:asvg="http://schemas.microsoft.com/office/drawing/2016/SVG/main" r:embed="rId50"/>
                </a:ext>
              </a:extLst>
            </a:blip>
            <a:stretch>
              <a:fillRect/>
            </a:stretch>
          </a:blipFill>
        </p:spPr>
      </p:sp>
      <p:sp>
        <p:nvSpPr>
          <p:cNvPr id="19" name="Freeform 116"/>
          <p:cNvSpPr/>
          <p:nvPr/>
        </p:nvSpPr>
        <p:spPr>
          <a:xfrm>
            <a:off x="16922750" y="1888339"/>
            <a:ext cx="1281668" cy="933916"/>
          </a:xfrm>
          <a:custGeom>
            <a:avLst/>
            <a:gdLst/>
            <a:ahLst/>
            <a:cxnLst/>
            <a:rect l="l" t="t" r="r" b="b"/>
            <a:pathLst>
              <a:path w="1481663" h="1174218">
                <a:moveTo>
                  <a:pt x="0" y="0"/>
                </a:moveTo>
                <a:lnTo>
                  <a:pt x="1481663" y="0"/>
                </a:lnTo>
                <a:lnTo>
                  <a:pt x="1481663" y="1174218"/>
                </a:lnTo>
                <a:lnTo>
                  <a:pt x="0" y="1174218"/>
                </a:lnTo>
                <a:lnTo>
                  <a:pt x="0" y="0"/>
                </a:lnTo>
                <a:close/>
              </a:path>
            </a:pathLst>
          </a:custGeom>
          <a:blipFill>
            <a:blip r:embed="rId57">
              <a:alphaModFix amt="30000"/>
              <a:extLst>
                <a:ext uri="{96DAC541-7B7A-43D3-8B79-37D633B846F1}">
                  <asvg:svgBlip xmlns="" xmlns:asvg="http://schemas.microsoft.com/office/drawing/2016/SVG/main" r:embed="rId46"/>
                </a:ext>
              </a:extLst>
            </a:blip>
            <a:stretch>
              <a:fillRect/>
            </a:stretch>
          </a:blipFill>
        </p:spPr>
      </p:sp>
      <p:sp>
        <p:nvSpPr>
          <p:cNvPr id="20" name="Freeform 121"/>
          <p:cNvSpPr/>
          <p:nvPr/>
        </p:nvSpPr>
        <p:spPr>
          <a:xfrm>
            <a:off x="5715000" y="7975129"/>
            <a:ext cx="1287666" cy="1327293"/>
          </a:xfrm>
          <a:custGeom>
            <a:avLst/>
            <a:gdLst/>
            <a:ahLst/>
            <a:cxnLst/>
            <a:rect l="l" t="t" r="r" b="b"/>
            <a:pathLst>
              <a:path w="1287666" h="1247426">
                <a:moveTo>
                  <a:pt x="0" y="0"/>
                </a:moveTo>
                <a:lnTo>
                  <a:pt x="1287666" y="0"/>
                </a:lnTo>
                <a:lnTo>
                  <a:pt x="1287666" y="1247426"/>
                </a:lnTo>
                <a:lnTo>
                  <a:pt x="0" y="1247426"/>
                </a:lnTo>
                <a:lnTo>
                  <a:pt x="0" y="0"/>
                </a:lnTo>
                <a:close/>
              </a:path>
            </a:pathLst>
          </a:custGeom>
          <a:blipFill>
            <a:blip r:embed="rId58">
              <a:alphaModFix amt="30000"/>
              <a:extLst>
                <a:ext uri="{96DAC541-7B7A-43D3-8B79-37D633B846F1}">
                  <asvg:svgBlip xmlns="" xmlns:asvg="http://schemas.microsoft.com/office/drawing/2016/SVG/main" r:embed="rId59"/>
                </a:ext>
              </a:extLst>
            </a:blip>
            <a:stretch>
              <a:fillRect/>
            </a:stretch>
          </a:blipFill>
        </p:spPr>
      </p:sp>
      <p:sp>
        <p:nvSpPr>
          <p:cNvPr id="21" name="Freeform 123"/>
          <p:cNvSpPr/>
          <p:nvPr/>
        </p:nvSpPr>
        <p:spPr>
          <a:xfrm>
            <a:off x="15965982" y="7323212"/>
            <a:ext cx="1274624" cy="1274624"/>
          </a:xfrm>
          <a:custGeom>
            <a:avLst/>
            <a:gdLst/>
            <a:ahLst/>
            <a:cxnLst/>
            <a:rect l="l" t="t" r="r" b="b"/>
            <a:pathLst>
              <a:path w="1274624" h="1274624">
                <a:moveTo>
                  <a:pt x="0" y="0"/>
                </a:moveTo>
                <a:lnTo>
                  <a:pt x="1274624" y="0"/>
                </a:lnTo>
                <a:lnTo>
                  <a:pt x="1274624" y="1274624"/>
                </a:lnTo>
                <a:lnTo>
                  <a:pt x="0" y="1274624"/>
                </a:lnTo>
                <a:lnTo>
                  <a:pt x="0" y="0"/>
                </a:lnTo>
                <a:close/>
              </a:path>
            </a:pathLst>
          </a:custGeom>
          <a:blipFill>
            <a:blip r:embed="rId60">
              <a:alphaModFix amt="30000"/>
              <a:extLst>
                <a:ext uri="{96DAC541-7B7A-43D3-8B79-37D633B846F1}">
                  <asvg:svgBlip xmlns="" xmlns:asvg="http://schemas.microsoft.com/office/drawing/2016/SVG/main" r:embed="rId61"/>
                </a:ext>
              </a:extLst>
            </a:blip>
            <a:stretch>
              <a:fillRect/>
            </a:stretch>
          </a:blipFill>
        </p:spPr>
      </p:sp>
      <p:sp>
        <p:nvSpPr>
          <p:cNvPr id="22" name="Freeform 122"/>
          <p:cNvSpPr/>
          <p:nvPr/>
        </p:nvSpPr>
        <p:spPr>
          <a:xfrm>
            <a:off x="8909371" y="7157954"/>
            <a:ext cx="1180980" cy="673159"/>
          </a:xfrm>
          <a:custGeom>
            <a:avLst/>
            <a:gdLst/>
            <a:ahLst/>
            <a:cxnLst/>
            <a:rect l="l" t="t" r="r" b="b"/>
            <a:pathLst>
              <a:path w="1180980" h="673159">
                <a:moveTo>
                  <a:pt x="0" y="0"/>
                </a:moveTo>
                <a:lnTo>
                  <a:pt x="1180980" y="0"/>
                </a:lnTo>
                <a:lnTo>
                  <a:pt x="1180980" y="673159"/>
                </a:lnTo>
                <a:lnTo>
                  <a:pt x="0" y="673159"/>
                </a:lnTo>
                <a:lnTo>
                  <a:pt x="0" y="0"/>
                </a:lnTo>
                <a:close/>
              </a:path>
            </a:pathLst>
          </a:custGeom>
          <a:blipFill>
            <a:blip r:embed="rId62">
              <a:alphaModFix amt="30000"/>
              <a:extLst>
                <a:ext uri="{96DAC541-7B7A-43D3-8B79-37D633B846F1}">
                  <asvg:svgBlip xmlns="" xmlns:asvg="http://schemas.microsoft.com/office/drawing/2016/SVG/main" r:embed="rId63"/>
                </a:ext>
              </a:extLst>
            </a:blip>
            <a:stretch>
              <a:fillRect/>
            </a:stretch>
          </a:blipFill>
        </p:spPr>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3" name="Rectangle 2"/>
          <p:cNvSpPr>
            <a:spLocks noChangeArrowheads="1"/>
          </p:cNvSpPr>
          <p:nvPr/>
        </p:nvSpPr>
        <p:spPr bwMode="auto">
          <a:xfrm>
            <a:off x="152400" y="1524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4" name="Freeform 2"/>
          <p:cNvSpPr/>
          <p:nvPr/>
        </p:nvSpPr>
        <p:spPr>
          <a:xfrm>
            <a:off x="-35312" y="0"/>
            <a:ext cx="15717644" cy="7962900"/>
          </a:xfrm>
          <a:custGeom>
            <a:avLst/>
            <a:gdLst/>
            <a:ahLst/>
            <a:cxnLst/>
            <a:rect l="l" t="t" r="r" b="b"/>
            <a:pathLst>
              <a:path w="6997866" h="3964396">
                <a:moveTo>
                  <a:pt x="0" y="0"/>
                </a:moveTo>
                <a:lnTo>
                  <a:pt x="6997866" y="0"/>
                </a:lnTo>
                <a:lnTo>
                  <a:pt x="6997866" y="3964396"/>
                </a:lnTo>
                <a:lnTo>
                  <a:pt x="0" y="3964396"/>
                </a:lnTo>
                <a:lnTo>
                  <a:pt x="0" y="0"/>
                </a:lnTo>
                <a:close/>
              </a:path>
            </a:pathLst>
          </a:custGeom>
          <a:blipFill>
            <a:blip r:embed="rId2"/>
            <a:stretch>
              <a:fillRect l="-475" r="-475"/>
            </a:stretch>
          </a:blipFill>
        </p:spPr>
      </p:sp>
      <p:sp>
        <p:nvSpPr>
          <p:cNvPr id="5" name="TextBox 4"/>
          <p:cNvSpPr txBox="1"/>
          <p:nvPr/>
        </p:nvSpPr>
        <p:spPr>
          <a:xfrm>
            <a:off x="1143000" y="8115299"/>
            <a:ext cx="16306800" cy="1015663"/>
          </a:xfrm>
          <a:prstGeom prst="rect">
            <a:avLst/>
          </a:prstGeom>
          <a:noFill/>
        </p:spPr>
        <p:txBody>
          <a:bodyPr wrap="square" rtlCol="0">
            <a:spAutoFit/>
          </a:bodyPr>
          <a:lstStyle/>
          <a:p>
            <a:r>
              <a:rPr lang="en-GB" sz="6000" b="1" dirty="0" smtClean="0"/>
              <a:t>We used SOSTAC Marketing Model in this project </a:t>
            </a:r>
            <a:endParaRPr lang="en-GB" sz="6000" b="1" dirty="0"/>
          </a:p>
        </p:txBody>
      </p:sp>
    </p:spTree>
    <p:extLst>
      <p:ext uri="{BB962C8B-B14F-4D97-AF65-F5344CB8AC3E}">
        <p14:creationId xmlns:p14="http://schemas.microsoft.com/office/powerpoint/2010/main" val="170943736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 Id="rId4" Type="http://schemas.openxmlformats.org/officeDocument/2006/relationships/image" Target="../media/image38.sv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extLst>
              <a:ext uri="{96DAC541-7B7A-43D3-8B79-37D633B846F1}">
                <asvg:svgBlip xmlns="" xmlns:asvg="http://schemas.microsoft.com/office/drawing/2016/SVG/main" xmlns:p="http://schemas.openxmlformats.org/presentationml/2006/main" r:embed="rId4"/>
              </a:ext>
            </a:extLst>
          </a:blip>
          <a:stretch>
            <a:fillRect t="-229" b="-229"/>
          </a:stretch>
        </a:blipFill>
        <a:scene3d>
          <a:camera prst="orthographicFront"/>
          <a:lightRig rig="threePt" dir="t"/>
        </a:scene3d>
        <a:sp3d>
          <a:bevelT w="165100" prst="coolSlant"/>
        </a:sp3d>
      </a:spPr>
      <a:bodyPr/>
      <a:lst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745</TotalTime>
  <Words>2443</Words>
  <Application>Microsoft Office PowerPoint</Application>
  <PresentationFormat>Custom</PresentationFormat>
  <Paragraphs>630</Paragraphs>
  <Slides>58</Slides>
  <Notes>2</Notes>
  <HiddenSlides>0</HiddenSlides>
  <MMClips>1</MMClips>
  <ScaleCrop>false</ScaleCrop>
  <HeadingPairs>
    <vt:vector size="6" baseType="variant">
      <vt:variant>
        <vt:lpstr>Fonts Used</vt:lpstr>
      </vt:variant>
      <vt:variant>
        <vt:i4>21</vt:i4>
      </vt:variant>
      <vt:variant>
        <vt:lpstr>Theme</vt:lpstr>
      </vt:variant>
      <vt:variant>
        <vt:i4>1</vt:i4>
      </vt:variant>
      <vt:variant>
        <vt:lpstr>Slide Titles</vt:lpstr>
      </vt:variant>
      <vt:variant>
        <vt:i4>58</vt:i4>
      </vt:variant>
    </vt:vector>
  </HeadingPairs>
  <TitlesOfParts>
    <vt:vector size="80" baseType="lpstr">
      <vt:lpstr>Tabarra Sans</vt:lpstr>
      <vt:lpstr>Pragmatica</vt:lpstr>
      <vt:lpstr>Montserrat Bold</vt:lpstr>
      <vt:lpstr>Canva Sans Bold</vt:lpstr>
      <vt:lpstr>DM Sans Bold Italics</vt:lpstr>
      <vt:lpstr>Calibri (MS)</vt:lpstr>
      <vt:lpstr>Arimo</vt:lpstr>
      <vt:lpstr>Open Sans Bold</vt:lpstr>
      <vt:lpstr>Tabarra Sans Bold</vt:lpstr>
      <vt:lpstr>Arimo Bold</vt:lpstr>
      <vt:lpstr>Arial</vt:lpstr>
      <vt:lpstr>DM Sans Bold</vt:lpstr>
      <vt:lpstr>Montserrat</vt:lpstr>
      <vt:lpstr>Raleway Bold</vt:lpstr>
      <vt:lpstr>Pragmatica Bold</vt:lpstr>
      <vt:lpstr>Montserrat Ultra-Bold</vt:lpstr>
      <vt:lpstr>Canva Sans</vt:lpstr>
      <vt:lpstr>Calibri</vt:lpstr>
      <vt:lpstr>Pragmatica Bold Italics</vt:lpstr>
      <vt:lpstr>DM Sans</vt:lpstr>
      <vt:lpstr>High Tower Text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5-April.pptx</dc:title>
  <dc:creator>toka ahmed</dc:creator>
  <cp:lastModifiedBy>toka ahmed</cp:lastModifiedBy>
  <cp:revision>46</cp:revision>
  <dcterms:created xsi:type="dcterms:W3CDTF">2006-08-16T00:00:00Z</dcterms:created>
  <dcterms:modified xsi:type="dcterms:W3CDTF">2025-04-10T00:03:32Z</dcterms:modified>
  <dc:identifier>DAGjus8iVPM</dc:identifier>
</cp:coreProperties>
</file>

<file path=docProps/thumbnail.jpeg>
</file>